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6" r:id="rId11"/>
    <p:sldId id="264" r:id="rId12"/>
    <p:sldId id="268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2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A3D7-95B4-4867-BE4D-DEB0A89F62E5}" type="datetimeFigureOut">
              <a:rPr lang="en-US" smtClean="0"/>
              <a:t>2019/04/03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5C06-6463-47D6-99FF-06466DBDBD1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A3D7-95B4-4867-BE4D-DEB0A89F62E5}" type="datetimeFigureOut">
              <a:rPr lang="en-US" smtClean="0"/>
              <a:t>2019/04/03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5C06-6463-47D6-99FF-06466DBD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A3D7-95B4-4867-BE4D-DEB0A89F62E5}" type="datetimeFigureOut">
              <a:rPr lang="en-US" smtClean="0"/>
              <a:t>2019/04/03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5C06-6463-47D6-99FF-06466DBD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A3D7-95B4-4867-BE4D-DEB0A89F62E5}" type="datetimeFigureOut">
              <a:rPr lang="en-US" smtClean="0"/>
              <a:t>2019/04/03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5C06-6463-47D6-99FF-06466DBD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A3D7-95B4-4867-BE4D-DEB0A89F62E5}" type="datetimeFigureOut">
              <a:rPr lang="en-US" smtClean="0"/>
              <a:t>2019/04/03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5C06-6463-47D6-99FF-06466DBDBD1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A3D7-95B4-4867-BE4D-DEB0A89F62E5}" type="datetimeFigureOut">
              <a:rPr lang="en-US" smtClean="0"/>
              <a:t>2019/04/03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5C06-6463-47D6-99FF-06466DBD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A3D7-95B4-4867-BE4D-DEB0A89F62E5}" type="datetimeFigureOut">
              <a:rPr lang="en-US" smtClean="0"/>
              <a:t>2019/04/03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5C06-6463-47D6-99FF-06466DBDBD1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A3D7-95B4-4867-BE4D-DEB0A89F62E5}" type="datetimeFigureOut">
              <a:rPr lang="en-US" smtClean="0"/>
              <a:t>2019/04/03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5C06-6463-47D6-99FF-06466DBD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A3D7-95B4-4867-BE4D-DEB0A89F62E5}" type="datetimeFigureOut">
              <a:rPr lang="en-US" smtClean="0"/>
              <a:t>2019/04/03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5C06-6463-47D6-99FF-06466DBD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A3D7-95B4-4867-BE4D-DEB0A89F62E5}" type="datetimeFigureOut">
              <a:rPr lang="en-US" smtClean="0"/>
              <a:t>2019/04/03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5C06-6463-47D6-99FF-06466DBDBD1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A3D7-95B4-4867-BE4D-DEB0A89F62E5}" type="datetimeFigureOut">
              <a:rPr lang="en-US" smtClean="0"/>
              <a:t>2019/04/03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5C06-6463-47D6-99FF-06466DBD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F2A3D7-95B4-4867-BE4D-DEB0A89F62E5}" type="datetimeFigureOut">
              <a:rPr lang="en-US" smtClean="0"/>
              <a:t>2019/04/03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1215C06-6463-47D6-99FF-06466DBDBD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Electron Configurations and PERIODIC TRENDS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77846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0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chemwiki.ucdavis.edu/@api/deki/files/6681/=Electron_Affinity_Trend_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6035"/>
            <a:ext cx="8756794" cy="47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Electronegativity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atom of an atom for electrons in a chemical bond</a:t>
            </a:r>
          </a:p>
          <a:p>
            <a:endParaRPr lang="en-US" dirty="0"/>
          </a:p>
          <a:p>
            <a:r>
              <a:rPr lang="en-US" dirty="0" smtClean="0"/>
              <a:t>Higher EN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greating</a:t>
            </a:r>
            <a:r>
              <a:rPr lang="en-US" dirty="0" smtClean="0">
                <a:sym typeface="Wingdings" panose="05000000000000000000" pitchFamily="2" charset="2"/>
              </a:rPr>
              <a:t> attraction for bonding e-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Strong EN  polar molecules (uneven distribution of charge)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EN </a:t>
            </a:r>
            <a:r>
              <a:rPr lang="en-US" b="1" dirty="0" smtClean="0">
                <a:sym typeface="Wingdings" panose="05000000000000000000" pitchFamily="2" charset="2"/>
              </a:rPr>
              <a:t>decreases down</a:t>
            </a:r>
            <a:r>
              <a:rPr lang="en-US" dirty="0" smtClean="0">
                <a:sym typeface="Wingdings" panose="05000000000000000000" pitchFamily="2" charset="2"/>
              </a:rPr>
              <a:t> and </a:t>
            </a:r>
            <a:r>
              <a:rPr lang="en-US" b="1" dirty="0" smtClean="0">
                <a:sym typeface="Wingdings" panose="05000000000000000000" pitchFamily="2" charset="2"/>
              </a:rPr>
              <a:t>increases</a:t>
            </a:r>
            <a:r>
              <a:rPr lang="en-US" dirty="0" smtClean="0">
                <a:sym typeface="Wingdings" panose="05000000000000000000" pitchFamily="2" charset="2"/>
              </a:rPr>
              <a:t> to the </a:t>
            </a:r>
            <a:r>
              <a:rPr lang="en-US" b="1" dirty="0" smtClean="0">
                <a:sym typeface="Wingdings" panose="05000000000000000000" pitchFamily="2" charset="2"/>
              </a:rPr>
              <a:t>right </a:t>
            </a:r>
            <a:r>
              <a:rPr lang="en-US" dirty="0" smtClean="0">
                <a:sym typeface="Wingdings" panose="05000000000000000000" pitchFamily="2" charset="2"/>
              </a:rPr>
              <a:t>(due to size and </a:t>
            </a:r>
            <a:r>
              <a:rPr lang="en-US" dirty="0" err="1"/>
              <a:t>Z</a:t>
            </a:r>
            <a:r>
              <a:rPr lang="en-US" baseline="-25000" dirty="0" err="1"/>
              <a:t>eff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2318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r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7142"/>
            <a:ext cx="7315200" cy="548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spdf periodic t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0" y="1143000"/>
            <a:ext cx="886379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7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u="sng" dirty="0" smtClean="0"/>
              <a:t>Atomic Radius (size) is determined by 2 things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en-US" sz="2800" b="1" dirty="0" smtClean="0"/>
              <a:t>n</a:t>
            </a:r>
            <a:r>
              <a:rPr lang="en-US" sz="2800" dirty="0" smtClean="0"/>
              <a:t> – as n increases, electrons are farther from the nucleus</a:t>
            </a:r>
          </a:p>
          <a:p>
            <a:r>
              <a:rPr lang="en-US" sz="2800" dirty="0" smtClean="0"/>
              <a:t>size </a:t>
            </a:r>
            <a:r>
              <a:rPr lang="en-US" sz="2800" b="1" dirty="0" smtClean="0"/>
              <a:t>INCREASES</a:t>
            </a:r>
            <a:r>
              <a:rPr lang="en-US" sz="2800" dirty="0" smtClean="0"/>
              <a:t> as you go </a:t>
            </a:r>
            <a:r>
              <a:rPr lang="en-US" sz="2800" b="1" dirty="0" smtClean="0"/>
              <a:t>DOWN</a:t>
            </a:r>
            <a:r>
              <a:rPr lang="en-US" sz="2800" dirty="0" smtClean="0"/>
              <a:t> the table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2. Effective Nuclear Charge (</a:t>
            </a:r>
            <a:r>
              <a:rPr lang="en-US" sz="2800" dirty="0" err="1" smtClean="0"/>
              <a:t>Z</a:t>
            </a:r>
            <a:r>
              <a:rPr lang="en-US" sz="2800" baseline="-25000" dirty="0" err="1" smtClean="0"/>
              <a:t>eff</a:t>
            </a:r>
            <a:r>
              <a:rPr lang="en-US" sz="2800" b="1" dirty="0" smtClean="0"/>
              <a:t>)</a:t>
            </a:r>
            <a:r>
              <a:rPr lang="en-US" sz="2800" dirty="0" smtClean="0"/>
              <a:t>– net force of attraction between electrons and the nucleus</a:t>
            </a:r>
          </a:p>
          <a:p>
            <a:pPr marL="0" indent="0">
              <a:buNone/>
            </a:pPr>
            <a:r>
              <a:rPr lang="en-US" sz="2800" dirty="0" smtClean="0"/>
              <a:t>Ex:  B			C			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Size </a:t>
            </a:r>
            <a:r>
              <a:rPr lang="en-US" sz="2800" b="1" dirty="0" smtClean="0"/>
              <a:t>DECREASES </a:t>
            </a:r>
            <a:r>
              <a:rPr lang="en-US" sz="2800" dirty="0" smtClean="0"/>
              <a:t>as you go to from </a:t>
            </a:r>
            <a:r>
              <a:rPr lang="en-US" sz="2800" b="1" dirty="0" smtClean="0"/>
              <a:t>RIGHT </a:t>
            </a:r>
            <a:r>
              <a:rPr lang="en-US" sz="2800" dirty="0" smtClean="0"/>
              <a:t>(more protons</a:t>
            </a:r>
            <a:r>
              <a:rPr lang="en-US" sz="2800" dirty="0"/>
              <a:t>, bigger </a:t>
            </a:r>
            <a:r>
              <a:rPr lang="en-US" sz="2800" dirty="0" err="1"/>
              <a:t>Z</a:t>
            </a:r>
            <a:r>
              <a:rPr lang="en-US" sz="2800" baseline="-25000" dirty="0" err="1"/>
              <a:t>eff</a:t>
            </a:r>
            <a:r>
              <a:rPr lang="en-US" sz="2800" dirty="0" smtClean="0"/>
              <a:t>)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003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atomic radius tre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910264"/>
            <a:ext cx="8524051" cy="395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1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Radius of 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Anions (negative) 			    Cations (positive)</a:t>
            </a:r>
          </a:p>
          <a:p>
            <a:pPr marL="0" indent="0">
              <a:buNone/>
            </a:pPr>
            <a:r>
              <a:rPr lang="en-US" dirty="0" smtClean="0"/>
              <a:t>-adding electron			    - removing electron</a:t>
            </a:r>
          </a:p>
          <a:p>
            <a:pPr marL="0" indent="0">
              <a:buNone/>
            </a:pPr>
            <a:r>
              <a:rPr lang="en-US" dirty="0" smtClean="0"/>
              <a:t>-size increases			    - size decreases</a:t>
            </a:r>
          </a:p>
        </p:txBody>
      </p:sp>
      <p:pic>
        <p:nvPicPr>
          <p:cNvPr id="1026" name="Picture 2" descr="Image result for size of 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0"/>
            <a:ext cx="3200400" cy="364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8" y="3048000"/>
            <a:ext cx="3810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Energy (IE)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energy</a:t>
            </a:r>
            <a:r>
              <a:rPr lang="en-US" dirty="0" smtClean="0"/>
              <a:t> </a:t>
            </a:r>
            <a:r>
              <a:rPr lang="en-US" b="1" dirty="0" smtClean="0"/>
              <a:t>needed</a:t>
            </a:r>
            <a:r>
              <a:rPr lang="en-US" dirty="0" smtClean="0"/>
              <a:t> to </a:t>
            </a:r>
            <a:r>
              <a:rPr lang="en-US" b="1" dirty="0" smtClean="0"/>
              <a:t>remove an electron</a:t>
            </a:r>
            <a:r>
              <a:rPr lang="en-US" dirty="0" smtClean="0"/>
              <a:t> from a ground state atom (to overcome attraction between e- and p+)</a:t>
            </a:r>
          </a:p>
          <a:p>
            <a:endParaRPr lang="en-US" dirty="0" smtClean="0"/>
          </a:p>
          <a:p>
            <a:r>
              <a:rPr lang="en-US" b="1" dirty="0" smtClean="0"/>
              <a:t>Easier</a:t>
            </a:r>
            <a:r>
              <a:rPr lang="en-US" dirty="0" smtClean="0"/>
              <a:t> to remove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smaller</a:t>
            </a:r>
            <a:r>
              <a:rPr lang="en-US" dirty="0" smtClean="0">
                <a:sym typeface="Wingdings" panose="05000000000000000000" pitchFamily="2" charset="2"/>
              </a:rPr>
              <a:t> IE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Atoms with multiple electrons have multiple ionization energies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IE &lt; 2</a:t>
            </a:r>
            <a:r>
              <a:rPr lang="en-US" baseline="30000" dirty="0" smtClean="0"/>
              <a:t>nd</a:t>
            </a:r>
            <a:r>
              <a:rPr lang="en-US" dirty="0" smtClean="0"/>
              <a:t> IE &lt; 3</a:t>
            </a:r>
            <a:r>
              <a:rPr lang="en-US" baseline="30000" dirty="0" smtClean="0"/>
              <a:t>rd</a:t>
            </a:r>
            <a:r>
              <a:rPr lang="en-US" dirty="0" smtClean="0"/>
              <a:t> IE… </a:t>
            </a:r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 increases (and size decreases), electrons are harder to remove so ionization energy increases</a:t>
            </a:r>
          </a:p>
          <a:p>
            <a:endParaRPr lang="en-US" dirty="0"/>
          </a:p>
          <a:p>
            <a:r>
              <a:rPr lang="en-US" dirty="0" smtClean="0"/>
              <a:t>Ionization energy </a:t>
            </a:r>
            <a:r>
              <a:rPr lang="en-US" b="1" dirty="0" smtClean="0"/>
              <a:t>decreases</a:t>
            </a:r>
            <a:r>
              <a:rPr lang="en-US" dirty="0" smtClean="0"/>
              <a:t> going </a:t>
            </a:r>
            <a:r>
              <a:rPr lang="en-US" b="1" dirty="0" smtClean="0"/>
              <a:t>down</a:t>
            </a:r>
            <a:r>
              <a:rPr lang="en-US" dirty="0" smtClean="0"/>
              <a:t> and </a:t>
            </a:r>
            <a:r>
              <a:rPr lang="en-US" b="1" dirty="0" smtClean="0"/>
              <a:t>increases</a:t>
            </a:r>
            <a:r>
              <a:rPr lang="en-US" dirty="0" smtClean="0"/>
              <a:t> going </a:t>
            </a:r>
            <a:r>
              <a:rPr lang="en-US" b="1" dirty="0" smtClean="0"/>
              <a:t>right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3009"/>
            <a:ext cx="8457342" cy="549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the blips?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3875"/>
            <a:ext cx="7467600" cy="446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4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Affinity (EA)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change in energy </a:t>
            </a:r>
            <a:r>
              <a:rPr lang="en-US" dirty="0" smtClean="0"/>
              <a:t>that occurs when an </a:t>
            </a:r>
            <a:r>
              <a:rPr lang="en-US" b="1" dirty="0" smtClean="0"/>
              <a:t>electron is added </a:t>
            </a:r>
            <a:r>
              <a:rPr lang="en-US" dirty="0" smtClean="0"/>
              <a:t>to a gaseous atom</a:t>
            </a:r>
          </a:p>
          <a:p>
            <a:r>
              <a:rPr lang="en-US" dirty="0" smtClean="0"/>
              <a:t>AKA the ability of an atom to accept electrons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easier</a:t>
            </a:r>
            <a:r>
              <a:rPr lang="en-US" dirty="0" smtClean="0"/>
              <a:t> it is to add an electron, the </a:t>
            </a:r>
            <a:r>
              <a:rPr lang="en-US" b="1" dirty="0" smtClean="0"/>
              <a:t>higher the EA </a:t>
            </a:r>
            <a:r>
              <a:rPr lang="en-US" dirty="0" smtClean="0"/>
              <a:t>(or larger negative number) </a:t>
            </a:r>
          </a:p>
          <a:p>
            <a:endParaRPr lang="en-US" dirty="0"/>
          </a:p>
          <a:p>
            <a:r>
              <a:rPr lang="en-US" dirty="0" smtClean="0"/>
              <a:t>Electron Affinity decreases as you add more electrons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EA &gt; 2</a:t>
            </a:r>
            <a:r>
              <a:rPr lang="en-US" baseline="30000" dirty="0" smtClean="0"/>
              <a:t>nd</a:t>
            </a:r>
            <a:r>
              <a:rPr lang="en-US" dirty="0" smtClean="0"/>
              <a:t> EA &gt; 3</a:t>
            </a:r>
            <a:r>
              <a:rPr lang="en-US" baseline="30000" dirty="0" smtClean="0"/>
              <a:t>rd</a:t>
            </a:r>
            <a:r>
              <a:rPr lang="en-US" dirty="0" smtClean="0"/>
              <a:t> EA… </a:t>
            </a:r>
          </a:p>
          <a:p>
            <a:pPr lvl="1"/>
            <a:endParaRPr lang="en-US" dirty="0"/>
          </a:p>
          <a:p>
            <a:r>
              <a:rPr lang="en-US" dirty="0" smtClean="0"/>
              <a:t>EA </a:t>
            </a:r>
            <a:r>
              <a:rPr lang="en-US" b="1" dirty="0" smtClean="0"/>
              <a:t>decreases</a:t>
            </a:r>
            <a:r>
              <a:rPr lang="en-US" dirty="0" smtClean="0"/>
              <a:t> </a:t>
            </a:r>
            <a:r>
              <a:rPr lang="en-US" b="1" dirty="0" smtClean="0"/>
              <a:t>down</a:t>
            </a:r>
            <a:r>
              <a:rPr lang="en-US" dirty="0" smtClean="0"/>
              <a:t> a group, and </a:t>
            </a:r>
            <a:r>
              <a:rPr lang="en-US" b="1" dirty="0" smtClean="0"/>
              <a:t>increases</a:t>
            </a:r>
            <a:r>
              <a:rPr lang="en-US" dirty="0" smtClean="0"/>
              <a:t> to the </a:t>
            </a:r>
            <a:r>
              <a:rPr lang="en-US" b="1" dirty="0" smtClean="0"/>
              <a:t>right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168</TotalTime>
  <Words>272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Electron Configurations and PERIODIC TRENDS</vt:lpstr>
      <vt:lpstr>PowerPoint Presentation</vt:lpstr>
      <vt:lpstr>Atomic Radius</vt:lpstr>
      <vt:lpstr>Atomic Radius</vt:lpstr>
      <vt:lpstr>Atomic Radius of Ions</vt:lpstr>
      <vt:lpstr>Ionization Energy (IE)</vt:lpstr>
      <vt:lpstr>PowerPoint Presentation</vt:lpstr>
      <vt:lpstr>PowerPoint Presentation</vt:lpstr>
      <vt:lpstr>Electron Affinity (EA)</vt:lpstr>
      <vt:lpstr>PowerPoint Presentation</vt:lpstr>
      <vt:lpstr>PowerPoint Presentation</vt:lpstr>
      <vt:lpstr>Electronegativity</vt:lpstr>
      <vt:lpstr>Summary</vt:lpstr>
    </vt:vector>
  </TitlesOfParts>
  <Company>Innodata-Isogen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Configurations and Properties</dc:title>
  <dc:creator>Mark Zurawski</dc:creator>
  <cp:lastModifiedBy>Morrison, Brent</cp:lastModifiedBy>
  <cp:revision>14</cp:revision>
  <dcterms:created xsi:type="dcterms:W3CDTF">2016-09-14T00:48:03Z</dcterms:created>
  <dcterms:modified xsi:type="dcterms:W3CDTF">2019-04-03T14:08:50Z</dcterms:modified>
</cp:coreProperties>
</file>