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8EEEFAE-F781-48FD-804A-D0820BB3C37D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BEC25D-3DB7-46E7-BFAF-DBD210F9CDA0}" type="datetimeFigureOut">
              <a:rPr lang="en-CA" smtClean="0"/>
              <a:t>18/02/2013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QuE5XE_SdnlUOAadfCWWkgnk84ipYClMx0ubgW26ocd3Fuo0e5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19044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Enzymes</a:t>
            </a:r>
            <a:endParaRPr lang="en-CA" sz="6000" b="1" dirty="0"/>
          </a:p>
        </p:txBody>
      </p:sp>
      <p:sp>
        <p:nvSpPr>
          <p:cNvPr id="4" name="AutoShape 2" descr="data:image/jpeg;base64,/9j/4AAQSkZJRgABAQAAAQABAAD/2wCEAAkGBhQSERUUExQWFRUWGRoaGRgVGBwdFxkWHyAcGh4gGCAdGyYgGBwjHxscHy8gIyorLCwsHCIxNTIqNSguLCoBCQoKDgwOGg8PGSwlHyI1NTAtKjAsLCwwNCw0LCwsKiwwLy8sKSwsLzA0LSwsLCwpLCksLi40LCwvKiosLC8vLP/AABEIANAA8AMBIgACEQEDEQH/xAAcAAEAAwEBAQEBAAAAAAAAAAAABQYHBAMCCAH/xABAEAACAQMCBAQDBQYFBAIDAQABAgMABBESIQUGMUETIlFhB3GBFDJCkaEjUmKxwfAVM3KC0SRT4fFDkmOiwhf/xAAaAQACAwEBAAAAAAAAAAAAAAAAAwIEBQEG/8QAMhEAAQMCBAQFAwQCAwAAAAAAAQACAwQREiExQVFhgfAFE3GRsTLB0SKh4fEUIxVCcv/aAAwDAQACEQMRAD8A3ClKVxcSlKUISlKUISlKUISlKUISlKUISlK8Lu+jiXVI6oPViB/7oJsu6r3pVOm+KtmH0L4r4/EqeX6ZIJ/KvGz5yur1pEs7cRhB/mz7rk9AoBGT+YHek+fHfCDc8s0zyX2vbJXev4TWM3nOvESHjaZQcka41UEEdgasdpyTb39ojmeWSUDeSQ5IbqQV6AfL9aSyrbISGC59k11MWC7ytEpWa8nzz2N4LOZiUfZQTkZ/Cy+xwRWlU6GXzBe1rbJUsXlm17pSlKclJSlKEJSlKEJSlKEJSlKEJSlKEJSlKEJSlKEJSlKEJUNzRxOSKOMQafFllSNdYJGCcscAjOFBPWu3ivFUt01yH5AdWPoP72qq8M5kheU3D65n3VfBjd44U2JAYDBY92HyFLc8A2TmRuIxWU7wvjjGTwLlRHPjI0n9nIvrGTv81O4qZqMligvYdmDr2ZfvKw9O6sPQ1FX/ABS8tYZMxJMUUlZi4VMD/uqTqBH8Oc1wOI1zHHv5QWB2mR4d/CleY+M/ZYGkxqbYKPVj0z7VmvJ/DJL/AIgZrtjIsY1aTnTq6KMdMDrj2q1833JksYJHXSWKsw9CUO35mojknjcMNwUeRV8UALk9WByB+p+dZk05NW2M/SrUcYEDnDVfz4jRIs0YSNQNOW0gAnJP8sZ+tQnDuLNAS0bY1KQfcEEf+vepj4sxvE6T6SY9OksPwsCevpkEYPsfrRLS1urnSIIJWBI82khRn+I7Y6d6qVEEjqgloVqGVghAcuqJQdRzg4J6dcb/APJ+lWX4c8cCXToWAj8NmbPQBcb/AN+pr1v/AIOzNMfDuVWA/vKTIPbAwD88ipTl34eR2k4XxGmdhqlZgAojB2UAfvNgnOT5e1WIqN8Tg47d98kuSpZI0tG67eJX4uZrRxbzoRMpSRo/K0e+c4JKjoRqA6Vc6hOI84W8MhjJeR1+8sMbyFB/HoB0/Xeu3hHG4bqPxIJFkXoSOoPowO6n2NbYic39RGqyy+9hwXdSlKFFKUpQhKUpQhKUpQhKUpQhKUpQhKUpQhKUpQhKgbXjkl1qNsqiNWZPFl7spwdCg5ODn72OlSnE+IpBE0shwqjJ9fYAdyTsBVC+HfAblLVmhuPDLyyFo5Yw4RgdO24IbbfqPalvOdlZjj/QZDsQM1M3vBVmu44ZWMuF8WXV0Kg4RABsqlvNjvp3NWxEAAAAAHQDoPlUfwbg3ga2aRpZZDqeRsDONgFA2VQOgrk5j43JG8MFuIzPMWwZSRGiKMszadzvhQB3PtQxobc8VF7jIQ0bdlfzjaC3dLhPLqkRJR2dWOkE/wAQJBB+lfXMDiSSG3YgI2ZJMnGUTHl+rFc+wqOnuprtJbSVUhu4tEq4JMUihgVZScNp1DSc7g17XkF1cqFe1t0x1Mzl9++jRgj6kUt2hw79n0TALEYtvjY818cz8w8PeJoJ51IbAxG2WB7EFc4xVMm4XwPOrXO523DP/UYqrX07RXMscgVtMjKV7D2XO4GOn8u1Wzl3hvDbjCtJJFIfwvpA/wBrYwevt8qpGdz3Wwi/NXjRiNgdiJHJTdp8RUWFEeN5GC4JbA1DcAkbnJxv7172nxCZpFDRqsZO+NRbB229842xXjHyPbi68BjJjw9cR1DoDhgduoJU7DpjrUzD8PbVcbSNg53kb59sV1rKs/8AYCyRjpQM2k3XS/MDudFvbys370qmOJf9RO5+Sgmu6zsvBRiWLyHLM57nHp2UdAK7qGtINzuVn4srBVz4e2oXh8LdXlHiyN3aVt2JPc9vkBXRxTlWOSQzRM1vcEY8WLGojsHBBDj2NVXl7mnRYRRREa01o5/cIZhjHr0PTGKjOMcy3SDUszg/THr6Yq+8ObK5zTufZY0vikMT/KsSRqrrwnik8dz9lu2WQuhkhlRNAcLgOjLk4dfvbbEMPSrHWP8ALvPEl1fWcU4BkjlfDgYJVo2G46dQOlbBSZm2wniPuQtKKQSNxBKUpSE1KUpQhKUpQhKUpQhKUpQhKUpQhKUpQhV+a3e6usOpW3t2BAYf5sw3B3G6L29TXxwW7ENzPbSHSzyNLFno6NgkA92VtWR1xVjrj4pweK5TRMgcA5Gcgg+qkbg/KoYdwrImBGFw/Ta2Xzz70yTinFo7dNcjY7KPxM3oo6sT6VgHEeJm7u5ZbhmyGYBT/wDGAThQO2MfmD1zW0nhFpw9HuSDlFP7SV2d/kpcnBPTA9a/PHE7me4nluZCI2cs+F2AO2wAzvsNz6b0+GiNY7y/Ma07XOv3KfTeIwULsWHETxsPz75rQeF8yywJE0mWeFj4TE5LREeaJ+4zjKnscZrUOJcwKtp9oiw5kUeEDtrd/uj9d/kax6weO4gt3Iy5ZAw9WDgEd+v9fpWkcscrTxiGO4KeFa6vCVGJLtqOmR8gacKcBe2TvWbAZQXxyfU0lp9Rks+jrhW43TAAtcchpbXCOvzdQHD+X7ed5rK+kZrtZCUmJxIyMqv5T0YZLeQjp2qF458P7q0ywHjxD8cY8wH8adfqufpWi83cjQ3o1/5c6jySr126Bx+IfqOxFVJefJYFksb9nhnCNonXfVjpvj8WMBx8jgiuzQsdk8ehWvDUOAxxHPdp+Ry5bc1WeDc2zQyxSZMiRagockjzbHT3A2/P8q1XgnPltcDBcRPvlZDjp6Hof51icBMhCKCzNgADqT2xVq4z8OLmKLxU/aghSVAPignrkd8Z7enSqVNLKL2FwFN4gmJ8zJx0K2XNVi94q94zQWbFUB0y3I6L6rCfxSe/QfOs3tOZrpWjtLxp47YDL6ExKV/ChY7hNj082M/TW+HX1rHboYnjSEABcEAAfLrn9a3Y5GNGI/Vw4c+8lkyQvabbceKo/DOXCJZkj0RQwyFNTt6YPzYkMDk461YxwKxjj1zMkg7szDTn2AO36112lrY3jNOkcUrAgMxTfOAR1G+xGDWV2sDcQu5IowseW8oxpCAEdQP4e3rj501rzJmSvPzUrKV18Ac5x3/HX+VYuZJOFvG32Vo4rqPzRPGCrahjuOuw/Sprlj4hNPADJbTvKvlYwx6kLddjny7EHB/WqLx7hFpbsI7ctJIuzyltsnbCgbfM1J8qc0iyRSWDRu58WMfejHlUP/yPTPenZYLEXXYq0tmwOtblpfvJW7i/PU0MEko4ddYRS2XMSrgbnViQsBj0U/KrZDKGUMOhAI+R3rk4tbCe2lQYIkjdR6HUpA/nWZz/ABljtbS1jjj8abwIy+WwqEDSQ2BktlTkbY/SiKndVENhbnfT+zyWyXYdVrVKwO5+O991WO3UZ/cY/wA3rSPhn8QhxOF9arHPGfOqnYqejLkk47d9x71Kq8OnpheQLjXh2iulKUrPU0pSlCEpSlCEqDjaa5LMkhhhBKrpAMj4OCcsCFGcjp2qcqtcL4xHap9nnJR0JC+Vj4ikkqUwDnIPT1BoSJSAQHGw9s9vuuyS5mtt5D4sPdwMOnuwGzD3H5VMI4IBByDuCOhHtVb4rzFKYz4Vq5D+VTIQpYkH7q7k/I4r05P5kguLQNGxHhDTIr/eQqN9XtjcH0oUIpBjLQbjn/Oqp3xC4hPPO0MTuETChUJ8z9STjc9cY9q4LDlLiVrbPObl4tOMRhiWxkDfOV+m5+VXzk62jlj+1jDNMWZSeqqScD5/+qjPiVzBD9mltRIPHYIQi748wYaz0Ubd6zGwvLXSyO1zHIbKm2F+F80rtbkchsqHxC6muDrunabSNhsAu34QMD+tQcPE1QldHlPQMAR+fUVaUvl09BuN/wC/r/feC4WournwLdQ8pJ3Jwq+pPoB7b+grDhMtQ43aXFYEDpKhzsbS4qV+GrRniSqy+XDGMNsFcAHYdz1GPr2rb6xqfgnhSFc+ZDjUNvMvfGMjoD1rtvvitdwyYMMTxjGcatR9TnOM9+latHXMF4nCxC9BS10Z/wBRbhLcst7ZEnmtYqh/GDg8cll47bSQsCh9dRAK/XY/MV78P+J8TELPDLCTjfGpcEZz2YfUVW/jRzQjRQ20bBg+JWI6acEKPrkn6CtF0sb2GxutaGQF12FUrlHiyQXkM0gJRGycdRsQCPlkHFbxd8zwpFHIp8QTELGEIy7HsNRAH1rCbLlGb7D9twPCDEEfi0DA1j1XO229V264m7gDUdKklVzsCcAn5nA39hTfDaV8pLdG63VipfE2MOJu7gv0Fy7xJJrq5ZxoZ2Eao+DlYxhsEZBOonIBPSpz/ALYNq8GIEd9A2/THc1Bcj2DycNiS5iMbbkbkP1yHPdXOSd9/XrUnJwB5BoluJHi7phVLD0dhuR8sU6f6yLXtkOmXdkqMjDcG3Hv8+6+eAHxJri4X/LkZVQ/vBAVLfIkkD5VmvxC4FLaXMkkAbROwfEecgYYSDA3xnBP+oVskUQVQqgBQMADoAOwrg41BG6BZFLHPkCffDeqn8JHrUWOwaqrVxee2zenRYnyvwqS8kEceM9WLfdUDrnv7V181cDitHESSmSTA8UkDAOc4GB7ZO5NTnE+WbqyLm0MkayfeI0ZGMnc56dd1wR6d6geUeEK9zrvHCxqdRJP+YfT2B6k+xqwKiMZl2XssF8Ij/QRZxOp06beqv8Ay1dvZLbwXD6kuAPCOMGNsA6G3wR2BHf51Xedvgp9ouGuLN44zIcyRvqC6jkllIBwSdyMY615888dF1cIsByI8aSvd89R9SK1pem9NZPJTubLGbFa1M9r8UYzDdFj9v8AAuKOMyXd0QFBLGNQFCjru4PbPas44Vx77BffaLPVoViAsh3eL918DqQAfY49KvPxl5/8SU2ELYSM/tiNtb9k91XqfU/LfLs/2a9h4dC+rhdLVOuXaDLTpxUnnAQGr9d2s4dFcZAZQwz1wRnevWsK5W+Ntwk6pe6GhJ0syppaMdmAHVQe2OlbnFKGUMpBUjIIOQQehHqK8XUUz4HYXq01wK+qUpVZSSlKUISlKUIUVcyAXcQfYFG0Z7vkZ+unFU/mDgb8Nuft1opKM37aPscnJB9ATuD+FvY1fb7h6TJokXUM59wexBHQ1Aca5SkkhdIbmYZGyOwZD3wxK6sfX86NFTmifYluuoPO3x3Ze/J94kiTNGco0zMvrhgrb+hBJGPUViPFhIl3dxynTK0jHLdwTkb+hXGKvPJnMbWUrQXKNFqPmVhup6Bgejr7j19sG38SuLO6x/04u2GwIjyB/ubAA+vrVRxY6J0TjY/vrlluqwc2aHA82cNuvDdYP/iMnt6YzuK6zKkYMiAxyBsgjy4x07HBPvUlxbl2eymOYyA7EpgEnB3ABC4JHTA/TveeQ/h8jRtPfQKZJD5VkG6pjGSOxJ+oAHSqcUBL7NyWv4VGKKR1QQ1wsQLHc21abFVccxiQl3IDOdTYO257f+66+AcOnubhJ44/2EDBnYneQjfQnr/4qxcf+ENqVZ4HeAgE4B1Jt7HcfQ1cOW+GLb20ca9hv7muU9B5c5e7M5+/FZdNQiKYyuz/ACVUec57dp48MPEdcsvfHYn0J6bnsNu9Z1acsvxDiEiJ5Y1Pnc/dRAMHr3yNl9fqanLTlaW4vZJpD9njEr4Lg52/CB7LjO9OLcWae2ay4aiBcn7TIhLajnBwcboe5zuNht1IacPqTI7IHXhf7X5q2WNgmMnEfuob4h82i4MdjZZ+zQ4VQu5lcbZGPvAdvU7+lXL4cfCUQabi8AMowUi6rGexb95h2HQe56ffKnJFrbxq8EiT3qMrk5wcD7yoDuARkZPX26VoScVT8RKH0cEGt99WxjPLjOXHiusZjOM5rsr4lmVRliFHqTiuf/FYuzg/6d/5V4RWfiuZJF8vREYdB3JHqf0qn5rXZMN0+3FcHOrarTUCTGrxtJoYgtED5gCD0+RrntrKe2xJGPtEZGyO/wC1ReuEdjhh8zn+defMUtuqvGJlUPs8ajUPoB907Y61QJueZYn8A5kt4mIVG8rMg+6HZeuB9KjIwtIkkBA481nz1EbH/Vny1Hry9/RXbiH2jiaaVjMFupyfEwXlYdFAU4C56nP/ABVcn06Co2yCNtsHpV25M5uS+RtMZjMekEZBXfONOPl6VTud4GVjcfgd2X3Vl23+eM/Smxube7d1m+I0/mxNnab21/rkuXkjlGWZxIQUjU/e2ySMfdyDuD3q6rZyRXkKrdTzE6jIkhXQsWk4OFQYOrGCfeqvyTzYUhkgXBlZh4IPTL7H6A+b6mtD4VwoQgknXI27yH7zH+gHYdqg/wDU/Lr3xKu0Ya5jfLHMn7d6BZz8YPhiboG7tUzOuPEResq+oHdx+oHrVZ5S+CVzMoa6b7Ov7uzSn6dF+pz7VvVQM/PNojsniltB0uUR3RG9GZVIBrYpK+phaWQ/F7LRcxp1WVfEz4e2fD7NGi8RpXlChnb8Oli2wAHYD61K/AjmGZxLaOdUcaB4yeqZOCv+nfIHbevL4iM3GLu3trFlmWNC7up/ZoWOPOfwkBenXfp1q+8i8jRcNhKqdcr4MkmMZI6BR2Ub4HvWlUTRDw8NmN5XG/MZ78MglgHHlorNSlK80npSlKEJSozj/HBbIpCNLJI2iONPvO+Cep2UAAksegFQd5xy/tU+0XMdsYAR4iwmTxYkOBqy3lk053AA26UxsZdpuuXVvrjbia5wgaQ/wDb8+lcFq73TOWJSBXZAq7NIV2JY9lznAHXvUzHGFGAMAdhVa7naZDj33yXVC8UmikAS6t2CFgAzYKqx2G4OVPbI9ao3GZLvhEmYZNUBydEgzGRnrgboRkZ04HfvWl8TsRNE8ZOA4xn09D+dUjm3h3FJURFSGREwToO7npvrxpyOw9T1ouW5G5HFVKmEuGOP6hpz5LkufiRDdQgOpguInjkVW3DaWGfDcY3IJG+O4rSo5AwDA5BGQfUGvzpxPgkkc4h0bMcBGIDKTjbOcDBPf1qYur3iNg3hs7x9wNXlPuOoPzpT3vicSRdU4qx31OGX3W4XcWpGX1Uj9KhL/nK1tYEeWQDK5Cjd2xscD5g7nasnk5+4gAMTMfkVz3H7vtUTwvlt7wu8jeFvkNIHbWx3ONCHB3/vtKOVrv8AYQbeo/OXsrrakSC0eqtH+MT8YmZA32Sxc/tGJwZNI3Go7FsY2Gw7576xwbhENtEscChUHp39ye5PrWZ8ofCo6y8xxGPuHBDn3AI8o9zv7CtDi4NLGoWO5fA6CRVYD8tJ/OpCokdcBlm7AW76prcQNyFz83gRxLcLgSQupU92BIUp76gTtU8RmomPgeXWSeVpSm6qQFjU/vae7D1J2r44jOJzEkcn7N2bWY230qM4yNxuRRiw3cRa9sv2TGi5upO6vI4gDI6oDsNRA/Kq5zpzXFFblQwZ5QUUKcYB2JJ7YzUdHerBGl1dAyoYAFZhqKupY4x6uMeb1rOOFXtzxG6kESJmTtg+HGu2DgEYAG2/XPQ0yIvdd7QDba9v3VaoeQMA1K6orltSpg6mHlUkAkb7gnAq3cxfDTxYfHikxKETKtgIdK7jONifU7V0/wD+NwNhpri4kfG7ZQD6DScD2zXs3wlh06VuJ8dgxUj9APb8q7UVE07MMjR0KrQ+HsjBvndZPwTmGWxuBJGcMvlZT0Zc7q2D9c+orZIxHxO0doSDHN95G+9HLtuPcbHfY/WqZxv4NTBWaF1kYb6TkFsdtxjP1/8AFc+H/NzWF1pfPhOdMinsemQPUH+tUowW6ghdYDAcD/pPf9rn4bNLaXyqSElifHm8y53G46kEHO3rW78I4wznw5kCSgahpOY3X96M9SPY7is3+M3AQDFfRY82lXI7nqje+3l/+tT3KN011w9HiOZ7ZvJn066D/CQSvbce1Wn3H6mqEQdBIWDTX89baeitXNt20VjcuhwyxOQR2ODg/TrUZytYrb3E0CDSvgwOB9GQ/XI3+dd00kd/aSxqdJkRkZT95GIx5h7GovhnEvDnaa7eJJPDSMLGxcaVJZnJA2BLdOw61ZbMwRG5Gf8AFvgrRL22Dr5LuseRreK+lvVLmWTqC3kBIAOAOucd847Yqw18QTq6hlIZTuCNwRX3Sy4uzJUxySlKVxdSlV6Pl2WbzXdw5J/+KAmOJfbbzv8AMn6Uk5BsyP8AKIb98SP4gPqG1ZBzvTiyMau9h/IXM1y83Rym5tRAyrKUuRGzDKrJoBBI7jYj61m3M88X2SdLiG5nv1wjvPJqSIkZ1R+GQgXfZQoO+/vauefG4batdPcvPKo8G3LqoMfiHzOxH33CrjO3TpWScq3LyXcMYkbEsi68nYgkFiT8gST12r0PhVK2VhlccmeovYknpn7pEjiMhuv0daWMsOfD0sjEtpbIKseuD0IJyd/WuuHiHmCOpRj0zuD8j/Sqtx/4vWFrka2nYHBWABsf7iQv6198I54t+J2rSQZWSNl/ZvjWrZ26E7MM7j+e1eYmpZoGeaQQNcxl+fTZPBB0VypXyZBnTkZIzjO+PXHpXHxHjcUAy7jOwCjdyT2AG5NdtfJBIAuVUfify+HjFwB9zAf/AE9m+nT6j0rP+MTST+F40hYRJpUsei9c+pJ2G++wFaxcJd3ilNItYGyGLYadlPoBlI879cms/tLB7e5likVv2RARtj5Oqscdz6gdjTQ/AOzYd/zkvPeJMdETKzQ6+qi+G8r3M6l4oXKLgLnAOPbONR9cetS/AHu+HzB2t5tB2kUISCvtjIyM5G/9au/D+ZI5F892sbjYrgAj5Zpe8RlceFaXHiyPtq0/5ancsWAwMDpt19ayXtjx3YCOFiD981YjpocLZGSZ68/ZWKwv45kEkbBlPcf19D7V0VnXD72Xh96EmZzFOwBLkEhjgK2VGDv5c9fX1q8X92R5I95G2HsPU/KrTZhhJOy1onF1w4WI7uuqaLUpU9CCPz2qrycHX7OjqDG6DQ5i2JX7p9s+/Wpv/DWUZWVy+27HKk+47Z9qgONc3R2dpLJKBqZ2VI/3nxuPl6n+tQc10rgwjM6fnonXDRdVD4l3slxc23DrPPkCuQv7xHkyT2Vct/u9qufLnIv2SMBJ3R2AMhjVArMPTK5x/wC+9QHwg4SzrLfy5LzEqhP7g6n5kjHyUe9aRJIFBJIAAySdgB6n0q5Kxtg22mpHeirtZiON3T0UVLNNb+Z28WLucYde2dtiP7xUsDncVknOfPv2mcQWs48LAyVOPEc9skbgenf3HSQ5U5skhnaOVi8TqzICclT1AHcDBxg9KoOlbBJgebC18/5VhzWxfW8A2vY6q281c5R2IXUjyO3RExnT6kkgAdqyLnW3tJ8z2pdJGJLxSLjOe6kAgkHsT361aeMA3DM77s35D29thXO9gndR+QrFk8Zu/wDS3JefqPEhpbJe/ITpxCxns5f8wIQrHOQh6bHppbH5ioX4R8Xa3vGt5NteUIPZwf5hgR/uNSScEk4bLFd25EiSqRoY4IYqcg9MrsDt0xjuKqcFlObk3Bf9rrDk4GC2dQJGwG4rX/y4YQA42vn7psszWBuI5t+O8lvN7wKCZtUkas3ruCfng710WlikQxGiqP4Rj8/Wq3ydzVNcu6TIikLqBTIBGQDsWPr6138e5ztbN1SdyrNvsCdI9Wx0FPjkie3zG2z3WjHJC4ea22e69OHxiK6liXZGVZQvZWJKnHscZqYqvcF4nHc3c0kLrIiRxpqU5GSWc/zqw1OLTqflTiFm9T8pSlKampSlKEKL5k5divrd7eYZRu46q3Zl9CK/MnFOXpuHXjQzKCyeZT+F0z1HscEe247V+r64OJ8Bt7nT48Mcun7pdQSPXB7Vo+H1xpJA4i7dwoPbiFl+ZePWS+NqUjRIA2RjAz1z79/rXzwq6msLhJ4vvKfmjrn7p9QcfnjvVh+LHEVHEDbJGscMCqFRVwMsAxbbqTkD5CuPl/grPaz3LEiKMeQNnS8gIyAcfhDH+817J1XBJR+ZMBYi1j+3VUnBzCbbKe4nfyXU3jOSJDjGkkFD6Lg7Yzj6H130Tkvk+SENLdt4juNlbcoOpy3Usf0qmfCkpNeHUQfDUkAnvkYIHfGavHxK4uYrYRqcGYlT/oH3senUD6146os5wjaFUpgYmOml225qUsJIZtQtbrIXYrGyvp+WQSK8b3k9GZXRj4nR3fLF1679Nwdx6b+tYhcStABLESrg4UqcEH+fptWt8s84OvC4p7w6pG1aQMBpACQDjYD3NUzTeS4FisMqY6qIiUZbrrEH2MsZovGiJ3lABZR/GnoPVfn8rHZSxtGrRFShGVK9Me2KqPCvilBK4jljeFj3bBTrgbg59O22frU7aRCK6KJskqF9I6BwcEr6Ag5PvUCbk31ViJrYmtMf0HIcu+BzUheWEcoAkRWA3GR0+XpXxw+OEA+DowNjpOem2DVT5zlvJneOyYgQhfECEBmZwdsn0XBxt96syS5mtZDpZ4ZF7fdb/cO4z61QlmEbgcPVbtNQ+e0/rAPBfoSvzn8RklN/MsmfK5CDsFbzDGfXUDmrnwf4yuhC3Uetf349mx6lScH6Y6H03nuBQWvEmubnCO5YiLP30j0BASudsnJH0rQpZmZyDOwy9Ss6spZWEMd2FYuTVjFhbCL7giXHzx5s++rNR3xOtJZOGzLCCW8pIXqyAgsBjrt2qG+EvHcpJaPs0ZLoD+4eoH+ls/nV145xhLW3knkzpjXJA6nsAPmSBSYpcQEimAWPAC/NJvlMSqq+cHOofy+Q2qUg46Aw/ajX0PlO59yO/pv+dSnG+Oi4MkjWdqrSakDANrDHbVkMAx75K+lQ6WK2pHlDO6nBPQEkjP51Cuq6WqH+69wLNDbZnmSDYdF3xyUOkZFMcLgCdj+c1Z+H8yHUpKGREILlcbqMkhSW3PvX8j5lVlBxgkdCe/6Vy8CvRAumRcbdxsf+ahrqxTcrpK743wwH8iK8iI2OuwjfI8V4psrXuLXjLYq9W/FDNGmWB0LgD0Gd/wBe/wAq+vseBrx5SdIJxjIBOB9DmvHgnw4lW0SczMpKmRoyu4XqMHIwdO5yP+Ku/EOXFm4eIYsZ0hkJ6F+u5675IzVz/ipHFxcdsvsrZ8MfI5xJ2y+yrfL3F44bgFiANLA/l0+eRjFRHGrM3DvI+7Pufb0A9gNqin5V4qrAi2bY9mQ//wBVZOWOC3U7YliMaKxV2JGduoGCcntn50o0tUGNiAyvdVn0lUI2wtGV79+imvhnyoLWOSXcNMRtnYIucbepJP0xV2r+IgAAGwGw+Vf2vURMwMDb6L1UTPLYG3vZKUpTExKUpQhKUpQhZ58Wvh0L6Hx4F/6qIbY/+RBvpPqR2/LvWIWNyzIsbM2gZGgk4U9dh2P5V+sqjLrli1kcu9vEzE5LFBkn3ON/rWx4d4n/AIlw9tx8JUkeLRfmDhfLU93KI7aMu43JXooHcnbT6DO+f0snFeIXKFYpzJpQYVZmLMrYAO7b74zj8sCv0Ra2SRDTGioOuFAAz9KheeOVhf2rRbBwQ0ZbOkOPXG+CCQcb71Ko8SbUTFxbYHu6ry0xezDfos25N5W/xAAnaJCQ575ydh79KkeY+Iq8xRABFFiNAOgUZBx7ZFfHLPJvFrITG3MMasdo5GEjnHfKqF36dj7VUbSSZpxEzgSF9JBXo3fIz60phDnYi4fv+FjVVMWRCMbm516bL445rkdYoh5sjoMkn277frWl/alglQLNJAujCm5iJC/vBc42Oxznbp325OD8tvwyVbm6CSoTgumcwlttTA7Eb4JB2zVm5vuLR4tM6+KVOypnUG+Y2X03qnUsLnAsz1z7stKjaKWH/abZg5ngeY1UhwEQpGfDmWUsxZ5NSku56k4OB0xjsBXRxHhENymJUWQdieo/0kbj6Vj1/wDDuXwIrmFGfxMloxuyAkkYOPMuMbnevLhnO89qAiSM2DgQ4zjHbSRlf06e9ZTpix3luYvTQ03nx+cyQX14d+ysPMfwazlrST/ZKflsGA/n+dZbdrc2c7HzxSRtpLKdg3oGG29anbc3SXLf9a7xRnbw7bYH11t98/JcVe+CLaGHw7cRmPfKAevXUDufrTmmnc0tY65Ow5fPTLmh76uNzXStNhuefe+fJYtwDiTRzx3SHUQ2pumWDfeHpuDWjc58y21zw9o1Ys03lVV2dXHmyw7AYHz2xXjzpySiAXFuixhf81FGF0ZyXAG2V6kdxWVcUs3gvJkgl8VFfysTudlORp2/EOlZ7BNBjblbZQd5T2F+LCRobXAPMcPT2K97hBCvgyMFchWQ42PpnbboRXHeXplY4BJRQpxvhtW3ffJONq+uYLl5RGJAAy7Kx2DKex1dCDvkVcvgzykXkN4+CqeVB/8Ak2z9F/mfY1eipKOSkbLjPnbtyt66aWzWHH4e+d5qKg3BuS4aH/zlvltlwysq1a8RuWiOIWaMFQWwdIJIAySMDcitP5G+G6QJ4t1GjzkggHzCPH/6ls757bY6Zq6cQsEmieKQZRwVYex/rUPwDi/hxSxXDgPaEK7tsGTAKSfJh+oNKipI4XXA1ViGggaC+NtjuBfocyfT2VgqL/w+SHeAjR18Jvuj/QR935dK4154tiA37UIejmGTTj1zp6e9TFhxCOdA8Tq6HoVOR/4q3cHQp8tO8C7mkc+/hcLpdSbZSBe5Xzv/ALc+UfM/lXfZWaxIEToPXcnuST3JO9e9KklNYAb6lKUpQppSlKEJSlKEJSlKEJSlKEJSlKEJVC54+HYmf7XbeW4VgzKDtKB1+T46Hv8ArV9pXQSDcKEkbZG4XLI7jmie5gmjmbOEYFQMbgE9Me3SpXhtgZ0jRerIu46AYGT8quN9ypbSuXeIam+8QSNXzwd6hrHg97ZgxWy28sWfI0rukiL2V8KwcDoCMVoNqG+XhAsV59/hEksl5X3F+ZNuHJWu3gCKqrsFAA+Qqn8x8uQ3PE4PEXrBL5lOGyCoG46kA7Z9a/nEOepLFlW+jQ6l1B7YkqBnG4fBxnvUJxf4lwm5tZUjfyM4OSu8bqc4wT3Cn86onA02fYgg89j3ZelY19gYxa1uW67+LfDhwMwOH/hfY/n0P6VUeIWUtucOrRn6j6hgd/mKuR+LsH/bb/7D/ivE/Fi3dijxZjI7+v1GP5VgyQ07jdjiOhsvQwV1UwYZGhw9Rfvoq5wz4iXcOxYTLttLucezDf8APNdq8rQX4juIA1qJJGRhgMocA/dAI8p39N+1SNzwThd4MxSeAx9D5fTodvyIr+Nw7h9vbxL40MriRBI2v76lt9ShiAACBv2FMYJC3NwcBz7Kq1RgeMmlpOott8KicS4RPHcNAQsxY4UoysrDfHVtseh3HbpvsXIfL72doI5MeIzF2A6KTgAfQAZxtmpH/A7Z49PgxFCOyjBHsR9N64eBM0E0loxJVQHhLbkxHYqT3KHb1wRV9kYjdfikS1TpoRCMg3a238cFP1SeO8Dml4koEZa3mWHxX20YiZ2KsM7lvIOnfrtVvvrrw4nfGdCs2PXAzUNylxeWYSJPpLoUOpBgaXUOBj1XOPyprrE4SqcbnMu9q6X5stRMYGmVZFOCGyBq641EaSdxtnvUdzFaLa/9bCNBVlM4GyyRHysWHTUM5De1ec6RWs0sdwqm1unLhnGUWYgBkfbADY1AnvkVyPZRTa7Kz1GEkfaH1M0cajfw4skjW3cDYA1Em6tRtawgi9t+BG/9Z5q70pSmrPSlKUISlKUISlKUISlKUISlKUISlKUISlKUISojjk7Pi2iOHkU6m/7cfQn5noK6OL8dhtQpmfQHJVcg7sAWx7bA9a8OAWjYaaQftJjqP8KfhX6D9TSnm5wDr6JjRYYj09VBcV+GkL6BERCqKQQFzq9zv1qJ4d8K7DxCi3LPIoyyIyeUE46YJWvL4sWkjzQ+Z/DKY0gnSWDHORnBOCOtRvw5gWG+Qgga0ZPnnB/moqkZ42TeUBrkc/srgjkdFjvpopDnPlG1sYUkSEyln0YklYAZBOfKN+nTaqpwPhiNcxvNEvhZGqMatOk7ZyTnbY7mtO+JKg2yZ6+KMfPDVQxMNOf09D6VQ8QndDKGsCsUrPMZdxV95osILezeOGGMNMDGoCgblSSenZQx+lZg3Kqbe3Qf32q7xcx291YyRXBBeFSVOcMSBhWUjBDb4+R+dVqxu/GdY0GpmOAB/e1L8QmdIWOhOuyKeMNxCRa5wQj7PEAQcIo29gB/SuXmO3QoHMngyJkxydSD6Y/Ep2yvfaoHj6PaPELTyyurl1BGmRUAzpU7GXfbHvmrDwa1iZFmVjKXUESPu2D6fu/IVutLiMBGfff3VCwacYPffr6Ku3vGrq7jFstq8bSjTJKw/YqnQsu+SCOgO/bHerRwbg6W0ehCTk5ZmOWZsAZb6AD5Cu6lNayxuTcpb5MQsBYL4ngV1KuoZSMFWGQR6EHYivm1tEiQJGiog6KgAUd9gNhXrSppd9kpSlC4lKUoQlKUoQlKUoQlKUoQlKUoQlKUoQlKUoQojmzh6zWkqkAkKWX2ZRkEeh2qB5R5+SXEVwwWUbBj0f5+hq6kVlnMHwfleUtbTIqE5Cyasr7AqDnHbP8A5qpM2QPD4+oVqJ0ZYWP6KT+KvElUQx5GSWfHtjTv7HJ/Ks4l4uY2DqSGByD3z/f0rQbH4PhtJurl5iAB5RpGB2ySSR+VXWLl63WJYfBQxr0VlDDPrv396qyUb5pC92Se2pbEzA3NZPfc8TcShihjhZpUYl9AYhtsA7DA6nOam+B/DeWWJmuGMLn7gGCR7uP6Zz/XSba1SNQqKqKOgUAAfQV60/8AwmOdiebpH+S4NwtyWaWPwZGrVPcuQDsIhp/Mkt+lXPgnKNtaHMMYDfvtu35np9KmKVZbDGzQJLpHO1K5eI8LinTRKgdc5GeoPqpG6n3FfPCeFR20SxRAqi5wCSepJO536muylMtuoXNrJSlK6uJSlKEJSlKEJSlKEJSlKEL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1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Substrate Concentration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2448272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Increasing substrate concentration increases the rate of reaction until the enzymes are fully utilized</a:t>
            </a:r>
          </a:p>
          <a:p>
            <a:r>
              <a:rPr lang="en-US" sz="5100" dirty="0" smtClean="0"/>
              <a:t>Once enzymes are saturated then increasing substrate concentration does not affect reaction rate</a:t>
            </a:r>
          </a:p>
          <a:p>
            <a:endParaRPr lang="en-US" sz="3600" dirty="0" smtClean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3838128" cy="310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Temperature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612776"/>
          </a:xfrm>
        </p:spPr>
        <p:txBody>
          <a:bodyPr>
            <a:noAutofit/>
          </a:bodyPr>
          <a:lstStyle/>
          <a:p>
            <a:r>
              <a:rPr lang="en-US" sz="3200" dirty="0" smtClean="0"/>
              <a:t>Each enzyme has its own optimal temperature </a:t>
            </a:r>
            <a:endParaRPr lang="en-CA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4944"/>
            <a:ext cx="473930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647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enzyme has its own optimal pH level</a:t>
            </a:r>
            <a:endParaRPr lang="en-CA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6284040" cy="395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3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Cofactors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756792"/>
          </a:xfrm>
        </p:spPr>
        <p:txBody>
          <a:bodyPr>
            <a:noAutofit/>
          </a:bodyPr>
          <a:lstStyle/>
          <a:p>
            <a:r>
              <a:rPr lang="en-US" sz="3200" dirty="0" smtClean="0"/>
              <a:t>Non-proteins – minerals or vitamins</a:t>
            </a:r>
          </a:p>
          <a:p>
            <a:r>
              <a:rPr lang="en-US" sz="3200" dirty="0" smtClean="0"/>
              <a:t>Needed for some enzymes to function</a:t>
            </a:r>
          </a:p>
          <a:p>
            <a:r>
              <a:rPr lang="en-US" sz="3200" dirty="0" smtClean="0"/>
              <a:t>Examples:  zinc, iron</a:t>
            </a:r>
            <a:endParaRPr lang="en-CA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799"/>
            <a:ext cx="4320480" cy="31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2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Allosteric Regulation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Cells control enzyme activity to coordinate cellular activities</a:t>
            </a:r>
          </a:p>
          <a:p>
            <a:r>
              <a:rPr lang="en-US" sz="3200" dirty="0" smtClean="0"/>
              <a:t>A substance binds to an allosteric sit, causing a conformational change</a:t>
            </a:r>
          </a:p>
          <a:p>
            <a:r>
              <a:rPr lang="en-US" sz="3200" dirty="0" smtClean="0"/>
              <a:t>Allosteric Activators stabilize the active form of the enzyme</a:t>
            </a:r>
          </a:p>
          <a:p>
            <a:r>
              <a:rPr lang="en-US" sz="3200" dirty="0" smtClean="0"/>
              <a:t>Allosteric Inhibitors stabilize the inactive form of the enzyme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746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049909" cy="297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7"/>
            <a:ext cx="4896544" cy="608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82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Similar to substrate</a:t>
            </a:r>
          </a:p>
          <a:p>
            <a:r>
              <a:rPr lang="en-US" sz="3200" dirty="0" smtClean="0"/>
              <a:t>Binds to the active site and blocks the normal substrate</a:t>
            </a:r>
            <a:endParaRPr lang="en-CA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718735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70856" y="2599048"/>
            <a:ext cx="5387752" cy="1143000"/>
          </a:xfrm>
        </p:spPr>
        <p:txBody>
          <a:bodyPr/>
          <a:lstStyle/>
          <a:p>
            <a:r>
              <a:rPr lang="en-US" dirty="0" smtClean="0"/>
              <a:t>Feedback Inhibition</a:t>
            </a:r>
            <a:endParaRPr lang="en-C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375"/>
            <a:ext cx="453405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Enzyme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2689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Protein catalysts</a:t>
            </a:r>
          </a:p>
          <a:p>
            <a:r>
              <a:rPr lang="en-US" sz="3200" dirty="0" smtClean="0"/>
              <a:t>Exhibits substrate specificity</a:t>
            </a:r>
          </a:p>
          <a:p>
            <a:r>
              <a:rPr lang="en-US" sz="3200" dirty="0" smtClean="0"/>
              <a:t>Speeds up chemical reactions by lowering the activation energy</a:t>
            </a:r>
          </a:p>
          <a:p>
            <a:r>
              <a:rPr lang="en-US" sz="3200" dirty="0" smtClean="0"/>
              <a:t>Not consumed during a reaction</a:t>
            </a:r>
            <a:endParaRPr lang="en-C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7225"/>
            <a:ext cx="2857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2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and Key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3328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Enzymes are specific to their substrate(s)</a:t>
            </a:r>
          </a:p>
          <a:p>
            <a:r>
              <a:rPr lang="en-US" sz="3600" dirty="0" smtClean="0"/>
              <a:t>1 Substrate for each enzyme</a:t>
            </a:r>
            <a:endParaRPr lang="en-C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582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Enzymes 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7620000" cy="883568"/>
          </a:xfrm>
        </p:spPr>
        <p:txBody>
          <a:bodyPr>
            <a:noAutofit/>
          </a:bodyPr>
          <a:lstStyle/>
          <a:p>
            <a:r>
              <a:rPr lang="en-US" sz="3200" dirty="0" smtClean="0"/>
              <a:t>Lowers the Activation Energy required for a reaction to take place</a:t>
            </a:r>
            <a:endParaRPr lang="en-C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70240" cy="40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Enzymes?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908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Heat usually speeds up reactions</a:t>
            </a:r>
          </a:p>
          <a:p>
            <a:r>
              <a:rPr lang="en-US" sz="3200" dirty="0" smtClean="0"/>
              <a:t>Proteins are denatured at high temperatures and lose their function</a:t>
            </a:r>
          </a:p>
          <a:p>
            <a:r>
              <a:rPr lang="en-US" sz="3200" dirty="0" smtClean="0"/>
              <a:t>Body cannot rely in increased temperatures to speed up reactions</a:t>
            </a:r>
            <a:endParaRPr lang="en-CA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11" y="4293095"/>
            <a:ext cx="2590428" cy="2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Enzyme-Substrate Complex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836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Substrates bind to an </a:t>
            </a:r>
            <a:r>
              <a:rPr lang="en-US" sz="3200" u="sng" dirty="0" smtClean="0"/>
              <a:t>active site </a:t>
            </a:r>
            <a:r>
              <a:rPr lang="en-US" sz="3200" dirty="0" smtClean="0"/>
              <a:t>to form an </a:t>
            </a:r>
            <a:r>
              <a:rPr lang="en-US" sz="3200" u="sng" dirty="0" smtClean="0"/>
              <a:t>enzyme-substrate complex</a:t>
            </a:r>
          </a:p>
          <a:p>
            <a:r>
              <a:rPr lang="en-US" sz="3200" dirty="0" smtClean="0"/>
              <a:t>Active site undergoes a conformation change to better accommodate the substrate – Induced Fit Model</a:t>
            </a:r>
            <a:endParaRPr lang="en-C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2198365" cy="21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57413"/>
            <a:ext cx="2121367" cy="21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258632" cy="61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166925" cy="60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7620000" cy="2866330"/>
          </a:xfrm>
        </p:spPr>
        <p:txBody>
          <a:bodyPr/>
          <a:lstStyle/>
          <a:p>
            <a:pPr algn="ctr"/>
            <a:r>
              <a:rPr lang="en-US" sz="6600" dirty="0" smtClean="0"/>
              <a:t>Factors that Affect Enzyme Activity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4463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76</TotalTime>
  <Words>239</Words>
  <Application>Microsoft Office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Enzymes</vt:lpstr>
      <vt:lpstr>What is an Enzyme</vt:lpstr>
      <vt:lpstr>Lock and Key Model</vt:lpstr>
      <vt:lpstr>What Do Enzymes Do?</vt:lpstr>
      <vt:lpstr>Why use Enzymes?</vt:lpstr>
      <vt:lpstr>Enzyme-Substrate Complex</vt:lpstr>
      <vt:lpstr>PowerPoint Presentation</vt:lpstr>
      <vt:lpstr>PowerPoint Presentation</vt:lpstr>
      <vt:lpstr>Factors that Affect Enzyme Activity</vt:lpstr>
      <vt:lpstr>Substrate Concentration</vt:lpstr>
      <vt:lpstr>Temperature</vt:lpstr>
      <vt:lpstr>pH</vt:lpstr>
      <vt:lpstr>Enzyme Cofactors</vt:lpstr>
      <vt:lpstr>Allosteric Regulation</vt:lpstr>
      <vt:lpstr>PowerPoint Presentation</vt:lpstr>
      <vt:lpstr>PowerPoint Presentation</vt:lpstr>
      <vt:lpstr>Competitive Inhibitors</vt:lpstr>
      <vt:lpstr>Feedback Inhibition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B &amp; K</dc:creator>
  <cp:lastModifiedBy>B &amp; K</cp:lastModifiedBy>
  <cp:revision>8</cp:revision>
  <dcterms:created xsi:type="dcterms:W3CDTF">2013-02-18T15:43:12Z</dcterms:created>
  <dcterms:modified xsi:type="dcterms:W3CDTF">2013-02-18T17:50:06Z</dcterms:modified>
</cp:coreProperties>
</file>