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5A730-52A5-4823-86AA-A069D793001B}" type="datetimeFigureOut">
              <a:rPr lang="en-CA" smtClean="0"/>
              <a:t>17/09/2013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20844-11BB-486D-A1F5-3803B5D223D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CA" b="1" dirty="0" smtClean="0"/>
              <a:t>Effects </a:t>
            </a:r>
            <a:r>
              <a:rPr lang="en-CA" b="1" dirty="0"/>
              <a:t>of human activity on soil, water, and air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/>
          <a:lstStyle/>
          <a:p>
            <a:r>
              <a:rPr lang="en-CA" b="1" dirty="0" smtClean="0"/>
              <a:t>1.2</a:t>
            </a:r>
            <a:endParaRPr lang="en-CA" dirty="0"/>
          </a:p>
        </p:txBody>
      </p:sp>
      <p:pic>
        <p:nvPicPr>
          <p:cNvPr id="1026" name="Picture 2" descr="http://www.unep.org/newscentre/viewimage.aspx?img=9403&amp;imgsize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8604448" cy="3796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soils that are good for </a:t>
            </a:r>
            <a:r>
              <a:rPr lang="en-CA" u="sng" dirty="0" smtClean="0"/>
              <a:t>agriculture</a:t>
            </a:r>
            <a:r>
              <a:rPr lang="en-CA" dirty="0" smtClean="0"/>
              <a:t> are ruined like this, local people lose </a:t>
            </a:r>
            <a:r>
              <a:rPr lang="en-CA" u="sng" dirty="0" smtClean="0"/>
              <a:t>jobs</a:t>
            </a:r>
            <a:r>
              <a:rPr lang="en-CA" dirty="0" smtClean="0"/>
              <a:t>. And we all become more </a:t>
            </a:r>
            <a:r>
              <a:rPr lang="en-CA" u="sng" dirty="0" smtClean="0"/>
              <a:t>dependent</a:t>
            </a:r>
            <a:r>
              <a:rPr lang="en-CA" dirty="0" smtClean="0"/>
              <a:t> on food grown farther </a:t>
            </a:r>
            <a:r>
              <a:rPr lang="en-CA" u="sng" dirty="0" smtClean="0"/>
              <a:t>away</a:t>
            </a:r>
            <a:r>
              <a:rPr lang="en-CA" dirty="0" smtClean="0"/>
              <a:t> from where we live.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recent decades, farmers have </a:t>
            </a:r>
            <a:r>
              <a:rPr lang="en-CA" u="sng" dirty="0"/>
              <a:t>increased</a:t>
            </a:r>
            <a:r>
              <a:rPr lang="en-CA" dirty="0"/>
              <a:t> their how much they are </a:t>
            </a:r>
            <a:r>
              <a:rPr lang="en-CA" u="sng" dirty="0"/>
              <a:t>growing</a:t>
            </a:r>
            <a:r>
              <a:rPr lang="en-CA" dirty="0"/>
              <a:t>. They have done this by using </a:t>
            </a:r>
            <a:r>
              <a:rPr lang="en-CA" u="sng" dirty="0"/>
              <a:t>chemical</a:t>
            </a:r>
            <a:r>
              <a:rPr lang="en-CA" dirty="0"/>
              <a:t> fertilizers instead of </a:t>
            </a:r>
            <a:r>
              <a:rPr lang="en-CA" u="sng" dirty="0"/>
              <a:t>manure</a:t>
            </a:r>
            <a:r>
              <a:rPr lang="en-CA" dirty="0"/>
              <a:t>. They have also used </a:t>
            </a:r>
            <a:r>
              <a:rPr lang="en-CA" u="sng" dirty="0"/>
              <a:t>synthetic</a:t>
            </a:r>
            <a:r>
              <a:rPr lang="en-CA" dirty="0"/>
              <a:t> pesticides instead of </a:t>
            </a:r>
            <a:r>
              <a:rPr lang="en-CA" u="sng" dirty="0"/>
              <a:t>natural</a:t>
            </a:r>
            <a:r>
              <a:rPr lang="en-CA" dirty="0"/>
              <a:t> pest control methods.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However, using chemical fertilizers on soil for a long time can </a:t>
            </a:r>
            <a:r>
              <a:rPr lang="en-CA" u="sng" dirty="0" smtClean="0"/>
              <a:t>reduce</a:t>
            </a:r>
            <a:r>
              <a:rPr lang="en-CA" dirty="0" smtClean="0"/>
              <a:t> the organic matter in soil. Then the soil becomes less </a:t>
            </a:r>
            <a:r>
              <a:rPr lang="en-CA" u="sng" dirty="0" smtClean="0"/>
              <a:t>productive</a:t>
            </a:r>
            <a:r>
              <a:rPr lang="en-CA" dirty="0" smtClean="0"/>
              <a:t> for growing crops. Pesticides may make the pests and weeds that survive </a:t>
            </a:r>
            <a:r>
              <a:rPr lang="en-CA" u="sng" dirty="0" smtClean="0"/>
              <a:t>resistant</a:t>
            </a:r>
            <a:r>
              <a:rPr lang="en-CA" dirty="0" smtClean="0"/>
              <a:t> to those pesticides.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farmers </a:t>
            </a:r>
            <a:r>
              <a:rPr lang="en-CA" u="sng" dirty="0"/>
              <a:t>plant</a:t>
            </a:r>
            <a:r>
              <a:rPr lang="en-CA" dirty="0"/>
              <a:t> their fields can either hurt or </a:t>
            </a:r>
            <a:r>
              <a:rPr lang="en-CA" u="sng" dirty="0"/>
              <a:t>help</a:t>
            </a:r>
            <a:r>
              <a:rPr lang="en-CA" dirty="0"/>
              <a:t> soils. </a:t>
            </a:r>
            <a:r>
              <a:rPr lang="en-CA" b="1" u="sng" dirty="0"/>
              <a:t>Erosion</a:t>
            </a:r>
            <a:r>
              <a:rPr lang="en-CA" b="1" dirty="0"/>
              <a:t> </a:t>
            </a:r>
            <a:r>
              <a:rPr lang="en-CA" dirty="0"/>
              <a:t>happens when </a:t>
            </a:r>
            <a:r>
              <a:rPr lang="en-CA" u="sng" dirty="0"/>
              <a:t>wind</a:t>
            </a:r>
            <a:r>
              <a:rPr lang="en-CA" dirty="0"/>
              <a:t> and </a:t>
            </a:r>
            <a:r>
              <a:rPr lang="en-CA" u="sng" dirty="0"/>
              <a:t>water</a:t>
            </a:r>
            <a:r>
              <a:rPr lang="en-CA" dirty="0"/>
              <a:t> blow and wash topsoil away.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Farmers can help prevent erosion by planting rows of </a:t>
            </a:r>
            <a:r>
              <a:rPr lang="en-CA" u="sng" dirty="0" smtClean="0"/>
              <a:t>trees</a:t>
            </a:r>
            <a:r>
              <a:rPr lang="en-CA" dirty="0" smtClean="0"/>
              <a:t> between fields to act as </a:t>
            </a:r>
            <a:r>
              <a:rPr lang="en-CA" u="sng" dirty="0" smtClean="0"/>
              <a:t>windbreaks</a:t>
            </a:r>
            <a:r>
              <a:rPr lang="en-CA" dirty="0" smtClean="0"/>
              <a:t>. They can also plough their fields at right angles (</a:t>
            </a:r>
            <a:r>
              <a:rPr lang="en-CA" u="sng" dirty="0" smtClean="0"/>
              <a:t>90</a:t>
            </a:r>
            <a:r>
              <a:rPr lang="en-CA" dirty="0" smtClean="0"/>
              <a:t>°) to the slope of the land to help prevent </a:t>
            </a:r>
            <a:r>
              <a:rPr lang="en-CA" u="sng" dirty="0" smtClean="0"/>
              <a:t>water</a:t>
            </a:r>
            <a:r>
              <a:rPr lang="en-CA" dirty="0" smtClean="0"/>
              <a:t> erosion (see Figure 1.13).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662473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Cutting trees for </a:t>
            </a:r>
            <a:r>
              <a:rPr lang="en-CA" u="sng" dirty="0"/>
              <a:t>lumber</a:t>
            </a:r>
            <a:r>
              <a:rPr lang="en-CA" dirty="0"/>
              <a:t> and pulp, and mining for </a:t>
            </a:r>
            <a:r>
              <a:rPr lang="en-CA" u="sng" dirty="0"/>
              <a:t>ores</a:t>
            </a:r>
            <a:r>
              <a:rPr lang="en-CA" dirty="0"/>
              <a:t> and </a:t>
            </a:r>
            <a:r>
              <a:rPr lang="en-CA" u="sng" dirty="0"/>
              <a:t>fossil</a:t>
            </a:r>
            <a:r>
              <a:rPr lang="en-CA" dirty="0"/>
              <a:t> fuels are activities that we rely on to support our way of life. These activities give us the wood, </a:t>
            </a:r>
            <a:r>
              <a:rPr lang="en-CA" u="sng" dirty="0"/>
              <a:t>paper</a:t>
            </a:r>
            <a:r>
              <a:rPr lang="en-CA" dirty="0"/>
              <a:t>, metals, </a:t>
            </a:r>
            <a:r>
              <a:rPr lang="en-CA" u="sng" dirty="0"/>
              <a:t>petroleum</a:t>
            </a:r>
            <a:r>
              <a:rPr lang="en-CA" dirty="0"/>
              <a:t>, and other products that we use.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Unfortunately, these activities also </a:t>
            </a:r>
            <a:r>
              <a:rPr lang="en-CA" u="sng" dirty="0" smtClean="0"/>
              <a:t>damage</a:t>
            </a:r>
            <a:r>
              <a:rPr lang="en-CA" dirty="0" smtClean="0"/>
              <a:t> soils. Forests, for example, can be either </a:t>
            </a:r>
            <a:r>
              <a:rPr lang="en-CA" u="sng" dirty="0" smtClean="0"/>
              <a:t>clear-cut</a:t>
            </a:r>
            <a:r>
              <a:rPr lang="en-CA" dirty="0" smtClean="0"/>
              <a:t> or </a:t>
            </a:r>
            <a:r>
              <a:rPr lang="en-CA" u="sng" dirty="0" smtClean="0"/>
              <a:t>selective-cut</a:t>
            </a:r>
            <a:r>
              <a:rPr lang="en-CA" dirty="0" smtClean="0"/>
              <a:t>. When selective-cutting, loggers only cut down </a:t>
            </a:r>
            <a:r>
              <a:rPr lang="en-CA" u="sng" dirty="0" smtClean="0"/>
              <a:t>some</a:t>
            </a:r>
            <a:r>
              <a:rPr lang="en-CA" dirty="0" smtClean="0"/>
              <a:t> of the trees in the area being logged. They leave most of the forest </a:t>
            </a:r>
            <a:r>
              <a:rPr lang="en-CA" u="sng" dirty="0" smtClean="0"/>
              <a:t>intact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clear-cutting, loggers cut down </a:t>
            </a:r>
            <a:r>
              <a:rPr lang="en-CA" u="sng" dirty="0"/>
              <a:t>all</a:t>
            </a:r>
            <a:r>
              <a:rPr lang="en-CA" dirty="0"/>
              <a:t> of the trees in the area being logged. The topsoil in the forest is </a:t>
            </a:r>
            <a:r>
              <a:rPr lang="en-CA" u="sng" dirty="0"/>
              <a:t>severely</a:t>
            </a:r>
            <a:r>
              <a:rPr lang="en-CA" dirty="0"/>
              <a:t> disturbed. It </a:t>
            </a:r>
            <a:r>
              <a:rPr lang="en-CA" u="sng" dirty="0"/>
              <a:t>dries</a:t>
            </a:r>
            <a:r>
              <a:rPr lang="en-CA" dirty="0"/>
              <a:t> out, </a:t>
            </a:r>
            <a:r>
              <a:rPr lang="en-CA" u="sng" dirty="0"/>
              <a:t>heats</a:t>
            </a:r>
            <a:r>
              <a:rPr lang="en-CA" dirty="0"/>
              <a:t> up, and </a:t>
            </a:r>
            <a:r>
              <a:rPr lang="en-CA" u="sng" dirty="0"/>
              <a:t>cools</a:t>
            </a:r>
            <a:r>
              <a:rPr lang="en-CA" dirty="0"/>
              <a:t> down faster than before. Many living things that made the forest their home </a:t>
            </a:r>
            <a:r>
              <a:rPr lang="en-CA" u="sng" dirty="0"/>
              <a:t>die</a:t>
            </a:r>
            <a:r>
              <a:rPr lang="en-CA" dirty="0"/>
              <a:t> or are forced to leave.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Although loggers may </a:t>
            </a:r>
            <a:r>
              <a:rPr lang="en-CA" u="sng" dirty="0" smtClean="0"/>
              <a:t>replant</a:t>
            </a:r>
            <a:r>
              <a:rPr lang="en-CA" dirty="0" smtClean="0"/>
              <a:t> trees in the area, they often plant just one or two kinds of trees that they prefer. The area becomes like a </a:t>
            </a:r>
            <a:r>
              <a:rPr lang="en-CA" u="sng" dirty="0" smtClean="0"/>
              <a:t>farm</a:t>
            </a:r>
            <a:r>
              <a:rPr lang="en-CA" dirty="0" smtClean="0"/>
              <a:t>. It may never again support the forest </a:t>
            </a:r>
            <a:r>
              <a:rPr lang="en-CA" u="sng" dirty="0" smtClean="0"/>
              <a:t>community</a:t>
            </a:r>
            <a:r>
              <a:rPr lang="en-CA" dirty="0" smtClean="0"/>
              <a:t> that once lived there.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</a:t>
            </a:r>
            <a:r>
              <a:rPr lang="en-CA" u="sng" dirty="0"/>
              <a:t>composition</a:t>
            </a:r>
            <a:r>
              <a:rPr lang="en-CA" dirty="0"/>
              <a:t> of soil, water, and air usually changes very </a:t>
            </a:r>
            <a:r>
              <a:rPr lang="en-CA" u="sng" dirty="0"/>
              <a:t>slowly</a:t>
            </a:r>
            <a:r>
              <a:rPr lang="en-CA" dirty="0"/>
              <a:t> over thousands of years. Human </a:t>
            </a:r>
            <a:r>
              <a:rPr lang="en-CA" u="sng" dirty="0"/>
              <a:t>activities</a:t>
            </a:r>
            <a:r>
              <a:rPr lang="en-CA" dirty="0"/>
              <a:t>, however, can change soil, water, and air quality in just </a:t>
            </a:r>
            <a:r>
              <a:rPr lang="en-CA" u="sng" dirty="0"/>
              <a:t>decades</a:t>
            </a:r>
            <a:r>
              <a:rPr lang="en-CA" dirty="0"/>
              <a:t> or </a:t>
            </a:r>
            <a:r>
              <a:rPr lang="en-CA" u="sng" dirty="0"/>
              <a:t>days</a:t>
            </a:r>
            <a:r>
              <a:rPr lang="en-CA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http://www.ottertooth.com/discus/messages/24/27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820891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Mining, </a:t>
            </a:r>
            <a:r>
              <a:rPr lang="en-CA" u="sng" dirty="0"/>
              <a:t>papermaking</a:t>
            </a:r>
            <a:r>
              <a:rPr lang="en-CA" dirty="0"/>
              <a:t>, manufacturing, and other industries use or release </a:t>
            </a:r>
            <a:r>
              <a:rPr lang="en-CA" u="sng" dirty="0"/>
              <a:t>chemicals</a:t>
            </a:r>
            <a:r>
              <a:rPr lang="en-CA" dirty="0"/>
              <a:t>. If not carefully handled and contained, </a:t>
            </a:r>
            <a:r>
              <a:rPr lang="en-CA" u="sng" dirty="0"/>
              <a:t>toxic</a:t>
            </a:r>
            <a:r>
              <a:rPr lang="en-CA" dirty="0"/>
              <a:t> substances like arsenic, </a:t>
            </a:r>
            <a:r>
              <a:rPr lang="en-CA" u="sng" dirty="0"/>
              <a:t>cyanide</a:t>
            </a:r>
            <a:r>
              <a:rPr lang="en-CA" dirty="0"/>
              <a:t>, sulphuric acid, </a:t>
            </a:r>
            <a:r>
              <a:rPr lang="en-CA" u="sng" dirty="0"/>
              <a:t>lead</a:t>
            </a:r>
            <a:r>
              <a:rPr lang="en-CA" dirty="0"/>
              <a:t>, and mercury may be spilled.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These and other chemical spills create serious </a:t>
            </a:r>
            <a:r>
              <a:rPr lang="en-CA" u="sng" dirty="0" smtClean="0"/>
              <a:t>human</a:t>
            </a:r>
            <a:r>
              <a:rPr lang="en-CA" dirty="0" smtClean="0"/>
              <a:t> and environmental health </a:t>
            </a:r>
            <a:r>
              <a:rPr lang="en-CA" u="sng" dirty="0" smtClean="0"/>
              <a:t>hazards</a:t>
            </a:r>
            <a:r>
              <a:rPr lang="en-CA" dirty="0" smtClean="0"/>
              <a:t>. The soils around Domtar in </a:t>
            </a:r>
            <a:r>
              <a:rPr lang="en-CA" u="sng" dirty="0" smtClean="0"/>
              <a:t>Cornwall</a:t>
            </a:r>
            <a:r>
              <a:rPr lang="en-CA" dirty="0" smtClean="0"/>
              <a:t>, for example, are heavily polluted from many years of industrial use. Cleaning up this soil has so far proven very </a:t>
            </a:r>
            <a:r>
              <a:rPr lang="en-CA" u="sng" dirty="0" smtClean="0"/>
              <a:t>expensive</a:t>
            </a:r>
            <a:r>
              <a:rPr lang="en-CA" dirty="0" smtClean="0"/>
              <a:t> to do. As a result, the lands remain </a:t>
            </a:r>
            <a:r>
              <a:rPr lang="en-CA" u="sng" dirty="0" smtClean="0"/>
              <a:t>abandoned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With proper </a:t>
            </a:r>
            <a:r>
              <a:rPr lang="en-CA" u="sng" dirty="0"/>
              <a:t>planning</a:t>
            </a:r>
            <a:r>
              <a:rPr lang="en-CA" dirty="0"/>
              <a:t> and action, we can </a:t>
            </a:r>
            <a:r>
              <a:rPr lang="en-CA" u="sng" dirty="0"/>
              <a:t>lessen</a:t>
            </a:r>
            <a:r>
              <a:rPr lang="en-CA" dirty="0"/>
              <a:t> these damages. Cut forests can be </a:t>
            </a:r>
            <a:r>
              <a:rPr lang="en-CA" u="sng" dirty="0"/>
              <a:t>reseeded</a:t>
            </a:r>
            <a:r>
              <a:rPr lang="en-CA" dirty="0"/>
              <a:t> with fast-growing plants that </a:t>
            </a:r>
            <a:r>
              <a:rPr lang="en-CA" u="sng" dirty="0"/>
              <a:t>hold</a:t>
            </a:r>
            <a:r>
              <a:rPr lang="en-CA" dirty="0"/>
              <a:t> the soil in place until the forest can </a:t>
            </a:r>
            <a:r>
              <a:rPr lang="en-CA" dirty="0" err="1"/>
              <a:t>regrow</a:t>
            </a:r>
            <a:r>
              <a:rPr lang="en-CA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Mines can be </a:t>
            </a:r>
            <a:r>
              <a:rPr lang="en-CA" u="sng" dirty="0" smtClean="0"/>
              <a:t>filled</a:t>
            </a:r>
            <a:r>
              <a:rPr lang="en-CA" dirty="0" smtClean="0"/>
              <a:t> in, covered with topsoil, and reclaimed. Polluted soils can, where feasible, be removed or </a:t>
            </a:r>
            <a:r>
              <a:rPr lang="en-CA" u="sng" dirty="0" smtClean="0"/>
              <a:t>treated</a:t>
            </a:r>
            <a:r>
              <a:rPr lang="en-CA" dirty="0" smtClean="0"/>
              <a:t> to neutralize toxic chemicals.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same activities that affect soils can also affect our </a:t>
            </a:r>
            <a:r>
              <a:rPr lang="en-CA" u="sng" dirty="0"/>
              <a:t>water</a:t>
            </a:r>
            <a:r>
              <a:rPr lang="en-CA" dirty="0"/>
              <a:t>. Water can be polluted as a result of chemicals from </a:t>
            </a:r>
            <a:r>
              <a:rPr lang="en-CA" u="sng" dirty="0"/>
              <a:t>mining</a:t>
            </a:r>
            <a:r>
              <a:rPr lang="en-CA" dirty="0"/>
              <a:t> and pulp mills, leaking </a:t>
            </a:r>
            <a:r>
              <a:rPr lang="en-CA" u="sng" dirty="0"/>
              <a:t>dump</a:t>
            </a:r>
            <a:r>
              <a:rPr lang="en-CA" dirty="0"/>
              <a:t> sites, and industrial activities. The water may become </a:t>
            </a:r>
            <a:r>
              <a:rPr lang="en-CA" u="sng" dirty="0"/>
              <a:t>unsafe</a:t>
            </a:r>
            <a:r>
              <a:rPr lang="en-CA" dirty="0"/>
              <a:t> for swimming or drinking.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Human structures and water-based activities like </a:t>
            </a:r>
            <a:r>
              <a:rPr lang="en-CA" u="sng" dirty="0"/>
              <a:t>boating</a:t>
            </a:r>
            <a:r>
              <a:rPr lang="en-CA" dirty="0"/>
              <a:t> also affect water quality. Dams create </a:t>
            </a:r>
            <a:r>
              <a:rPr lang="en-CA" u="sng" dirty="0"/>
              <a:t>barriers</a:t>
            </a:r>
            <a:r>
              <a:rPr lang="en-CA" dirty="0"/>
              <a:t> to fish spawning areas and </a:t>
            </a:r>
            <a:r>
              <a:rPr lang="en-CA" u="sng" dirty="0"/>
              <a:t>slow</a:t>
            </a:r>
            <a:r>
              <a:rPr lang="en-CA" dirty="0"/>
              <a:t> down the flow of water.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Silt (small </a:t>
            </a:r>
            <a:r>
              <a:rPr lang="en-CA" u="sng" dirty="0" smtClean="0"/>
              <a:t>particles</a:t>
            </a:r>
            <a:r>
              <a:rPr lang="en-CA" dirty="0" smtClean="0"/>
              <a:t> of dirt or pollutants) suspended in this water then falls out onto upstream riverbeds above the dams, causing </a:t>
            </a:r>
            <a:r>
              <a:rPr lang="en-CA" b="1" u="sng" dirty="0" smtClean="0"/>
              <a:t>siltation</a:t>
            </a:r>
            <a:r>
              <a:rPr lang="en-CA" dirty="0" smtClean="0"/>
              <a:t>. This silt can also </a:t>
            </a:r>
            <a:r>
              <a:rPr lang="en-CA" u="sng" dirty="0" smtClean="0"/>
              <a:t>destroy</a:t>
            </a:r>
            <a:r>
              <a:rPr lang="en-CA" dirty="0" smtClean="0"/>
              <a:t> spawning areas.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people </a:t>
            </a:r>
            <a:r>
              <a:rPr lang="en-CA" u="sng" dirty="0" smtClean="0"/>
              <a:t>deepen</a:t>
            </a:r>
            <a:r>
              <a:rPr lang="en-CA" dirty="0" smtClean="0"/>
              <a:t> harbours and water channels and drain wetlands, they also destroy </a:t>
            </a:r>
            <a:r>
              <a:rPr lang="en-CA" u="sng" dirty="0" smtClean="0"/>
              <a:t>habitats</a:t>
            </a:r>
            <a:r>
              <a:rPr lang="en-CA" dirty="0" smtClean="0"/>
              <a:t> and breeding areas for many </a:t>
            </a:r>
            <a:r>
              <a:rPr lang="en-CA" u="sng" dirty="0" smtClean="0"/>
              <a:t>aquatic</a:t>
            </a:r>
            <a:r>
              <a:rPr lang="en-CA" dirty="0" smtClean="0"/>
              <a:t> creatures.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Chlorine added to </a:t>
            </a:r>
            <a:r>
              <a:rPr lang="en-CA" u="sng" dirty="0"/>
              <a:t>city</a:t>
            </a:r>
            <a:r>
              <a:rPr lang="en-CA" dirty="0"/>
              <a:t> drinking water kills bacteria that can cause disease. However, chlorine can react with </a:t>
            </a:r>
            <a:r>
              <a:rPr lang="en-CA" b="1" u="sng" dirty="0"/>
              <a:t>hydrocarbons</a:t>
            </a:r>
            <a:r>
              <a:rPr lang="en-CA" dirty="0"/>
              <a:t>, which are chemical compounds formed from hydrogen and carbon in the water supply. This can create </a:t>
            </a:r>
            <a:r>
              <a:rPr lang="en-CA" u="sng" dirty="0"/>
              <a:t>dangerous</a:t>
            </a:r>
            <a:r>
              <a:rPr lang="en-CA" dirty="0"/>
              <a:t> chemical compounds, some of which believed to cause </a:t>
            </a:r>
            <a:r>
              <a:rPr lang="en-CA" u="sng" dirty="0"/>
              <a:t>cancer</a:t>
            </a:r>
            <a:r>
              <a:rPr lang="en-C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These changes can have long-lasting effects on living things, environments, and </a:t>
            </a:r>
            <a:r>
              <a:rPr lang="en-CA" u="sng" dirty="0" smtClean="0"/>
              <a:t>climate</a:t>
            </a:r>
            <a:r>
              <a:rPr lang="en-CA" dirty="0" smtClean="0"/>
              <a:t> patterns. The effects also impact on our </a:t>
            </a:r>
            <a:r>
              <a:rPr lang="en-CA" u="sng" dirty="0" smtClean="0"/>
              <a:t>societies</a:t>
            </a:r>
            <a:r>
              <a:rPr lang="en-CA" dirty="0" smtClean="0"/>
              <a:t> and quality of life. They can become </a:t>
            </a:r>
            <a:r>
              <a:rPr lang="en-CA" u="sng" dirty="0" smtClean="0"/>
              <a:t>permanent</a:t>
            </a:r>
            <a:r>
              <a:rPr lang="en-CA" dirty="0" smtClean="0"/>
              <a:t> before we fully understand the </a:t>
            </a:r>
            <a:r>
              <a:rPr lang="en-CA" u="sng" dirty="0" smtClean="0"/>
              <a:t>dangers</a:t>
            </a:r>
            <a:r>
              <a:rPr lang="en-CA" dirty="0" smtClean="0"/>
              <a:t> that they pose.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Cities and towns have lots of </a:t>
            </a:r>
            <a:r>
              <a:rPr lang="en-CA" u="sng" dirty="0"/>
              <a:t>pavement</a:t>
            </a:r>
            <a:r>
              <a:rPr lang="en-CA" dirty="0"/>
              <a:t>, concrete, and storm drains. When it rains, </a:t>
            </a:r>
            <a:r>
              <a:rPr lang="en-CA" u="sng" dirty="0"/>
              <a:t>gasoline</a:t>
            </a:r>
            <a:r>
              <a:rPr lang="en-CA" dirty="0"/>
              <a:t>, oil, road salt, and other dangerous substances are </a:t>
            </a:r>
            <a:r>
              <a:rPr lang="en-CA" u="sng" dirty="0"/>
              <a:t>washed</a:t>
            </a:r>
            <a:r>
              <a:rPr lang="en-CA" dirty="0"/>
              <a:t> into the drains.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</a:t>
            </a:r>
            <a:r>
              <a:rPr lang="en-CA" u="sng" dirty="0" smtClean="0"/>
              <a:t>contaminated</a:t>
            </a:r>
            <a:r>
              <a:rPr lang="en-CA" dirty="0" smtClean="0"/>
              <a:t> water ends up in the closest body of water. This is also often the area’s water </a:t>
            </a:r>
            <a:r>
              <a:rPr lang="en-CA" u="sng" dirty="0" smtClean="0"/>
              <a:t>supply</a:t>
            </a:r>
            <a:r>
              <a:rPr lang="en-CA" dirty="0" smtClean="0"/>
              <a:t>. Figure 1.16 shows ways in which our </a:t>
            </a:r>
            <a:r>
              <a:rPr lang="en-CA" u="sng" dirty="0" smtClean="0"/>
              <a:t>activities</a:t>
            </a:r>
            <a:r>
              <a:rPr lang="en-CA" dirty="0" smtClean="0"/>
              <a:t> can affect water resources.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Check your understanding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</a:t>
            </a:r>
            <a:r>
              <a:rPr lang="en-CA" dirty="0"/>
              <a:t>percentage of Earth’s land is available for growing crops</a:t>
            </a:r>
            <a:r>
              <a:rPr lang="en-CA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Using </a:t>
            </a:r>
            <a:r>
              <a:rPr lang="en-CA" dirty="0"/>
              <a:t>Figure 1.11, determine what percentage of agriculture land is used for forest and woodland</a:t>
            </a:r>
            <a:r>
              <a:rPr lang="en-CA" dirty="0" smtClean="0"/>
              <a:t>.</a:t>
            </a:r>
          </a:p>
          <a:p>
            <a:pPr marL="514350" indent="-514350" algn="r">
              <a:buNone/>
            </a:pPr>
            <a:r>
              <a:rPr lang="en-CA" dirty="0" smtClean="0"/>
              <a:t>Continued...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CA" dirty="0" smtClean="0"/>
              <a:t>Describe an action that could occur at school or home that could potentially lead to water pollution.</a:t>
            </a:r>
          </a:p>
          <a:p>
            <a:pPr marL="514350" indent="-514350">
              <a:buAutoNum type="arabicPeriod" startAt="3"/>
            </a:pPr>
            <a:endParaRPr lang="en-CA" dirty="0"/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4.  Using Figure 1.16, describe how fertilizer can get to the ocean. Be sure to list all the “steps” or pathways!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Human </a:t>
            </a:r>
            <a:r>
              <a:rPr lang="en-CA" dirty="0"/>
              <a:t>activities can also have bad effects on </a:t>
            </a:r>
            <a:r>
              <a:rPr lang="en-CA" u="sng" dirty="0"/>
              <a:t>air</a:t>
            </a:r>
            <a:r>
              <a:rPr lang="en-CA" dirty="0"/>
              <a:t>. Many of these activities, such as </a:t>
            </a:r>
            <a:r>
              <a:rPr lang="en-CA" u="sng" dirty="0"/>
              <a:t>driving</a:t>
            </a:r>
            <a:r>
              <a:rPr lang="en-CA" dirty="0"/>
              <a:t> cars and heating buildings, rely heavily on fuels like natural gas, </a:t>
            </a:r>
            <a:r>
              <a:rPr lang="en-CA" u="sng" dirty="0"/>
              <a:t>propane</a:t>
            </a:r>
            <a:r>
              <a:rPr lang="en-CA" dirty="0"/>
              <a:t>, gasoline, </a:t>
            </a:r>
            <a:r>
              <a:rPr lang="en-CA" u="sng" dirty="0"/>
              <a:t>diesel</a:t>
            </a:r>
            <a:r>
              <a:rPr lang="en-CA" dirty="0"/>
              <a:t> oil, heating oil, and </a:t>
            </a:r>
            <a:r>
              <a:rPr lang="en-CA" u="sng" dirty="0"/>
              <a:t>coal</a:t>
            </a:r>
            <a:r>
              <a:rPr lang="en-CA" dirty="0"/>
              <a:t>. These are </a:t>
            </a:r>
            <a:r>
              <a:rPr lang="en-CA" b="1" u="sng" dirty="0"/>
              <a:t>fossil</a:t>
            </a:r>
            <a:r>
              <a:rPr lang="en-CA" b="1" dirty="0"/>
              <a:t> </a:t>
            </a:r>
            <a:r>
              <a:rPr lang="en-CA" b="1" u="sng" dirty="0"/>
              <a:t>fuels</a:t>
            </a:r>
            <a:r>
              <a:rPr lang="en-CA" b="1" dirty="0"/>
              <a:t>, </a:t>
            </a:r>
            <a:r>
              <a:rPr lang="en-CA" dirty="0"/>
              <a:t>which means they formed in the earth from decaying </a:t>
            </a:r>
            <a:r>
              <a:rPr lang="en-CA" u="sng" dirty="0"/>
              <a:t>organic</a:t>
            </a:r>
            <a:r>
              <a:rPr lang="en-CA" dirty="0"/>
              <a:t> matter over millions of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When fossil fuels are </a:t>
            </a:r>
            <a:r>
              <a:rPr lang="en-CA" u="sng" dirty="0"/>
              <a:t>burned</a:t>
            </a:r>
            <a:r>
              <a:rPr lang="en-CA" dirty="0"/>
              <a:t>, they release gases and toxic metals like mercury (</a:t>
            </a:r>
            <a:r>
              <a:rPr lang="en-CA" u="sng" dirty="0"/>
              <a:t>Hg</a:t>
            </a:r>
            <a:r>
              <a:rPr lang="en-CA" dirty="0"/>
              <a:t>) into the air. The major gases that are released are carbon monoxide (</a:t>
            </a:r>
            <a:r>
              <a:rPr lang="en-CA" u="sng" dirty="0"/>
              <a:t>CO</a:t>
            </a:r>
            <a:r>
              <a:rPr lang="en-CA" dirty="0"/>
              <a:t>), carbon dioxide (</a:t>
            </a:r>
            <a:r>
              <a:rPr lang="en-CA" u="sng" dirty="0"/>
              <a:t>CO</a:t>
            </a:r>
            <a:r>
              <a:rPr lang="en-CA" u="sng" baseline="-25000" dirty="0"/>
              <a:t>2</a:t>
            </a:r>
            <a:r>
              <a:rPr lang="en-CA" dirty="0"/>
              <a:t>), and water vapour (</a:t>
            </a:r>
            <a:r>
              <a:rPr lang="en-CA" u="sng" dirty="0"/>
              <a:t>H</a:t>
            </a:r>
            <a:r>
              <a:rPr lang="en-CA" u="sng" baseline="-25000" dirty="0"/>
              <a:t>2</a:t>
            </a:r>
            <a:r>
              <a:rPr lang="en-CA" u="sng" dirty="0"/>
              <a:t>O</a:t>
            </a:r>
            <a:r>
              <a:rPr lang="en-CA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Nitrogen oxides (</a:t>
            </a:r>
            <a:r>
              <a:rPr lang="en-CA" u="sng" dirty="0" smtClean="0"/>
              <a:t>NO</a:t>
            </a:r>
            <a:r>
              <a:rPr lang="en-CA" dirty="0" smtClean="0"/>
              <a:t>, </a:t>
            </a:r>
            <a:r>
              <a:rPr lang="en-CA" u="sng" dirty="0" smtClean="0"/>
              <a:t>NO</a:t>
            </a:r>
            <a:r>
              <a:rPr lang="en-CA" u="sng" baseline="-25000" dirty="0" smtClean="0"/>
              <a:t>2</a:t>
            </a:r>
            <a:r>
              <a:rPr lang="en-CA" dirty="0" smtClean="0"/>
              <a:t>, and </a:t>
            </a:r>
            <a:r>
              <a:rPr lang="en-CA" u="sng" dirty="0" smtClean="0"/>
              <a:t>NO</a:t>
            </a:r>
            <a:r>
              <a:rPr lang="en-CA" u="sng" baseline="-25000" dirty="0" smtClean="0"/>
              <a:t>3</a:t>
            </a:r>
            <a:r>
              <a:rPr lang="en-CA" dirty="0" smtClean="0"/>
              <a:t>, or </a:t>
            </a:r>
            <a:r>
              <a:rPr lang="en-CA" u="sng" dirty="0" smtClean="0"/>
              <a:t>NO</a:t>
            </a:r>
            <a:r>
              <a:rPr lang="en-CA" u="sng" baseline="-25000" dirty="0" smtClean="0"/>
              <a:t>X</a:t>
            </a:r>
            <a:r>
              <a:rPr lang="en-CA" dirty="0" smtClean="0"/>
              <a:t> ), sulphur dioxide (</a:t>
            </a:r>
            <a:r>
              <a:rPr lang="en-CA" u="sng" dirty="0" smtClean="0"/>
              <a:t>SO</a:t>
            </a:r>
            <a:r>
              <a:rPr lang="en-CA" u="sng" baseline="-25000" dirty="0" smtClean="0"/>
              <a:t>2</a:t>
            </a:r>
            <a:r>
              <a:rPr lang="en-CA" dirty="0" smtClean="0"/>
              <a:t>), and hydrocarbons are also released. Methane (</a:t>
            </a:r>
            <a:r>
              <a:rPr lang="en-CA" u="sng" dirty="0" smtClean="0"/>
              <a:t>CH</a:t>
            </a:r>
            <a:r>
              <a:rPr lang="en-CA" u="sng" baseline="-25000" dirty="0" smtClean="0"/>
              <a:t>4</a:t>
            </a:r>
            <a:r>
              <a:rPr lang="en-CA" dirty="0" smtClean="0"/>
              <a:t>) is a component of natural gas that is also produced by decaying plants. It escapes during fossil fuel </a:t>
            </a:r>
            <a:r>
              <a:rPr lang="en-CA" u="sng" dirty="0" smtClean="0"/>
              <a:t>drilling</a:t>
            </a:r>
            <a:r>
              <a:rPr lang="en-CA" dirty="0" smtClean="0"/>
              <a:t> and processing.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Air </a:t>
            </a:r>
            <a:r>
              <a:rPr lang="en-CA" u="sng" dirty="0"/>
              <a:t>naturally</a:t>
            </a:r>
            <a:r>
              <a:rPr lang="en-CA" dirty="0"/>
              <a:t> contains some of these gases. However, the burning or </a:t>
            </a:r>
            <a:r>
              <a:rPr lang="en-CA" b="1" u="sng" dirty="0"/>
              <a:t>combustion</a:t>
            </a:r>
            <a:r>
              <a:rPr lang="en-CA" b="1" dirty="0"/>
              <a:t> </a:t>
            </a:r>
            <a:r>
              <a:rPr lang="en-CA" dirty="0"/>
              <a:t>of fossil fuels has meant that much larger amounts of these gases have gone into the air. The result is serious </a:t>
            </a:r>
            <a:r>
              <a:rPr lang="en-CA" u="sng" dirty="0"/>
              <a:t>problems</a:t>
            </a:r>
            <a:r>
              <a:rPr lang="en-CA" dirty="0"/>
              <a:t>, such as smog and acid precipitation.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 smtClean="0"/>
              <a:t>Smog</a:t>
            </a:r>
            <a:r>
              <a:rPr lang="en-CA" b="1" dirty="0" smtClean="0"/>
              <a:t> </a:t>
            </a:r>
            <a:r>
              <a:rPr lang="en-CA" dirty="0" smtClean="0"/>
              <a:t>is a type of air pollution. It is mainly made up of ground-level ozone (</a:t>
            </a:r>
            <a:r>
              <a:rPr lang="en-CA" u="sng" dirty="0" smtClean="0"/>
              <a:t>O</a:t>
            </a:r>
            <a:r>
              <a:rPr lang="en-CA" u="sng" baseline="-25000" dirty="0" smtClean="0"/>
              <a:t>3</a:t>
            </a:r>
            <a:r>
              <a:rPr lang="en-CA" dirty="0" smtClean="0"/>
              <a:t> ). </a:t>
            </a:r>
            <a:r>
              <a:rPr lang="en-CA" u="sng" dirty="0" err="1" smtClean="0"/>
              <a:t>Groundlevel</a:t>
            </a:r>
            <a:r>
              <a:rPr lang="en-CA" dirty="0" smtClean="0"/>
              <a:t> ozone is produced by the heat from sunlight acting on hydrocarbon and NO</a:t>
            </a:r>
            <a:r>
              <a:rPr lang="en-CA" baseline="-25000" dirty="0" smtClean="0"/>
              <a:t>X</a:t>
            </a:r>
            <a:r>
              <a:rPr lang="en-CA" dirty="0" smtClean="0"/>
              <a:t> </a:t>
            </a:r>
            <a:r>
              <a:rPr lang="en-CA" u="sng" dirty="0" smtClean="0"/>
              <a:t>gases</a:t>
            </a:r>
            <a:r>
              <a:rPr lang="en-CA" dirty="0" smtClean="0"/>
              <a:t> (see Figure 1.17). Smog causes </a:t>
            </a:r>
            <a:r>
              <a:rPr lang="en-CA" u="sng" dirty="0" smtClean="0"/>
              <a:t>headaches</a:t>
            </a:r>
            <a:r>
              <a:rPr lang="en-CA" dirty="0" smtClean="0"/>
              <a:t> and breathing difficulties. It can also </a:t>
            </a:r>
            <a:r>
              <a:rPr lang="en-CA" u="sng" dirty="0" smtClean="0"/>
              <a:t>damage</a:t>
            </a:r>
            <a:r>
              <a:rPr lang="en-CA" dirty="0" smtClean="0"/>
              <a:t> crops and forests.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Soil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As </a:t>
            </a:r>
            <a:r>
              <a:rPr lang="en-CA" dirty="0"/>
              <a:t>Earth’s population gets </a:t>
            </a:r>
            <a:r>
              <a:rPr lang="en-CA" u="sng" dirty="0"/>
              <a:t>bigger</a:t>
            </a:r>
            <a:r>
              <a:rPr lang="en-CA" dirty="0"/>
              <a:t>, so does our demand on its </a:t>
            </a:r>
            <a:r>
              <a:rPr lang="en-CA" u="sng" dirty="0"/>
              <a:t>resources</a:t>
            </a:r>
            <a:r>
              <a:rPr lang="en-CA" dirty="0"/>
              <a:t>. Not all soils are suitable for growing </a:t>
            </a:r>
            <a:r>
              <a:rPr lang="en-CA" u="sng" dirty="0"/>
              <a:t>crops</a:t>
            </a:r>
            <a:r>
              <a:rPr lang="en-CA" dirty="0"/>
              <a:t> or raising livestock.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691276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u="sng" dirty="0"/>
              <a:t>Acid</a:t>
            </a:r>
            <a:r>
              <a:rPr lang="en-CA" b="1" dirty="0"/>
              <a:t> </a:t>
            </a:r>
            <a:r>
              <a:rPr lang="en-CA" b="1" u="sng" dirty="0"/>
              <a:t>precipitation</a:t>
            </a:r>
            <a:r>
              <a:rPr lang="en-CA" b="1" dirty="0"/>
              <a:t> </a:t>
            </a:r>
            <a:r>
              <a:rPr lang="en-CA" dirty="0"/>
              <a:t>is rain and snow that has pH values below </a:t>
            </a:r>
            <a:r>
              <a:rPr lang="en-CA" u="sng" dirty="0"/>
              <a:t>5.6</a:t>
            </a:r>
            <a:r>
              <a:rPr lang="en-CA" dirty="0"/>
              <a:t> (see Figure 1.16). When </a:t>
            </a:r>
            <a:r>
              <a:rPr lang="en-CA" u="sng" dirty="0"/>
              <a:t>SO</a:t>
            </a:r>
            <a:r>
              <a:rPr lang="en-CA" u="sng" baseline="-25000" dirty="0"/>
              <a:t>2</a:t>
            </a:r>
            <a:r>
              <a:rPr lang="en-CA" dirty="0"/>
              <a:t> and </a:t>
            </a:r>
            <a:r>
              <a:rPr lang="en-CA" u="sng" dirty="0"/>
              <a:t>NO</a:t>
            </a:r>
            <a:r>
              <a:rPr lang="en-CA" u="sng" baseline="-25000" dirty="0"/>
              <a:t>X</a:t>
            </a:r>
            <a:r>
              <a:rPr lang="en-CA" dirty="0"/>
              <a:t> rise in the air they may dissolve, along with </a:t>
            </a:r>
            <a:r>
              <a:rPr lang="en-CA" u="sng" dirty="0"/>
              <a:t>CO</a:t>
            </a:r>
            <a:r>
              <a:rPr lang="en-CA" u="sng" baseline="-25000" dirty="0"/>
              <a:t>2</a:t>
            </a:r>
            <a:r>
              <a:rPr lang="en-CA" dirty="0"/>
              <a:t>, in the water vapour we see as clouds. This action forms </a:t>
            </a:r>
            <a:r>
              <a:rPr lang="en-CA" u="sng" dirty="0"/>
              <a:t>sulphuric</a:t>
            </a:r>
            <a:r>
              <a:rPr lang="en-CA" dirty="0"/>
              <a:t> and nitric acids.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Acid precipitation can </a:t>
            </a:r>
            <a:r>
              <a:rPr lang="en-CA" u="sng" dirty="0" smtClean="0"/>
              <a:t>lower</a:t>
            </a:r>
            <a:r>
              <a:rPr lang="en-CA" dirty="0" smtClean="0"/>
              <a:t> the pH of lakes, rivers, and soils with very </a:t>
            </a:r>
            <a:r>
              <a:rPr lang="en-CA" u="sng" dirty="0" smtClean="0"/>
              <a:t>negative</a:t>
            </a:r>
            <a:r>
              <a:rPr lang="en-CA" dirty="0" smtClean="0"/>
              <a:t> effects. Clams, </a:t>
            </a:r>
            <a:r>
              <a:rPr lang="en-CA" u="sng" dirty="0" smtClean="0"/>
              <a:t>crayfish</a:t>
            </a:r>
            <a:r>
              <a:rPr lang="en-CA" dirty="0" smtClean="0"/>
              <a:t>, and fish cannot survive in water that is too </a:t>
            </a:r>
            <a:r>
              <a:rPr lang="en-CA" u="sng" dirty="0" smtClean="0"/>
              <a:t>acidic</a:t>
            </a:r>
            <a:r>
              <a:rPr lang="en-CA" dirty="0" smtClean="0"/>
              <a:t>. Soils may lose important </a:t>
            </a:r>
            <a:r>
              <a:rPr lang="en-CA" u="sng" dirty="0" smtClean="0"/>
              <a:t>nutrients</a:t>
            </a:r>
            <a:r>
              <a:rPr lang="en-CA" dirty="0" smtClean="0"/>
              <a:t>, which can make it hard for trees and plants to grow.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/>
              <a:t>Global</a:t>
            </a:r>
            <a:r>
              <a:rPr lang="en-CA" b="1" dirty="0"/>
              <a:t> </a:t>
            </a:r>
            <a:r>
              <a:rPr lang="en-CA" b="1" u="sng" dirty="0"/>
              <a:t>warming</a:t>
            </a:r>
            <a:r>
              <a:rPr lang="en-CA" b="1" dirty="0"/>
              <a:t> </a:t>
            </a:r>
            <a:r>
              <a:rPr lang="en-CA" dirty="0"/>
              <a:t>is the average annual increase in global temperatures that has occurred since around </a:t>
            </a:r>
            <a:r>
              <a:rPr lang="en-CA" u="sng" dirty="0"/>
              <a:t>1850</a:t>
            </a:r>
            <a:r>
              <a:rPr lang="en-CA" dirty="0"/>
              <a:t>. At this time, </a:t>
            </a:r>
            <a:r>
              <a:rPr lang="en-CA" u="sng" dirty="0"/>
              <a:t>factories</a:t>
            </a:r>
            <a:r>
              <a:rPr lang="en-CA" dirty="0"/>
              <a:t> started up, and fossil fuel use increased rapidly. Fossil fuel use has, on average, continued to increase every </a:t>
            </a:r>
            <a:r>
              <a:rPr lang="en-CA" u="sng" dirty="0"/>
              <a:t>year</a:t>
            </a:r>
            <a:r>
              <a:rPr lang="en-CA" dirty="0"/>
              <a:t> since then.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/>
              <a:t>Greenhouse</a:t>
            </a:r>
            <a:r>
              <a:rPr lang="en-CA" b="1" dirty="0"/>
              <a:t> </a:t>
            </a:r>
            <a:r>
              <a:rPr lang="en-CA" b="1" u="sng" dirty="0"/>
              <a:t>gases</a:t>
            </a:r>
            <a:r>
              <a:rPr lang="en-CA" b="1" dirty="0"/>
              <a:t> (</a:t>
            </a:r>
            <a:r>
              <a:rPr lang="en-CA" b="1" u="sng" dirty="0"/>
              <a:t>GHGs</a:t>
            </a:r>
            <a:r>
              <a:rPr lang="en-CA" b="1" dirty="0"/>
              <a:t>) </a:t>
            </a:r>
            <a:r>
              <a:rPr lang="en-CA" dirty="0"/>
              <a:t>are gases that absorb the heat of the sun in Earth’s atmosphere. Acting like a greenhouse, or a </a:t>
            </a:r>
            <a:r>
              <a:rPr lang="en-CA" u="sng" dirty="0"/>
              <a:t>blanket</a:t>
            </a:r>
            <a:r>
              <a:rPr lang="en-CA" dirty="0"/>
              <a:t>, they allow solar radiation to heat Earth but keep part of the heat reflected off its surface from </a:t>
            </a:r>
            <a:r>
              <a:rPr lang="en-CA" u="sng" dirty="0"/>
              <a:t>leaving</a:t>
            </a:r>
            <a:r>
              <a:rPr lang="en-CA" dirty="0"/>
              <a:t> (see Figure 1.20).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http://generalhorticulture.tamu.edu/lectsupl/temp/P34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8995249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main, </a:t>
            </a:r>
            <a:r>
              <a:rPr lang="en-CA" u="sng" dirty="0"/>
              <a:t>naturally</a:t>
            </a:r>
            <a:r>
              <a:rPr lang="en-CA" dirty="0"/>
              <a:t> occurring GHGs are water vapour, methane, and carbon dioxide. Without these gases, Earth’s climate would be too </a:t>
            </a:r>
            <a:r>
              <a:rPr lang="en-CA" u="sng" dirty="0"/>
              <a:t>cold</a:t>
            </a:r>
            <a:r>
              <a:rPr lang="en-CA" dirty="0"/>
              <a:t> to support </a:t>
            </a:r>
            <a:r>
              <a:rPr lang="en-CA" u="sng" dirty="0"/>
              <a:t>life</a:t>
            </a:r>
            <a:r>
              <a:rPr lang="en-CA" dirty="0"/>
              <a:t>. However, large amounts of these and other gases are added to the </a:t>
            </a:r>
            <a:r>
              <a:rPr lang="en-CA" u="sng" dirty="0"/>
              <a:t>atmosphere</a:t>
            </a:r>
            <a:r>
              <a:rPr lang="en-CA" dirty="0"/>
              <a:t> by burning fossil fuels.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 </a:t>
            </a:r>
            <a:r>
              <a:rPr lang="en-CA" u="sng" dirty="0"/>
              <a:t>scientists</a:t>
            </a:r>
            <a:r>
              <a:rPr lang="en-CA" dirty="0"/>
              <a:t> think that the global warming that has happened since </a:t>
            </a:r>
            <a:r>
              <a:rPr lang="en-CA" u="sng" dirty="0"/>
              <a:t>1850</a:t>
            </a:r>
            <a:r>
              <a:rPr lang="en-CA" dirty="0"/>
              <a:t> is because of these additional gases. Global warming is a </a:t>
            </a:r>
            <a:r>
              <a:rPr lang="en-CA" u="sng" dirty="0"/>
              <a:t>cause</a:t>
            </a:r>
            <a:r>
              <a:rPr lang="en-CA" dirty="0"/>
              <a:t> of climate change. </a:t>
            </a:r>
            <a:r>
              <a:rPr lang="en-CA" b="1" u="sng" dirty="0"/>
              <a:t>Climate</a:t>
            </a:r>
            <a:r>
              <a:rPr lang="en-CA" b="1" dirty="0"/>
              <a:t> </a:t>
            </a:r>
            <a:r>
              <a:rPr lang="en-CA" b="1" u="sng" dirty="0"/>
              <a:t>change</a:t>
            </a:r>
            <a:r>
              <a:rPr lang="en-CA" b="1" dirty="0"/>
              <a:t> </a:t>
            </a:r>
            <a:r>
              <a:rPr lang="en-CA" dirty="0"/>
              <a:t>is any change or difference in Earth’s normal, average weather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Droughts, </a:t>
            </a:r>
            <a:r>
              <a:rPr lang="en-CA" u="sng" dirty="0"/>
              <a:t>floods</a:t>
            </a:r>
            <a:r>
              <a:rPr lang="en-CA" dirty="0"/>
              <a:t>, famines, and melting </a:t>
            </a:r>
            <a:r>
              <a:rPr lang="en-CA" u="sng" dirty="0"/>
              <a:t>polar</a:t>
            </a:r>
            <a:r>
              <a:rPr lang="en-CA" dirty="0"/>
              <a:t> ice caps are some of the serious dangers posed by global warming and climate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Crops can be grown on only about </a:t>
            </a:r>
            <a:r>
              <a:rPr lang="en-CA" u="sng" dirty="0" smtClean="0"/>
              <a:t>12</a:t>
            </a:r>
            <a:r>
              <a:rPr lang="en-CA" dirty="0" smtClean="0"/>
              <a:t>% of the land on Earth. Livestock can be raised on only about </a:t>
            </a:r>
            <a:r>
              <a:rPr lang="en-CA" u="sng" dirty="0" smtClean="0"/>
              <a:t>26</a:t>
            </a:r>
            <a:r>
              <a:rPr lang="en-CA" dirty="0" smtClean="0"/>
              <a:t>% of the land on Earth (see Figure 1.11). In </a:t>
            </a:r>
            <a:r>
              <a:rPr lang="en-CA" u="sng" dirty="0" smtClean="0"/>
              <a:t>Canada</a:t>
            </a:r>
            <a:r>
              <a:rPr lang="en-CA" dirty="0" smtClean="0"/>
              <a:t>, we can only grow food or raise livestock on </a:t>
            </a:r>
            <a:r>
              <a:rPr lang="en-CA" u="sng" dirty="0" smtClean="0"/>
              <a:t>9</a:t>
            </a:r>
            <a:r>
              <a:rPr lang="en-CA" dirty="0" smtClean="0"/>
              <a:t>% of our land.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en-CA" dirty="0"/>
              <a:t>Using the Venn diagram below, place the following terms in the appropriate location. You may use each term more than once.</a:t>
            </a:r>
          </a:p>
          <a:p>
            <a:pPr>
              <a:buNone/>
            </a:pPr>
            <a:r>
              <a:rPr lang="fr-FR" i="1" dirty="0" smtClean="0"/>
              <a:t>  </a:t>
            </a:r>
          </a:p>
          <a:p>
            <a:pPr algn="ctr">
              <a:buNone/>
            </a:pPr>
            <a:r>
              <a:rPr lang="fr-FR" i="1" dirty="0" smtClean="0"/>
              <a:t>water </a:t>
            </a:r>
            <a:r>
              <a:rPr lang="fr-FR" i="1" dirty="0" err="1" smtClean="0"/>
              <a:t>vapour</a:t>
            </a:r>
            <a:r>
              <a:rPr lang="fr-FR" i="1" dirty="0" smtClean="0"/>
              <a:t>     </a:t>
            </a:r>
            <a:r>
              <a:rPr lang="fr-FR" i="1" dirty="0"/>
              <a:t>	</a:t>
            </a:r>
            <a:r>
              <a:rPr lang="fr-FR" i="1" dirty="0" err="1"/>
              <a:t>carbon</a:t>
            </a:r>
            <a:r>
              <a:rPr lang="fr-FR" i="1" dirty="0"/>
              <a:t> </a:t>
            </a:r>
            <a:r>
              <a:rPr lang="fr-FR" i="1" dirty="0" err="1"/>
              <a:t>monoxide</a:t>
            </a:r>
            <a:r>
              <a:rPr lang="fr-FR" i="1" dirty="0"/>
              <a:t> </a:t>
            </a:r>
            <a:endParaRPr lang="fr-FR" i="1" dirty="0" smtClean="0"/>
          </a:p>
          <a:p>
            <a:pPr algn="ctr">
              <a:buNone/>
            </a:pPr>
            <a:r>
              <a:rPr lang="fr-FR" i="1" dirty="0" smtClean="0"/>
              <a:t>             </a:t>
            </a:r>
            <a:r>
              <a:rPr lang="fr-FR" i="1" dirty="0" err="1" smtClean="0"/>
              <a:t>methane</a:t>
            </a:r>
            <a:r>
              <a:rPr lang="fr-FR" i="1" dirty="0" smtClean="0"/>
              <a:t> </a:t>
            </a:r>
            <a:r>
              <a:rPr lang="fr-FR" i="1" dirty="0"/>
              <a:t>	</a:t>
            </a:r>
            <a:r>
              <a:rPr lang="fr-FR" i="1" dirty="0" smtClean="0"/>
              <a:t>	ozone</a:t>
            </a:r>
            <a:r>
              <a:rPr lang="fr-FR" i="1" dirty="0"/>
              <a:t>		</a:t>
            </a:r>
            <a:endParaRPr lang="fr-FR" i="1" dirty="0" smtClean="0"/>
          </a:p>
          <a:p>
            <a:pPr algn="ctr">
              <a:buNone/>
            </a:pPr>
            <a:r>
              <a:rPr lang="fr-FR" i="1" dirty="0" err="1" smtClean="0"/>
              <a:t>carbon</a:t>
            </a:r>
            <a:r>
              <a:rPr lang="fr-FR" i="1" dirty="0" smtClean="0"/>
              <a:t> </a:t>
            </a:r>
            <a:r>
              <a:rPr lang="fr-FR" i="1" dirty="0" err="1" smtClean="0"/>
              <a:t>dioxide</a:t>
            </a:r>
            <a:r>
              <a:rPr lang="fr-FR" i="1" dirty="0" smtClean="0"/>
              <a:t> </a:t>
            </a:r>
          </a:p>
          <a:p>
            <a:pPr algn="ctr">
              <a:buNone/>
            </a:pPr>
            <a:r>
              <a:rPr lang="fr-FR" i="1" dirty="0" err="1" smtClean="0"/>
              <a:t>NOx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2"/>
          <p:cNvSpPr>
            <a:spLocks noChangeArrowheads="1"/>
          </p:cNvSpPr>
          <p:nvPr/>
        </p:nvSpPr>
        <p:spPr bwMode="auto">
          <a:xfrm>
            <a:off x="467544" y="1340768"/>
            <a:ext cx="5040560" cy="48245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347864" y="1412776"/>
            <a:ext cx="5040560" cy="48245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979712" y="1340768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naturally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occurring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GHG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80112" y="1412776"/>
            <a:ext cx="15841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1" dirty="0">
                <a:latin typeface="+mj-lt"/>
                <a:cs typeface="Arial" pitchFamily="34" charset="0"/>
              </a:rPr>
              <a:t>b</a:t>
            </a: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urning fossil fuels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GHG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708920"/>
            <a:ext cx="240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00B050"/>
                </a:solidFill>
              </a:rPr>
              <a:t>w</a:t>
            </a:r>
            <a:r>
              <a:rPr lang="en-CA" sz="3200" dirty="0" smtClean="0">
                <a:solidFill>
                  <a:srgbClr val="00B050"/>
                </a:solidFill>
              </a:rPr>
              <a:t>ater vapour</a:t>
            </a:r>
            <a:endParaRPr lang="en-CA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2636912"/>
            <a:ext cx="309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FF0000"/>
                </a:solidFill>
              </a:rPr>
              <a:t>c</a:t>
            </a:r>
            <a:r>
              <a:rPr lang="en-CA" sz="3200" dirty="0" smtClean="0">
                <a:solidFill>
                  <a:srgbClr val="FF0000"/>
                </a:solidFill>
              </a:rPr>
              <a:t>arbon monoxide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276872"/>
            <a:ext cx="1686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2060"/>
                </a:solidFill>
              </a:rPr>
              <a:t>methane</a:t>
            </a:r>
            <a:endParaRPr lang="en-CA" sz="32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2924944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002060"/>
                </a:solidFill>
              </a:rPr>
              <a:t>ozone</a:t>
            </a:r>
            <a:endParaRPr lang="en-CA" sz="32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3573016"/>
            <a:ext cx="2648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002060"/>
                </a:solidFill>
              </a:rPr>
              <a:t>c</a:t>
            </a:r>
            <a:r>
              <a:rPr lang="en-CA" sz="3200" dirty="0" smtClean="0">
                <a:solidFill>
                  <a:srgbClr val="002060"/>
                </a:solidFill>
              </a:rPr>
              <a:t>arbon dioxide</a:t>
            </a:r>
            <a:endParaRPr lang="en-CA" sz="32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3645024"/>
            <a:ext cx="85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NO</a:t>
            </a:r>
            <a:r>
              <a:rPr lang="en-CA" sz="3200" baseline="-25000" dirty="0" smtClean="0">
                <a:solidFill>
                  <a:srgbClr val="FF0000"/>
                </a:solidFill>
              </a:rPr>
              <a:t>X</a:t>
            </a:r>
            <a:endParaRPr lang="en-CA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 your understanding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Explain </a:t>
            </a:r>
            <a:r>
              <a:rPr lang="en-CA" dirty="0"/>
              <a:t>the difference between regular precipitation and acid precipitation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</a:t>
            </a:r>
            <a:r>
              <a:rPr lang="en-CA" dirty="0"/>
              <a:t>chemicals may be present in acid precipitation</a:t>
            </a:r>
            <a:r>
              <a:rPr lang="en-CA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How </a:t>
            </a:r>
            <a:r>
              <a:rPr lang="en-CA" dirty="0"/>
              <a:t>do greenhouse gases contribute to increasing the average global temperature?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69674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bigger </a:t>
            </a:r>
            <a:r>
              <a:rPr lang="en-CA" u="sng" dirty="0"/>
              <a:t>population</a:t>
            </a:r>
            <a:r>
              <a:rPr lang="en-CA" dirty="0"/>
              <a:t> means more people looking for places to </a:t>
            </a:r>
            <a:r>
              <a:rPr lang="en-CA" u="sng" dirty="0"/>
              <a:t>live</a:t>
            </a:r>
            <a:r>
              <a:rPr lang="en-CA" dirty="0"/>
              <a:t> and work. We often build those places on </a:t>
            </a:r>
            <a:r>
              <a:rPr lang="en-CA" u="sng" dirty="0"/>
              <a:t>soils</a:t>
            </a:r>
            <a:r>
              <a:rPr lang="en-CA" dirty="0"/>
              <a:t> that can support crops and pasture.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These soils may have taken </a:t>
            </a:r>
            <a:r>
              <a:rPr lang="en-CA" u="sng" dirty="0" smtClean="0"/>
              <a:t>thousands</a:t>
            </a:r>
            <a:r>
              <a:rPr lang="en-CA" dirty="0" smtClean="0"/>
              <a:t> of years to form. Then we dig up these soils for new </a:t>
            </a:r>
            <a:r>
              <a:rPr lang="en-CA" u="sng" dirty="0" smtClean="0"/>
              <a:t>buildings</a:t>
            </a:r>
            <a:r>
              <a:rPr lang="en-CA" dirty="0" smtClean="0"/>
              <a:t> and utilities. We </a:t>
            </a:r>
            <a:r>
              <a:rPr lang="en-CA" u="sng" dirty="0" smtClean="0"/>
              <a:t>pave</a:t>
            </a:r>
            <a:r>
              <a:rPr lang="en-CA" dirty="0" smtClean="0"/>
              <a:t> over them for roads and </a:t>
            </a:r>
            <a:r>
              <a:rPr lang="en-CA" u="sng" dirty="0" smtClean="0"/>
              <a:t>sidewalks</a:t>
            </a:r>
            <a:r>
              <a:rPr lang="en-CA" dirty="0" smtClean="0"/>
              <a:t>. This makes them </a:t>
            </a:r>
            <a:r>
              <a:rPr lang="en-CA" u="sng" dirty="0" smtClean="0"/>
              <a:t>useless</a:t>
            </a:r>
            <a:r>
              <a:rPr lang="en-CA" dirty="0" smtClean="0"/>
              <a:t> for crop and livestock production.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/>
              <a:t>Topsoil</a:t>
            </a:r>
            <a:r>
              <a:rPr lang="en-CA" b="1" dirty="0"/>
              <a:t> </a:t>
            </a:r>
            <a:r>
              <a:rPr lang="en-CA" dirty="0"/>
              <a:t>is the most </a:t>
            </a:r>
            <a:r>
              <a:rPr lang="en-CA" u="sng" dirty="0"/>
              <a:t>fertile</a:t>
            </a:r>
            <a:r>
              <a:rPr lang="en-CA" dirty="0"/>
              <a:t> part of a soil, found just under its </a:t>
            </a:r>
            <a:r>
              <a:rPr lang="en-CA" u="sng" dirty="0"/>
              <a:t>surface</a:t>
            </a:r>
            <a:r>
              <a:rPr lang="en-CA" dirty="0"/>
              <a:t>. When we develop land it should be </a:t>
            </a:r>
            <a:r>
              <a:rPr lang="en-CA" u="sng" dirty="0"/>
              <a:t>removed</a:t>
            </a:r>
            <a:r>
              <a:rPr lang="en-CA" dirty="0"/>
              <a:t> to be used somewhere else. If it is not, it will be </a:t>
            </a:r>
            <a:r>
              <a:rPr lang="en-CA" u="sng" dirty="0"/>
              <a:t>mixed</a:t>
            </a:r>
            <a:r>
              <a:rPr lang="en-CA" dirty="0"/>
              <a:t> up with other soil components and </a:t>
            </a:r>
            <a:r>
              <a:rPr lang="en-CA" u="sng" dirty="0"/>
              <a:t>lost</a:t>
            </a:r>
            <a:r>
              <a:rPr lang="en-CA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1798</Words>
  <Application>Microsoft Office PowerPoint</Application>
  <PresentationFormat>On-screen Show (4:3)</PresentationFormat>
  <Paragraphs>77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Effects of human activity on soil, water, and air</vt:lpstr>
      <vt:lpstr>Slide 2</vt:lpstr>
      <vt:lpstr>Slide 3</vt:lpstr>
      <vt:lpstr>Soil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Water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Check your understanding</vt:lpstr>
      <vt:lpstr>Slide 34</vt:lpstr>
      <vt:lpstr>Air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Check your understanding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human activity on soil, water, and air</dc:title>
  <dc:creator>Sara and Jason</dc:creator>
  <cp:lastModifiedBy>Sara and Jason</cp:lastModifiedBy>
  <cp:revision>18</cp:revision>
  <dcterms:created xsi:type="dcterms:W3CDTF">2013-09-17T23:30:51Z</dcterms:created>
  <dcterms:modified xsi:type="dcterms:W3CDTF">2013-09-18T01:14:19Z</dcterms:modified>
</cp:coreProperties>
</file>