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42" y="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918460" y="474979"/>
            <a:ext cx="3307079" cy="670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2017/02/10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2017/02/10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2017/02/10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2017/02/10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2017/02/10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20189" y="510540"/>
            <a:ext cx="6103620" cy="670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45920"/>
            <a:ext cx="8072119" cy="1564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2017/02/10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Science</a:t>
            </a:r>
            <a:r>
              <a:rPr spc="-60" dirty="0"/>
              <a:t> </a:t>
            </a:r>
            <a:r>
              <a:rPr spc="-5" dirty="0"/>
              <a:t>Safety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53840" y="1402079"/>
            <a:ext cx="1106170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5" dirty="0">
                <a:solidFill>
                  <a:srgbClr val="888888"/>
                </a:solidFill>
                <a:latin typeface="Calibri"/>
                <a:cs typeface="Calibri"/>
              </a:rPr>
              <a:t>S</a:t>
            </a:r>
            <a:r>
              <a:rPr sz="3200" spc="-5" dirty="0">
                <a:solidFill>
                  <a:srgbClr val="888888"/>
                </a:solidFill>
                <a:latin typeface="Calibri"/>
                <a:cs typeface="Calibri"/>
              </a:rPr>
              <a:t>N</a:t>
            </a:r>
            <a:r>
              <a:rPr sz="3200" spc="-10" dirty="0">
                <a:solidFill>
                  <a:srgbClr val="888888"/>
                </a:solidFill>
                <a:latin typeface="Calibri"/>
                <a:cs typeface="Calibri"/>
              </a:rPr>
              <a:t>C</a:t>
            </a:r>
            <a:r>
              <a:rPr sz="3200" spc="-5" dirty="0">
                <a:solidFill>
                  <a:srgbClr val="888888"/>
                </a:solidFill>
                <a:latin typeface="Calibri"/>
                <a:cs typeface="Calibri"/>
              </a:rPr>
              <a:t>2P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42489" y="2287270"/>
            <a:ext cx="4906010" cy="42062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Some of those</a:t>
            </a:r>
            <a:r>
              <a:rPr spc="-70" dirty="0"/>
              <a:t> </a:t>
            </a:r>
            <a:r>
              <a:rPr spc="-5" dirty="0"/>
              <a:t>instructions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5772150" cy="2051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Re: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valuables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800"/>
              </a:spcBef>
            </a:pPr>
            <a:r>
              <a:rPr sz="3200" spc="-5" dirty="0">
                <a:latin typeface="Calibri"/>
                <a:cs typeface="Calibri"/>
              </a:rPr>
              <a:t>All valuables, especially electronics  (cell phones, iPods, etc.) should  not be anywhere near the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lab.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572250" y="3427729"/>
            <a:ext cx="1648459" cy="27724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Some of those</a:t>
            </a:r>
            <a:r>
              <a:rPr spc="-70" dirty="0"/>
              <a:t> </a:t>
            </a:r>
            <a:r>
              <a:rPr spc="-5" dirty="0"/>
              <a:t>instructions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Re: </a:t>
            </a:r>
            <a:r>
              <a:rPr spc="-5" dirty="0"/>
              <a:t>injury</a:t>
            </a:r>
            <a:r>
              <a:rPr spc="-100" dirty="0"/>
              <a:t> </a:t>
            </a:r>
            <a:r>
              <a:rPr spc="-5" dirty="0"/>
              <a:t>prevention</a:t>
            </a:r>
          </a:p>
          <a:p>
            <a:pPr marL="355600" marR="5080" indent="-342900">
              <a:lnSpc>
                <a:spcPct val="100000"/>
              </a:lnSpc>
              <a:spcBef>
                <a:spcPts val="800"/>
              </a:spcBef>
            </a:pPr>
            <a:r>
              <a:rPr spc="-5" dirty="0"/>
              <a:t>Lab benches and the floor must be clear </a:t>
            </a:r>
            <a:r>
              <a:rPr dirty="0"/>
              <a:t>of  </a:t>
            </a:r>
            <a:r>
              <a:rPr spc="-5" dirty="0"/>
              <a:t>clutter.</a:t>
            </a:r>
          </a:p>
        </p:txBody>
      </p:sp>
      <p:sp>
        <p:nvSpPr>
          <p:cNvPr id="4" name="object 4"/>
          <p:cNvSpPr/>
          <p:nvPr/>
        </p:nvSpPr>
        <p:spPr>
          <a:xfrm>
            <a:off x="3492500" y="3357879"/>
            <a:ext cx="1838960" cy="2495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Some of those</a:t>
            </a:r>
            <a:r>
              <a:rPr spc="-70" dirty="0"/>
              <a:t> </a:t>
            </a:r>
            <a:r>
              <a:rPr spc="-5" dirty="0"/>
              <a:t>instructions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Re: </a:t>
            </a:r>
            <a:r>
              <a:rPr spc="-5" dirty="0"/>
              <a:t>injury</a:t>
            </a:r>
            <a:r>
              <a:rPr spc="-100" dirty="0"/>
              <a:t> </a:t>
            </a:r>
            <a:r>
              <a:rPr spc="-5" dirty="0"/>
              <a:t>prevention</a:t>
            </a:r>
          </a:p>
          <a:p>
            <a:pPr marL="355600" marR="5080" indent="-342900">
              <a:lnSpc>
                <a:spcPct val="100000"/>
              </a:lnSpc>
              <a:spcBef>
                <a:spcPts val="800"/>
              </a:spcBef>
            </a:pPr>
            <a:r>
              <a:rPr spc="-5" dirty="0"/>
              <a:t>Be aware of other students at desks around  yours!</a:t>
            </a:r>
          </a:p>
        </p:txBody>
      </p:sp>
      <p:sp>
        <p:nvSpPr>
          <p:cNvPr id="4" name="object 4"/>
          <p:cNvSpPr/>
          <p:nvPr/>
        </p:nvSpPr>
        <p:spPr>
          <a:xfrm>
            <a:off x="3429000" y="3286759"/>
            <a:ext cx="2381250" cy="2190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Some of those</a:t>
            </a:r>
            <a:r>
              <a:rPr spc="-70" dirty="0"/>
              <a:t> </a:t>
            </a:r>
            <a:r>
              <a:rPr spc="-5" dirty="0"/>
              <a:t>instructions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961630" cy="2051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Re: </a:t>
            </a:r>
            <a:r>
              <a:rPr sz="3200" spc="-5" dirty="0">
                <a:latin typeface="Calibri"/>
                <a:cs typeface="Calibri"/>
              </a:rPr>
              <a:t>injury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prevention</a:t>
            </a:r>
            <a:endParaRPr sz="32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800"/>
              </a:spcBef>
            </a:pPr>
            <a:r>
              <a:rPr sz="3200" spc="-5" dirty="0">
                <a:latin typeface="Calibri"/>
                <a:cs typeface="Calibri"/>
              </a:rPr>
              <a:t>Labs should be done </a:t>
            </a:r>
            <a:r>
              <a:rPr sz="3200" b="1" spc="-5" dirty="0">
                <a:latin typeface="Calibri"/>
                <a:cs typeface="Calibri"/>
              </a:rPr>
              <a:t>standing </a:t>
            </a:r>
            <a:r>
              <a:rPr sz="3200" b="1" dirty="0">
                <a:latin typeface="Calibri"/>
                <a:cs typeface="Calibri"/>
              </a:rPr>
              <a:t>up</a:t>
            </a:r>
            <a:r>
              <a:rPr sz="3200" dirty="0">
                <a:latin typeface="Calibri"/>
                <a:cs typeface="Calibri"/>
              </a:rPr>
              <a:t>. </a:t>
            </a:r>
            <a:r>
              <a:rPr sz="3200" spc="-5" dirty="0">
                <a:latin typeface="Calibri"/>
                <a:cs typeface="Calibri"/>
              </a:rPr>
              <a:t>Stools should  be pushed under </a:t>
            </a: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benches. </a:t>
            </a:r>
            <a:r>
              <a:rPr sz="3200" dirty="0">
                <a:latin typeface="Calibri"/>
                <a:cs typeface="Calibri"/>
              </a:rPr>
              <a:t>If </a:t>
            </a:r>
            <a:r>
              <a:rPr sz="3200" spc="-5" dirty="0">
                <a:latin typeface="Calibri"/>
                <a:cs typeface="Calibri"/>
              </a:rPr>
              <a:t>you need </a:t>
            </a:r>
            <a:r>
              <a:rPr sz="3200" spc="-10" dirty="0">
                <a:latin typeface="Calibri"/>
                <a:cs typeface="Calibri"/>
              </a:rPr>
              <a:t>to  </a:t>
            </a:r>
            <a:r>
              <a:rPr sz="3200" spc="-5" dirty="0">
                <a:latin typeface="Calibri"/>
                <a:cs typeface="Calibri"/>
              </a:rPr>
              <a:t>observe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reaction </a:t>
            </a:r>
            <a:r>
              <a:rPr sz="3200" dirty="0">
                <a:latin typeface="Calibri"/>
                <a:cs typeface="Calibri"/>
              </a:rPr>
              <a:t>at </a:t>
            </a:r>
            <a:r>
              <a:rPr sz="3200" spc="-5" dirty="0">
                <a:latin typeface="Calibri"/>
                <a:cs typeface="Calibri"/>
              </a:rPr>
              <a:t>eye level, crouch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down.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87039" y="4149090"/>
            <a:ext cx="3313429" cy="2066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88060">
              <a:lnSpc>
                <a:spcPct val="100000"/>
              </a:lnSpc>
            </a:pPr>
            <a:r>
              <a:rPr spc="-10" dirty="0"/>
              <a:t>A</a:t>
            </a:r>
            <a:r>
              <a:rPr spc="-5" dirty="0"/>
              <a:t>le</a:t>
            </a:r>
            <a:r>
              <a:rPr dirty="0"/>
              <a:t>r</a:t>
            </a:r>
            <a:r>
              <a:rPr spc="-5" dirty="0"/>
              <a:t>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978140" cy="975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All accidents (fire, spills, broken glass, etc.) must  be </a:t>
            </a:r>
            <a:r>
              <a:rPr sz="3200" b="1" spc="-5" dirty="0">
                <a:latin typeface="Calibri"/>
                <a:cs typeface="Calibri"/>
              </a:rPr>
              <a:t>reported to the teacher</a:t>
            </a:r>
            <a:r>
              <a:rPr sz="3200" b="1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immediately.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00020" y="3141979"/>
            <a:ext cx="3816350" cy="29260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86330">
              <a:lnSpc>
                <a:spcPct val="100000"/>
              </a:lnSpc>
            </a:pPr>
            <a:r>
              <a:rPr spc="-10" dirty="0"/>
              <a:t>A</a:t>
            </a:r>
            <a:r>
              <a:rPr spc="-5" dirty="0"/>
              <a:t>le</a:t>
            </a:r>
            <a:r>
              <a:rPr dirty="0"/>
              <a:t>r</a:t>
            </a:r>
            <a:r>
              <a:rPr spc="-5" dirty="0"/>
              <a:t>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5264785" cy="4103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Note </a:t>
            </a: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location of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the: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  <a:tab pos="2252345" algn="l"/>
              </a:tabLst>
            </a:pPr>
            <a:r>
              <a:rPr sz="3200" b="1" spc="-5" dirty="0">
                <a:latin typeface="Calibri"/>
                <a:cs typeface="Calibri"/>
              </a:rPr>
              <a:t>Two</a:t>
            </a:r>
            <a:r>
              <a:rPr sz="3200" b="1" spc="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exits</a:t>
            </a:r>
            <a:r>
              <a:rPr sz="3200" dirty="0">
                <a:latin typeface="Calibri"/>
                <a:cs typeface="Calibri"/>
              </a:rPr>
              <a:t>.	</a:t>
            </a:r>
            <a:r>
              <a:rPr sz="3200" spc="-5" dirty="0">
                <a:latin typeface="Calibri"/>
                <a:cs typeface="Calibri"/>
              </a:rPr>
              <a:t>Exit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through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the  </a:t>
            </a:r>
            <a:r>
              <a:rPr sz="3200" spc="-5" dirty="0">
                <a:latin typeface="Calibri"/>
                <a:cs typeface="Calibri"/>
              </a:rPr>
              <a:t>science office only if the main  </a:t>
            </a:r>
            <a:r>
              <a:rPr sz="3200" dirty="0">
                <a:latin typeface="Calibri"/>
                <a:cs typeface="Calibri"/>
              </a:rPr>
              <a:t>exit </a:t>
            </a:r>
            <a:r>
              <a:rPr sz="3200" spc="-5" dirty="0">
                <a:latin typeface="Calibri"/>
                <a:cs typeface="Calibri"/>
              </a:rPr>
              <a:t>is blocked </a:t>
            </a:r>
            <a:r>
              <a:rPr sz="3200" spc="-10" dirty="0">
                <a:latin typeface="Calibri"/>
                <a:cs typeface="Calibri"/>
              </a:rPr>
              <a:t>by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fire.</a:t>
            </a:r>
            <a:endParaRPr sz="3200">
              <a:latin typeface="Calibri"/>
              <a:cs typeface="Calibri"/>
            </a:endParaRPr>
          </a:p>
          <a:p>
            <a:pPr marL="355600" marR="79375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  <a:tab pos="3462654" algn="l"/>
              </a:tabLst>
            </a:pPr>
            <a:r>
              <a:rPr sz="3200" b="1" dirty="0">
                <a:latin typeface="Calibri"/>
                <a:cs typeface="Calibri"/>
              </a:rPr>
              <a:t>Fire</a:t>
            </a:r>
            <a:r>
              <a:rPr sz="3200" b="1" spc="-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extinguisher</a:t>
            </a:r>
            <a:r>
              <a:rPr sz="3200" dirty="0">
                <a:latin typeface="Calibri"/>
                <a:cs typeface="Calibri"/>
              </a:rPr>
              <a:t>.	</a:t>
            </a:r>
            <a:r>
              <a:rPr sz="3200" spc="-5" dirty="0">
                <a:latin typeface="Calibri"/>
                <a:cs typeface="Calibri"/>
              </a:rPr>
              <a:t>Located  between </a:t>
            </a: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teacher’s bench 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the door to </a:t>
            </a: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science  office.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939790" y="1772920"/>
            <a:ext cx="2857500" cy="381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86330">
              <a:lnSpc>
                <a:spcPct val="100000"/>
              </a:lnSpc>
            </a:pPr>
            <a:r>
              <a:rPr spc="-10" dirty="0"/>
              <a:t>A</a:t>
            </a:r>
            <a:r>
              <a:rPr spc="-5" dirty="0"/>
              <a:t>le</a:t>
            </a:r>
            <a:r>
              <a:rPr dirty="0"/>
              <a:t>r</a:t>
            </a:r>
            <a:r>
              <a:rPr spc="-5" dirty="0"/>
              <a:t>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731759" cy="1564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Note </a:t>
            </a: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location of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the: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  <a:tab pos="3488054" algn="l"/>
              </a:tabLst>
            </a:pPr>
            <a:r>
              <a:rPr sz="3200" b="1" spc="-5" dirty="0">
                <a:latin typeface="Calibri"/>
                <a:cs typeface="Calibri"/>
              </a:rPr>
              <a:t>Eye</a:t>
            </a:r>
            <a:r>
              <a:rPr sz="3200" b="1" spc="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wash</a:t>
            </a:r>
            <a:r>
              <a:rPr sz="3200" b="1" spc="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station</a:t>
            </a:r>
            <a:r>
              <a:rPr sz="3200" dirty="0">
                <a:latin typeface="Calibri"/>
                <a:cs typeface="Calibri"/>
              </a:rPr>
              <a:t>.	</a:t>
            </a:r>
            <a:r>
              <a:rPr sz="3200" spc="-5" dirty="0">
                <a:latin typeface="Calibri"/>
                <a:cs typeface="Calibri"/>
              </a:rPr>
              <a:t>Open both eyes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while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 water is running into your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eyes.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71139" y="3573779"/>
            <a:ext cx="3810000" cy="2857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86330">
              <a:lnSpc>
                <a:spcPct val="100000"/>
              </a:lnSpc>
            </a:pPr>
            <a:r>
              <a:rPr spc="-10" dirty="0"/>
              <a:t>A</a:t>
            </a:r>
            <a:r>
              <a:rPr spc="-5" dirty="0"/>
              <a:t>le</a:t>
            </a:r>
            <a:r>
              <a:rPr dirty="0"/>
              <a:t>r</a:t>
            </a:r>
            <a:r>
              <a:rPr spc="-5" dirty="0"/>
              <a:t>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4828540" cy="3026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Note </a:t>
            </a: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location of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the: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  <a:tab pos="4238625" algn="l"/>
              </a:tabLst>
            </a:pPr>
            <a:r>
              <a:rPr sz="3200" b="1" spc="-5" dirty="0">
                <a:latin typeface="Calibri"/>
                <a:cs typeface="Calibri"/>
              </a:rPr>
              <a:t>Broken </a:t>
            </a:r>
            <a:r>
              <a:rPr sz="3200" b="1" dirty="0">
                <a:latin typeface="Calibri"/>
                <a:cs typeface="Calibri"/>
              </a:rPr>
              <a:t>glass</a:t>
            </a:r>
            <a:r>
              <a:rPr sz="3200" b="1" spc="-5" dirty="0">
                <a:latin typeface="Calibri"/>
                <a:cs typeface="Calibri"/>
              </a:rPr>
              <a:t> </a:t>
            </a:r>
            <a:r>
              <a:rPr sz="3200" b="1" spc="5" dirty="0">
                <a:latin typeface="Calibri"/>
                <a:cs typeface="Calibri"/>
              </a:rPr>
              <a:t>disposal</a:t>
            </a:r>
            <a:r>
              <a:rPr sz="3200" spc="5" dirty="0">
                <a:latin typeface="Calibri"/>
                <a:cs typeface="Calibri"/>
              </a:rPr>
              <a:t>.	</a:t>
            </a:r>
            <a:r>
              <a:rPr sz="3200" spc="-10" dirty="0">
                <a:latin typeface="Calibri"/>
                <a:cs typeface="Calibri"/>
              </a:rPr>
              <a:t>Do  </a:t>
            </a:r>
            <a:r>
              <a:rPr sz="3200" spc="-5" dirty="0">
                <a:latin typeface="Calibri"/>
                <a:cs typeface="Calibri"/>
              </a:rPr>
              <a:t>not touch broken glass  with your hands,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especially  if the glass contained  chemicals.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09259" y="1557019"/>
            <a:ext cx="2857499" cy="381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86330">
              <a:lnSpc>
                <a:spcPct val="100000"/>
              </a:lnSpc>
            </a:pPr>
            <a:r>
              <a:rPr spc="-10" dirty="0"/>
              <a:t>A</a:t>
            </a:r>
            <a:r>
              <a:rPr spc="-5" dirty="0"/>
              <a:t>le</a:t>
            </a:r>
            <a:r>
              <a:rPr dirty="0"/>
              <a:t>r</a:t>
            </a:r>
            <a:r>
              <a:rPr spc="-5" dirty="0"/>
              <a:t>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352030" cy="1949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tabLst>
                <a:tab pos="1575435" algn="l"/>
              </a:tabLst>
            </a:pPr>
            <a:r>
              <a:rPr sz="3200" spc="-5" dirty="0">
                <a:latin typeface="Calibri"/>
                <a:cs typeface="Calibri"/>
              </a:rPr>
              <a:t>Chemical spills (especially acid or base </a:t>
            </a:r>
            <a:r>
              <a:rPr sz="3200" spc="-10" dirty="0">
                <a:latin typeface="Calibri"/>
                <a:cs typeface="Calibri"/>
              </a:rPr>
              <a:t>spills)  </a:t>
            </a:r>
            <a:r>
              <a:rPr sz="3200" spc="-5" dirty="0">
                <a:latin typeface="Calibri"/>
                <a:cs typeface="Calibri"/>
              </a:rPr>
              <a:t>should not just be wiped up with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paper  towel.	Always ask your teacher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for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the  correct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procedure.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10869" y="3933190"/>
            <a:ext cx="7811770" cy="23329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00760">
              <a:lnSpc>
                <a:spcPct val="100000"/>
              </a:lnSpc>
            </a:pPr>
            <a:r>
              <a:rPr spc="-5" dirty="0"/>
              <a:t>Chemical</a:t>
            </a:r>
            <a:r>
              <a:rPr spc="-60" dirty="0"/>
              <a:t> </a:t>
            </a:r>
            <a:r>
              <a:rPr spc="-5" dirty="0"/>
              <a:t>Disposal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4688205" cy="4001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All chemicals and </a:t>
            </a: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first  rinse of any glassware  should be disposed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in  </a:t>
            </a: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labelled container  indicated by your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teacher.</a:t>
            </a:r>
            <a:endParaRPr sz="3200">
              <a:latin typeface="Calibri"/>
              <a:cs typeface="Calibri"/>
            </a:endParaRPr>
          </a:p>
          <a:p>
            <a:pPr marL="355600" marR="533400" indent="-342900">
              <a:lnSpc>
                <a:spcPct val="100000"/>
              </a:lnSpc>
              <a:spcBef>
                <a:spcPts val="800"/>
              </a:spcBef>
            </a:pPr>
            <a:r>
              <a:rPr sz="3200" spc="-5" dirty="0">
                <a:latin typeface="Calibri"/>
                <a:cs typeface="Calibri"/>
              </a:rPr>
              <a:t>Solid materials should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be  placed in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10" dirty="0">
                <a:latin typeface="Calibri"/>
                <a:cs typeface="Calibri"/>
              </a:rPr>
              <a:t>separate  </a:t>
            </a:r>
            <a:r>
              <a:rPr sz="3200" spc="-5" dirty="0">
                <a:latin typeface="Calibri"/>
                <a:cs typeface="Calibri"/>
              </a:rPr>
              <a:t>disposal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bucket.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64479" y="1772920"/>
            <a:ext cx="2857500" cy="381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96970" y="510540"/>
            <a:ext cx="1746250" cy="711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" dirty="0"/>
              <a:t>W</a:t>
            </a:r>
            <a:r>
              <a:rPr dirty="0"/>
              <a:t>H</a:t>
            </a:r>
            <a:r>
              <a:rPr spc="-5" dirty="0"/>
              <a:t>MIS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4989195" cy="4055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WHMIS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  <a:tabLst>
                <a:tab pos="926465" algn="l"/>
              </a:tabLst>
            </a:pPr>
            <a:r>
              <a:rPr sz="3200" spc="-5" dirty="0">
                <a:latin typeface="Calibri"/>
                <a:cs typeface="Calibri"/>
              </a:rPr>
              <a:t>(the	</a:t>
            </a:r>
            <a:r>
              <a:rPr sz="3200" b="1" spc="-5" dirty="0">
                <a:latin typeface="Calibri"/>
                <a:cs typeface="Calibri"/>
              </a:rPr>
              <a:t>W</a:t>
            </a:r>
            <a:r>
              <a:rPr sz="3200" spc="-5" dirty="0">
                <a:latin typeface="Calibri"/>
                <a:cs typeface="Calibri"/>
              </a:rPr>
              <a:t>orkplace</a:t>
            </a:r>
            <a:endParaRPr sz="3200">
              <a:latin typeface="Calibri"/>
              <a:cs typeface="Calibri"/>
            </a:endParaRPr>
          </a:p>
          <a:p>
            <a:pPr marL="927100" marR="2077085">
              <a:lnSpc>
                <a:spcPct val="120700"/>
              </a:lnSpc>
              <a:spcBef>
                <a:spcPts val="5"/>
              </a:spcBef>
            </a:pPr>
            <a:r>
              <a:rPr sz="3200" b="1" spc="-5" dirty="0">
                <a:latin typeface="Calibri"/>
                <a:cs typeface="Calibri"/>
              </a:rPr>
              <a:t>H</a:t>
            </a:r>
            <a:r>
              <a:rPr sz="3200" spc="-5" dirty="0">
                <a:latin typeface="Calibri"/>
                <a:cs typeface="Calibri"/>
              </a:rPr>
              <a:t>azardous  </a:t>
            </a:r>
            <a:r>
              <a:rPr sz="3200" b="1" spc="-5" dirty="0">
                <a:latin typeface="Calibri"/>
                <a:cs typeface="Calibri"/>
              </a:rPr>
              <a:t>M</a:t>
            </a:r>
            <a:r>
              <a:rPr sz="3200" spc="-5" dirty="0">
                <a:latin typeface="Calibri"/>
                <a:cs typeface="Calibri"/>
              </a:rPr>
              <a:t>aterials  </a:t>
            </a:r>
            <a:r>
              <a:rPr sz="3200" b="1" spc="-5" dirty="0">
                <a:latin typeface="Calibri"/>
                <a:cs typeface="Calibri"/>
              </a:rPr>
              <a:t>I</a:t>
            </a:r>
            <a:r>
              <a:rPr sz="3200" spc="-5" dirty="0">
                <a:latin typeface="Calibri"/>
                <a:cs typeface="Calibri"/>
              </a:rPr>
              <a:t>n</a:t>
            </a:r>
            <a:r>
              <a:rPr sz="3200" spc="-10" dirty="0">
                <a:latin typeface="Calibri"/>
                <a:cs typeface="Calibri"/>
              </a:rPr>
              <a:t>f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dirty="0">
                <a:latin typeface="Calibri"/>
                <a:cs typeface="Calibri"/>
              </a:rPr>
              <a:t>rm</a:t>
            </a:r>
            <a:r>
              <a:rPr sz="3200" spc="-5" dirty="0">
                <a:latin typeface="Calibri"/>
                <a:cs typeface="Calibri"/>
              </a:rPr>
              <a:t>ati</a:t>
            </a:r>
            <a:r>
              <a:rPr sz="3200" spc="5" dirty="0">
                <a:latin typeface="Calibri"/>
                <a:cs typeface="Calibri"/>
              </a:rPr>
              <a:t>o</a:t>
            </a:r>
            <a:r>
              <a:rPr sz="3200" dirty="0">
                <a:latin typeface="Calibri"/>
                <a:cs typeface="Calibri"/>
              </a:rPr>
              <a:t>n  </a:t>
            </a:r>
            <a:r>
              <a:rPr sz="3200" b="1" spc="-5" dirty="0">
                <a:latin typeface="Calibri"/>
                <a:cs typeface="Calibri"/>
              </a:rPr>
              <a:t>S</a:t>
            </a:r>
            <a:r>
              <a:rPr sz="3200" spc="-5" dirty="0">
                <a:latin typeface="Calibri"/>
                <a:cs typeface="Calibri"/>
              </a:rPr>
              <a:t>ystem)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3200" spc="-5" dirty="0">
                <a:latin typeface="Calibri"/>
                <a:cs typeface="Calibri"/>
              </a:rPr>
              <a:t>is </a:t>
            </a: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u="heavy" spc="-5" dirty="0">
                <a:latin typeface="Calibri"/>
                <a:cs typeface="Calibri"/>
              </a:rPr>
              <a:t>law </a:t>
            </a:r>
            <a:r>
              <a:rPr sz="3200" spc="-5" dirty="0">
                <a:latin typeface="Calibri"/>
                <a:cs typeface="Calibri"/>
              </a:rPr>
              <a:t>throughout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Canada.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01259" y="1856739"/>
            <a:ext cx="3448049" cy="2372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9860">
              <a:lnSpc>
                <a:spcPct val="100000"/>
              </a:lnSpc>
            </a:pPr>
            <a:r>
              <a:rPr spc="-5" dirty="0"/>
              <a:t>And Lastly. </a:t>
            </a:r>
            <a:r>
              <a:rPr dirty="0"/>
              <a:t>.</a:t>
            </a:r>
            <a:r>
              <a:rPr spc="-65" dirty="0"/>
              <a:t> </a:t>
            </a:r>
            <a:r>
              <a:rPr dirty="0"/>
              <a:t>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3921760" cy="1463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Wash </a:t>
            </a:r>
            <a:r>
              <a:rPr sz="3200" spc="-5" dirty="0">
                <a:latin typeface="Calibri"/>
                <a:cs typeface="Calibri"/>
              </a:rPr>
              <a:t>your hands  thoroughly after  completing every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lab.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09259" y="1772920"/>
            <a:ext cx="2857499" cy="381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42489" y="3143250"/>
            <a:ext cx="1847850" cy="2476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68550">
              <a:lnSpc>
                <a:spcPct val="100000"/>
              </a:lnSpc>
            </a:pPr>
            <a:r>
              <a:rPr spc="-5" dirty="0"/>
              <a:t>N</a:t>
            </a:r>
            <a:r>
              <a:rPr spc="5" dirty="0"/>
              <a:t>e</a:t>
            </a:r>
            <a:r>
              <a:rPr spc="-5" dirty="0"/>
              <a:t>v</a:t>
            </a:r>
            <a:r>
              <a:rPr spc="5" dirty="0"/>
              <a:t>e</a:t>
            </a:r>
            <a:r>
              <a:rPr dirty="0"/>
              <a:t>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972425" cy="3851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44220" algn="r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Never perform any experiment that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has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not  been explicitly authorized by the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teacher.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Never perform </a:t>
            </a:r>
            <a:r>
              <a:rPr sz="3200" dirty="0">
                <a:latin typeface="Calibri"/>
                <a:cs typeface="Calibri"/>
              </a:rPr>
              <a:t>an </a:t>
            </a:r>
            <a:r>
              <a:rPr sz="3200" spc="-5" dirty="0">
                <a:latin typeface="Calibri"/>
                <a:cs typeface="Calibri"/>
              </a:rPr>
              <a:t>experiment if </a:t>
            </a:r>
            <a:r>
              <a:rPr sz="3200" dirty="0">
                <a:latin typeface="Calibri"/>
                <a:cs typeface="Calibri"/>
              </a:rPr>
              <a:t>you </a:t>
            </a:r>
            <a:r>
              <a:rPr sz="3200" spc="-5" dirty="0">
                <a:latin typeface="Calibri"/>
                <a:cs typeface="Calibri"/>
              </a:rPr>
              <a:t>do not  understand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direction or part of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procedure.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700">
              <a:latin typeface="Times New Roman"/>
              <a:cs typeface="Times New Roman"/>
            </a:endParaRPr>
          </a:p>
          <a:p>
            <a:pPr marL="46609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ASK YOUR TEACHER BEFORE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PROCEEDING.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44270">
              <a:lnSpc>
                <a:spcPct val="100000"/>
              </a:lnSpc>
            </a:pPr>
            <a:r>
              <a:rPr dirty="0"/>
              <a:t>More on</a:t>
            </a:r>
            <a:r>
              <a:rPr spc="-80" dirty="0"/>
              <a:t> </a:t>
            </a:r>
            <a:r>
              <a:rPr spc="-5" dirty="0"/>
              <a:t>WHMIS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137160" indent="-342900">
              <a:lnSpc>
                <a:spcPct val="100000"/>
              </a:lnSpc>
            </a:pPr>
            <a:r>
              <a:rPr spc="-5" dirty="0"/>
              <a:t>Please take </a:t>
            </a:r>
            <a:r>
              <a:rPr dirty="0"/>
              <a:t>a </a:t>
            </a:r>
            <a:r>
              <a:rPr spc="-5" dirty="0"/>
              <a:t>moment now to review WHMIS,  HHPS symbols, and the</a:t>
            </a:r>
            <a:r>
              <a:rPr spc="-65" dirty="0"/>
              <a:t> </a:t>
            </a:r>
            <a:r>
              <a:rPr spc="-5" dirty="0"/>
              <a:t>MSDS.</a:t>
            </a:r>
          </a:p>
          <a:p>
            <a:pPr marL="12700">
              <a:lnSpc>
                <a:spcPct val="100000"/>
              </a:lnSpc>
              <a:spcBef>
                <a:spcPts val="800"/>
              </a:spcBef>
              <a:tabLst>
                <a:tab pos="6170295" algn="l"/>
              </a:tabLst>
            </a:pPr>
            <a:r>
              <a:rPr spc="-5" dirty="0"/>
              <a:t>Thi</a:t>
            </a:r>
            <a:r>
              <a:rPr dirty="0"/>
              <a:t>s</a:t>
            </a:r>
            <a:r>
              <a:rPr spc="-5" dirty="0"/>
              <a:t> in</a:t>
            </a:r>
            <a:r>
              <a:rPr spc="-10" dirty="0"/>
              <a:t>f</a:t>
            </a:r>
            <a:r>
              <a:rPr spc="5" dirty="0"/>
              <a:t>o</a:t>
            </a:r>
            <a:r>
              <a:rPr spc="-10" dirty="0"/>
              <a:t>r</a:t>
            </a:r>
            <a:r>
              <a:rPr dirty="0"/>
              <a:t>m</a:t>
            </a:r>
            <a:r>
              <a:rPr spc="-5" dirty="0"/>
              <a:t>atio</a:t>
            </a:r>
            <a:r>
              <a:rPr dirty="0"/>
              <a:t>n </a:t>
            </a:r>
            <a:r>
              <a:rPr spc="-5" dirty="0"/>
              <a:t>i</a:t>
            </a:r>
            <a:r>
              <a:rPr dirty="0"/>
              <a:t>s</a:t>
            </a:r>
            <a:r>
              <a:rPr spc="-5" dirty="0"/>
              <a:t> i</a:t>
            </a:r>
            <a:r>
              <a:rPr dirty="0"/>
              <a:t>n</a:t>
            </a:r>
            <a:r>
              <a:rPr spc="-5" dirty="0"/>
              <a:t> you</a:t>
            </a:r>
            <a:r>
              <a:rPr dirty="0"/>
              <a:t>r</a:t>
            </a:r>
            <a:r>
              <a:rPr spc="-5" dirty="0"/>
              <a:t> textbo</a:t>
            </a:r>
            <a:r>
              <a:rPr spc="15" dirty="0"/>
              <a:t>o</a:t>
            </a:r>
            <a:r>
              <a:rPr spc="-5" dirty="0"/>
              <a:t>k</a:t>
            </a:r>
            <a:r>
              <a:rPr dirty="0"/>
              <a:t>.	</a:t>
            </a:r>
            <a:r>
              <a:rPr i="1" spc="-5" dirty="0">
                <a:latin typeface="Calibri"/>
                <a:cs typeface="Calibri"/>
              </a:rPr>
              <a:t>(</a:t>
            </a:r>
            <a:r>
              <a:rPr i="1" spc="5" dirty="0">
                <a:latin typeface="Calibri"/>
                <a:cs typeface="Calibri"/>
              </a:rPr>
              <a:t>W</a:t>
            </a:r>
            <a:r>
              <a:rPr i="1" spc="-10" dirty="0">
                <a:latin typeface="Calibri"/>
                <a:cs typeface="Calibri"/>
              </a:rPr>
              <a:t>h</a:t>
            </a:r>
            <a:r>
              <a:rPr i="1" spc="5" dirty="0">
                <a:latin typeface="Calibri"/>
                <a:cs typeface="Calibri"/>
              </a:rPr>
              <a:t>e</a:t>
            </a:r>
            <a:r>
              <a:rPr i="1" spc="10" dirty="0">
                <a:latin typeface="Calibri"/>
                <a:cs typeface="Calibri"/>
              </a:rPr>
              <a:t>r</a:t>
            </a:r>
            <a:r>
              <a:rPr i="1" spc="-5" dirty="0">
                <a:latin typeface="Calibri"/>
                <a:cs typeface="Calibri"/>
              </a:rPr>
              <a:t>e</a:t>
            </a:r>
            <a:r>
              <a:rPr i="1" spc="5" dirty="0">
                <a:latin typeface="Calibri"/>
                <a:cs typeface="Calibri"/>
              </a:rPr>
              <a:t>?</a:t>
            </a:r>
            <a:r>
              <a:rPr i="1" dirty="0">
                <a:latin typeface="Calibri"/>
                <a:cs typeface="Calibri"/>
              </a:rPr>
              <a:t>)</a:t>
            </a:r>
          </a:p>
        </p:txBody>
      </p:sp>
      <p:sp>
        <p:nvSpPr>
          <p:cNvPr id="4" name="object 4"/>
          <p:cNvSpPr/>
          <p:nvPr/>
        </p:nvSpPr>
        <p:spPr>
          <a:xfrm>
            <a:off x="1332230" y="3333750"/>
            <a:ext cx="6393180" cy="3524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89480">
              <a:lnSpc>
                <a:spcPct val="100000"/>
              </a:lnSpc>
            </a:pPr>
            <a:r>
              <a:rPr spc="10" dirty="0"/>
              <a:t>W</a:t>
            </a:r>
            <a:r>
              <a:rPr dirty="0"/>
              <a:t>H</a:t>
            </a:r>
            <a:r>
              <a:rPr spc="-5" dirty="0"/>
              <a:t>MIS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6510020" cy="1109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As applied to </a:t>
            </a:r>
            <a:r>
              <a:rPr sz="3200" dirty="0">
                <a:latin typeface="Calibri"/>
                <a:cs typeface="Calibri"/>
              </a:rPr>
              <a:t>high </a:t>
            </a:r>
            <a:r>
              <a:rPr sz="3200" spc="-5" dirty="0">
                <a:latin typeface="Calibri"/>
                <a:cs typeface="Calibri"/>
              </a:rPr>
              <a:t>school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labs: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  <a:tabLst>
                <a:tab pos="621665" algn="l"/>
              </a:tabLst>
            </a:pPr>
            <a:r>
              <a:rPr sz="3200" spc="-5" dirty="0">
                <a:latin typeface="Calibri"/>
                <a:cs typeface="Calibri"/>
              </a:rPr>
              <a:t>1.	There is </a:t>
            </a:r>
            <a:r>
              <a:rPr sz="3200" spc="-10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be no eating or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drinking.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00120" y="3714750"/>
            <a:ext cx="2143760" cy="21437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89480">
              <a:lnSpc>
                <a:spcPct val="100000"/>
              </a:lnSpc>
            </a:pPr>
            <a:r>
              <a:rPr spc="10" dirty="0"/>
              <a:t>W</a:t>
            </a:r>
            <a:r>
              <a:rPr dirty="0"/>
              <a:t>H</a:t>
            </a:r>
            <a:r>
              <a:rPr spc="-5" dirty="0"/>
              <a:t>MIS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623175" cy="2185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As applied to </a:t>
            </a:r>
            <a:r>
              <a:rPr sz="3200" dirty="0">
                <a:latin typeface="Calibri"/>
                <a:cs typeface="Calibri"/>
              </a:rPr>
              <a:t>high </a:t>
            </a:r>
            <a:r>
              <a:rPr sz="3200" spc="-5" dirty="0">
                <a:latin typeface="Calibri"/>
                <a:cs typeface="Calibri"/>
              </a:rPr>
              <a:t>school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labs:</a:t>
            </a:r>
            <a:endParaRPr sz="3200">
              <a:latin typeface="Calibri"/>
              <a:cs typeface="Calibri"/>
            </a:endParaRPr>
          </a:p>
          <a:p>
            <a:pPr marL="622300" indent="-609600">
              <a:lnSpc>
                <a:spcPct val="100000"/>
              </a:lnSpc>
              <a:spcBef>
                <a:spcPts val="80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3200" spc="-5" dirty="0">
                <a:latin typeface="Calibri"/>
                <a:cs typeface="Calibri"/>
              </a:rPr>
              <a:t>There is </a:t>
            </a:r>
            <a:r>
              <a:rPr sz="3200" spc="-10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be no eating or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drinking.</a:t>
            </a:r>
            <a:endParaRPr sz="3200">
              <a:latin typeface="Calibri"/>
              <a:cs typeface="Calibri"/>
            </a:endParaRPr>
          </a:p>
          <a:p>
            <a:pPr marL="622300" marR="5080" indent="-609600">
              <a:lnSpc>
                <a:spcPct val="100000"/>
              </a:lnSpc>
              <a:spcBef>
                <a:spcPts val="80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3200" spc="-5" dirty="0">
                <a:latin typeface="Calibri"/>
                <a:cs typeface="Calibri"/>
              </a:rPr>
              <a:t>Personal Protective Equipment (PPE) must  be worn as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directed.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58129" y="4000500"/>
            <a:ext cx="2143760" cy="21437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89480">
              <a:lnSpc>
                <a:spcPct val="100000"/>
              </a:lnSpc>
            </a:pPr>
            <a:r>
              <a:rPr spc="10" dirty="0"/>
              <a:t>W</a:t>
            </a:r>
            <a:r>
              <a:rPr dirty="0"/>
              <a:t>H</a:t>
            </a:r>
            <a:r>
              <a:rPr spc="-5" dirty="0"/>
              <a:t>MIS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950200" cy="32626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As applied to </a:t>
            </a:r>
            <a:r>
              <a:rPr sz="3200" dirty="0">
                <a:latin typeface="Calibri"/>
                <a:cs typeface="Calibri"/>
              </a:rPr>
              <a:t>high </a:t>
            </a:r>
            <a:r>
              <a:rPr sz="3200" spc="-5" dirty="0">
                <a:latin typeface="Calibri"/>
                <a:cs typeface="Calibri"/>
              </a:rPr>
              <a:t>school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labs:</a:t>
            </a:r>
            <a:endParaRPr sz="3200">
              <a:latin typeface="Calibri"/>
              <a:cs typeface="Calibri"/>
            </a:endParaRPr>
          </a:p>
          <a:p>
            <a:pPr marL="622300" indent="-609600">
              <a:lnSpc>
                <a:spcPct val="100000"/>
              </a:lnSpc>
              <a:spcBef>
                <a:spcPts val="80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3200" spc="-5" dirty="0">
                <a:latin typeface="Calibri"/>
                <a:cs typeface="Calibri"/>
              </a:rPr>
              <a:t>There is </a:t>
            </a:r>
            <a:r>
              <a:rPr sz="3200" spc="-10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be no eating or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drinking.</a:t>
            </a:r>
            <a:endParaRPr sz="3200">
              <a:latin typeface="Calibri"/>
              <a:cs typeface="Calibri"/>
            </a:endParaRPr>
          </a:p>
          <a:p>
            <a:pPr marL="622300" marR="332105" indent="-609600">
              <a:lnSpc>
                <a:spcPct val="100000"/>
              </a:lnSpc>
              <a:spcBef>
                <a:spcPts val="80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3200" spc="-5" dirty="0">
                <a:latin typeface="Calibri"/>
                <a:cs typeface="Calibri"/>
              </a:rPr>
              <a:t>Personal Protective Equipment (PPE) must  be worn as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directed.</a:t>
            </a:r>
            <a:endParaRPr sz="3200">
              <a:latin typeface="Calibri"/>
              <a:cs typeface="Calibri"/>
            </a:endParaRPr>
          </a:p>
          <a:p>
            <a:pPr marL="622300" marR="5080" indent="-609600">
              <a:lnSpc>
                <a:spcPct val="100000"/>
              </a:lnSpc>
              <a:spcBef>
                <a:spcPts val="80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3200" spc="-5" dirty="0">
                <a:latin typeface="Calibri"/>
                <a:cs typeface="Calibri"/>
              </a:rPr>
              <a:t>Students must follow all instructions of their  teacher.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Some of those</a:t>
            </a:r>
            <a:r>
              <a:rPr spc="-70" dirty="0"/>
              <a:t> </a:t>
            </a:r>
            <a:r>
              <a:rPr spc="-5" dirty="0"/>
              <a:t>instructions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4482"/>
            <a:ext cx="3606800" cy="3615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48309">
              <a:lnSpc>
                <a:spcPct val="120800"/>
              </a:lnSpc>
            </a:pPr>
            <a:r>
              <a:rPr sz="3200" dirty="0">
                <a:latin typeface="Calibri"/>
                <a:cs typeface="Calibri"/>
              </a:rPr>
              <a:t>Re: </a:t>
            </a:r>
            <a:r>
              <a:rPr sz="3200" spc="-5" dirty="0">
                <a:latin typeface="Calibri"/>
                <a:cs typeface="Calibri"/>
              </a:rPr>
              <a:t>safety glasses  Do not collect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your</a:t>
            </a:r>
            <a:endParaRPr sz="320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safety glasses until  </a:t>
            </a:r>
            <a:r>
              <a:rPr sz="3200" spc="-10" dirty="0">
                <a:latin typeface="Calibri"/>
                <a:cs typeface="Calibri"/>
              </a:rPr>
              <a:t>instructed </a:t>
            </a:r>
            <a:r>
              <a:rPr sz="3200" spc="-5" dirty="0">
                <a:latin typeface="Calibri"/>
                <a:cs typeface="Calibri"/>
              </a:rPr>
              <a:t>to do </a:t>
            </a:r>
            <a:r>
              <a:rPr sz="3200" dirty="0">
                <a:latin typeface="Calibri"/>
                <a:cs typeface="Calibri"/>
              </a:rPr>
              <a:t>so,  and </a:t>
            </a:r>
            <a:r>
              <a:rPr sz="3200" spc="-5" dirty="0">
                <a:latin typeface="Calibri"/>
                <a:cs typeface="Calibri"/>
              </a:rPr>
              <a:t>return your  safety glasses after  </a:t>
            </a: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lab is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complete.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16779" y="1772920"/>
            <a:ext cx="2857500" cy="381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Some of those</a:t>
            </a:r>
            <a:r>
              <a:rPr spc="-70" dirty="0"/>
              <a:t> </a:t>
            </a:r>
            <a:r>
              <a:rPr spc="-5" dirty="0"/>
              <a:t>instructions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3233"/>
            <a:ext cx="3500754" cy="3280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99720">
              <a:lnSpc>
                <a:spcPct val="110900"/>
              </a:lnSpc>
            </a:pPr>
            <a:r>
              <a:rPr sz="3200" dirty="0">
                <a:latin typeface="Calibri"/>
                <a:cs typeface="Calibri"/>
              </a:rPr>
              <a:t>Re: </a:t>
            </a:r>
            <a:r>
              <a:rPr sz="3200" spc="-5" dirty="0">
                <a:latin typeface="Calibri"/>
                <a:cs typeface="Calibri"/>
              </a:rPr>
              <a:t>safety glasses  They must be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worn</a:t>
            </a:r>
            <a:endParaRPr sz="3200">
              <a:latin typeface="Calibri"/>
              <a:cs typeface="Calibri"/>
            </a:endParaRPr>
          </a:p>
          <a:p>
            <a:pPr marL="355600" marR="5080">
              <a:lnSpc>
                <a:spcPts val="3450"/>
              </a:lnSpc>
              <a:spcBef>
                <a:spcPts val="50"/>
              </a:spcBef>
            </a:pP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u="heavy" spc="-5" dirty="0">
                <a:latin typeface="Calibri"/>
                <a:cs typeface="Calibri"/>
              </a:rPr>
              <a:t>entire time  </a:t>
            </a:r>
            <a:r>
              <a:rPr sz="3200" spc="-10" dirty="0">
                <a:latin typeface="Calibri"/>
                <a:cs typeface="Calibri"/>
              </a:rPr>
              <a:t>Bunsen </a:t>
            </a:r>
            <a:r>
              <a:rPr sz="3200" spc="-5" dirty="0">
                <a:latin typeface="Calibri"/>
                <a:cs typeface="Calibri"/>
              </a:rPr>
              <a:t>burners or  chemicals are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used</a:t>
            </a:r>
            <a:endParaRPr sz="3200">
              <a:latin typeface="Calibri"/>
              <a:cs typeface="Calibri"/>
            </a:endParaRPr>
          </a:p>
          <a:p>
            <a:pPr marL="355600" marR="164465">
              <a:lnSpc>
                <a:spcPts val="3450"/>
              </a:lnSpc>
              <a:spcBef>
                <a:spcPts val="10"/>
              </a:spcBef>
            </a:pPr>
            <a:r>
              <a:rPr sz="3200" spc="-5" dirty="0">
                <a:latin typeface="Calibri"/>
                <a:cs typeface="Calibri"/>
              </a:rPr>
              <a:t>at your desk or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an  adjacent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desk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32679" y="1628139"/>
            <a:ext cx="1809750" cy="25247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Some of those</a:t>
            </a:r>
            <a:r>
              <a:rPr spc="-70" dirty="0"/>
              <a:t> </a:t>
            </a:r>
            <a:r>
              <a:rPr spc="-5" dirty="0"/>
              <a:t>instructions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4208"/>
            <a:ext cx="3500754" cy="4587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99720">
              <a:lnSpc>
                <a:spcPct val="110700"/>
              </a:lnSpc>
            </a:pPr>
            <a:r>
              <a:rPr sz="3200" dirty="0">
                <a:latin typeface="Calibri"/>
                <a:cs typeface="Calibri"/>
              </a:rPr>
              <a:t>Re: </a:t>
            </a:r>
            <a:r>
              <a:rPr sz="3200" spc="-5" dirty="0">
                <a:latin typeface="Calibri"/>
                <a:cs typeface="Calibri"/>
              </a:rPr>
              <a:t>safety glasses  They must be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worn</a:t>
            </a:r>
            <a:endParaRPr sz="3200">
              <a:latin typeface="Calibri"/>
              <a:cs typeface="Calibri"/>
            </a:endParaRPr>
          </a:p>
          <a:p>
            <a:pPr marL="355600" marR="5080">
              <a:lnSpc>
                <a:spcPct val="89900"/>
              </a:lnSpc>
              <a:spcBef>
                <a:spcPts val="5"/>
              </a:spcBef>
            </a:pP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u="heavy" spc="-5" dirty="0">
                <a:latin typeface="Calibri"/>
                <a:cs typeface="Calibri"/>
              </a:rPr>
              <a:t>entire time  </a:t>
            </a:r>
            <a:r>
              <a:rPr sz="3200" spc="-10" dirty="0">
                <a:latin typeface="Calibri"/>
                <a:cs typeface="Calibri"/>
              </a:rPr>
              <a:t>Bunsen </a:t>
            </a:r>
            <a:r>
              <a:rPr sz="3200" spc="-5" dirty="0">
                <a:latin typeface="Calibri"/>
                <a:cs typeface="Calibri"/>
              </a:rPr>
              <a:t>burners or  chemicals are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used  at your desk or an  adjacent desk, </a:t>
            </a:r>
            <a:r>
              <a:rPr sz="3200" dirty="0">
                <a:latin typeface="Calibri"/>
                <a:cs typeface="Calibri"/>
              </a:rPr>
              <a:t>and  </a:t>
            </a:r>
            <a:r>
              <a:rPr sz="3200" spc="-5" dirty="0">
                <a:latin typeface="Calibri"/>
                <a:cs typeface="Calibri"/>
              </a:rPr>
              <a:t>they must be worn  </a:t>
            </a:r>
            <a:r>
              <a:rPr sz="3200" u="heavy" spc="-5" dirty="0">
                <a:latin typeface="Calibri"/>
                <a:cs typeface="Calibri"/>
              </a:rPr>
              <a:t>over the </a:t>
            </a:r>
            <a:r>
              <a:rPr sz="3200" u="heavy" dirty="0">
                <a:latin typeface="Calibri"/>
                <a:cs typeface="Calibri"/>
              </a:rPr>
              <a:t>eyes</a:t>
            </a:r>
            <a:r>
              <a:rPr sz="3200" dirty="0">
                <a:latin typeface="Calibri"/>
                <a:cs typeface="Calibri"/>
              </a:rPr>
              <a:t>, </a:t>
            </a:r>
            <a:r>
              <a:rPr sz="3200" spc="-5" dirty="0">
                <a:latin typeface="Calibri"/>
                <a:cs typeface="Calibri"/>
              </a:rPr>
              <a:t>not  on </a:t>
            </a:r>
            <a:r>
              <a:rPr sz="3200" spc="-10" dirty="0">
                <a:latin typeface="Calibri"/>
                <a:cs typeface="Calibri"/>
              </a:rPr>
              <a:t>the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forehead.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587490" y="4005579"/>
            <a:ext cx="1621790" cy="21602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32679" y="1628139"/>
            <a:ext cx="1809750" cy="25247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Some of those</a:t>
            </a:r>
            <a:r>
              <a:rPr spc="-70" dirty="0"/>
              <a:t> </a:t>
            </a:r>
            <a:r>
              <a:rPr spc="-5" dirty="0"/>
              <a:t>instructions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4032250" cy="4103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Re: other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attire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800"/>
              </a:spcBef>
            </a:pPr>
            <a:r>
              <a:rPr sz="3200" spc="-5" dirty="0">
                <a:latin typeface="Calibri"/>
                <a:cs typeface="Calibri"/>
              </a:rPr>
              <a:t>Long hair should be </a:t>
            </a:r>
            <a:r>
              <a:rPr sz="3200" spc="-10" dirty="0">
                <a:latin typeface="Calibri"/>
                <a:cs typeface="Calibri"/>
              </a:rPr>
              <a:t>tied  </a:t>
            </a:r>
            <a:r>
              <a:rPr sz="3200" spc="-5" dirty="0">
                <a:latin typeface="Calibri"/>
                <a:cs typeface="Calibri"/>
              </a:rPr>
              <a:t>back, dangling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jewelry  removed, drawstrings  tucked in, and long  sleeves rolled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up.</a:t>
            </a:r>
            <a:endParaRPr sz="3200">
              <a:latin typeface="Calibri"/>
              <a:cs typeface="Calibri"/>
            </a:endParaRPr>
          </a:p>
          <a:p>
            <a:pPr marL="355600" marR="347345" indent="-342900">
              <a:lnSpc>
                <a:spcPct val="100000"/>
              </a:lnSpc>
              <a:spcBef>
                <a:spcPts val="800"/>
              </a:spcBef>
            </a:pPr>
            <a:r>
              <a:rPr sz="3200" spc="-5" dirty="0">
                <a:latin typeface="Calibri"/>
                <a:cs typeface="Calibri"/>
              </a:rPr>
              <a:t>Open-toed footwear  should not be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worn.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19700" y="2133600"/>
            <a:ext cx="2467609" cy="1847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92090" y="4436109"/>
            <a:ext cx="2239010" cy="20485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511</Words>
  <Application>Microsoft Office PowerPoint</Application>
  <PresentationFormat>On-screen Show (4:3)</PresentationFormat>
  <Paragraphs>73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Science Safety</vt:lpstr>
      <vt:lpstr>WHMIS</vt:lpstr>
      <vt:lpstr>WHMIS</vt:lpstr>
      <vt:lpstr>WHMIS</vt:lpstr>
      <vt:lpstr>WHMIS</vt:lpstr>
      <vt:lpstr>Some of those instructions</vt:lpstr>
      <vt:lpstr>Some of those instructions</vt:lpstr>
      <vt:lpstr>Some of those instructions</vt:lpstr>
      <vt:lpstr>Some of those instructions</vt:lpstr>
      <vt:lpstr>Some of those instructions</vt:lpstr>
      <vt:lpstr>Some of those instructions</vt:lpstr>
      <vt:lpstr>Some of those instructions</vt:lpstr>
      <vt:lpstr>Some of those instructions</vt:lpstr>
      <vt:lpstr>Alerts</vt:lpstr>
      <vt:lpstr>Alerts</vt:lpstr>
      <vt:lpstr>Alerts</vt:lpstr>
      <vt:lpstr>Alerts</vt:lpstr>
      <vt:lpstr>Alerts</vt:lpstr>
      <vt:lpstr>Chemical Disposal</vt:lpstr>
      <vt:lpstr>And Lastly. . .</vt:lpstr>
      <vt:lpstr>Never</vt:lpstr>
      <vt:lpstr>More on WHMIS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3U Physics</dc:title>
  <dc:creator>User</dc:creator>
  <cp:lastModifiedBy>Morrison, Brent</cp:lastModifiedBy>
  <cp:revision>1</cp:revision>
  <dcterms:created xsi:type="dcterms:W3CDTF">2017-02-10T14:55:44Z</dcterms:created>
  <dcterms:modified xsi:type="dcterms:W3CDTF">2017-02-10T14:56:25Z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2014-01-30T00:00:00Z</vt:filetime>
  </property>
  <property fmtid="{D5CDD505-2E9C-101B-9397-08002B2CF9AE}" pid="3" name="Creator">
    <vt:lpwstr>Impress</vt:lpwstr>
  </property>
  <property fmtid="{D5CDD505-2E9C-101B-9397-08002B2CF9AE}" pid="4" name="LastSaved">
    <vt:filetime>2017-02-10T00:00:00Z</vt:filetime>
  </property>
</Properties>
</file>