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910" y="958850"/>
            <a:ext cx="3472179" cy="1308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algn="ctr">
              <a:lnSpc>
                <a:spcPct val="100000"/>
              </a:lnSpc>
            </a:pPr>
            <a:r>
              <a:rPr spc="-5" dirty="0"/>
              <a:t>Lab</a:t>
            </a:r>
            <a:r>
              <a:rPr spc="-70" dirty="0"/>
              <a:t> </a:t>
            </a:r>
            <a:r>
              <a:rPr spc="-5" dirty="0"/>
              <a:t>Equipment</a:t>
            </a:r>
          </a:p>
          <a:p>
            <a:pPr marL="46355" algn="ctr">
              <a:lnSpc>
                <a:spcPct val="100000"/>
              </a:lnSpc>
              <a:spcBef>
                <a:spcPts val="920"/>
              </a:spcBef>
            </a:pPr>
            <a:r>
              <a:rPr sz="3200" spc="-5" dirty="0">
                <a:solidFill>
                  <a:srgbClr val="888888"/>
                </a:solidFill>
              </a:rPr>
              <a:t>SNC2P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999489" y="3072129"/>
            <a:ext cx="718693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9567" y="3619500"/>
            <a:ext cx="523430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are used to safely </a:t>
            </a:r>
            <a:r>
              <a:rPr sz="3200" spc="-10" dirty="0">
                <a:latin typeface="Arial"/>
                <a:cs typeface="Arial"/>
              </a:rPr>
              <a:t>handle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hot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859" y="4107179"/>
            <a:ext cx="158369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be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5" dirty="0">
                <a:latin typeface="Arial"/>
                <a:cs typeface="Arial"/>
              </a:rPr>
              <a:t>k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7559" y="4093971"/>
            <a:ext cx="1129030" cy="0"/>
          </a:xfrm>
          <a:custGeom>
            <a:avLst/>
            <a:gdLst/>
            <a:ahLst/>
            <a:cxnLst/>
            <a:rect l="l" t="t" r="r" b="b"/>
            <a:pathLst>
              <a:path w="1129030">
                <a:moveTo>
                  <a:pt x="0" y="0"/>
                </a:moveTo>
                <a:lnTo>
                  <a:pt x="1128449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37892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>
                <a:moveTo>
                  <a:pt x="0" y="0"/>
                </a:moveTo>
                <a:lnTo>
                  <a:pt x="902490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065009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u="heavy" spc="-5" dirty="0">
                <a:latin typeface="Arial"/>
                <a:cs typeface="Arial"/>
              </a:rPr>
              <a:t>Beaker tongs </a:t>
            </a:r>
            <a:r>
              <a:rPr sz="3200" spc="-5" dirty="0">
                <a:latin typeface="Arial"/>
                <a:cs typeface="Arial"/>
              </a:rPr>
              <a:t>are used to safely </a:t>
            </a:r>
            <a:r>
              <a:rPr sz="3200" spc="-10" dirty="0">
                <a:latin typeface="Arial"/>
                <a:cs typeface="Arial"/>
              </a:rPr>
              <a:t>handle  </a:t>
            </a:r>
            <a:r>
              <a:rPr sz="3200" spc="-5" dirty="0">
                <a:latin typeface="Arial"/>
                <a:cs typeface="Arial"/>
              </a:rPr>
              <a:t>hot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beakers.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642619"/>
            <a:ext cx="4505960" cy="2124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21804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778250" algn="l"/>
              </a:tabLst>
            </a:pPr>
            <a:r>
              <a:rPr sz="3200" dirty="0">
                <a:latin typeface="Arial"/>
                <a:cs typeface="Arial"/>
              </a:rPr>
              <a:t>A	</a:t>
            </a:r>
            <a:r>
              <a:rPr sz="3200" spc="-5" dirty="0">
                <a:latin typeface="Arial"/>
                <a:cs typeface="Arial"/>
              </a:rPr>
              <a:t>has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fine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gradations 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 precisely measure volumes of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liquid.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1608" y="4093971"/>
            <a:ext cx="1804035" cy="0"/>
          </a:xfrm>
          <a:custGeom>
            <a:avLst/>
            <a:gdLst/>
            <a:ahLst/>
            <a:cxnLst/>
            <a:rect l="l" t="t" r="r" b="b"/>
            <a:pathLst>
              <a:path w="1804035">
                <a:moveTo>
                  <a:pt x="0" y="0"/>
                </a:moveTo>
                <a:lnTo>
                  <a:pt x="1803885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97377" y="4093971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>
                <a:moveTo>
                  <a:pt x="0" y="0"/>
                </a:moveTo>
                <a:lnTo>
                  <a:pt x="1353373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28980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10" dirty="0">
                <a:latin typeface="Arial"/>
                <a:cs typeface="Arial"/>
              </a:rPr>
              <a:t>graduated </a:t>
            </a:r>
            <a:r>
              <a:rPr sz="3200" u="heavy" spc="-5" dirty="0">
                <a:latin typeface="Arial"/>
                <a:cs typeface="Arial"/>
              </a:rPr>
              <a:t>cylinder </a:t>
            </a:r>
            <a:r>
              <a:rPr sz="3200" spc="-5" dirty="0">
                <a:latin typeface="Arial"/>
                <a:cs typeface="Arial"/>
              </a:rPr>
              <a:t>has </a:t>
            </a:r>
            <a:r>
              <a:rPr sz="3200" spc="-10" dirty="0">
                <a:latin typeface="Arial"/>
                <a:cs typeface="Arial"/>
              </a:rPr>
              <a:t>fine gradations  </a:t>
            </a:r>
            <a:r>
              <a:rPr sz="3200" spc="-5" dirty="0">
                <a:latin typeface="Arial"/>
                <a:cs typeface="Arial"/>
              </a:rPr>
              <a:t>to precisely measure volumes of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liquid.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4500" y="642619"/>
            <a:ext cx="1991360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52324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7989" y="3619500"/>
            <a:ext cx="372427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may be used to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swirl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53003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liquids without fear of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spilling.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6753" y="4093971"/>
            <a:ext cx="2933065" cy="0"/>
          </a:xfrm>
          <a:custGeom>
            <a:avLst/>
            <a:gdLst/>
            <a:ahLst/>
            <a:cxnLst/>
            <a:rect l="l" t="t" r="r" b="b"/>
            <a:pathLst>
              <a:path w="2933065">
                <a:moveTo>
                  <a:pt x="0" y="0"/>
                </a:moveTo>
                <a:lnTo>
                  <a:pt x="2932582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47395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An </a:t>
            </a:r>
            <a:r>
              <a:rPr sz="3200" u="heavy" spc="-5" dirty="0">
                <a:latin typeface="Arial"/>
                <a:cs typeface="Arial"/>
              </a:rPr>
              <a:t>Erlenmeyer flask </a:t>
            </a:r>
            <a:r>
              <a:rPr sz="3200" spc="-5" dirty="0">
                <a:latin typeface="Arial"/>
                <a:cs typeface="Arial"/>
              </a:rPr>
              <a:t>may be used to swirl  liquids without fear of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spilling.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9489" y="784859"/>
            <a:ext cx="2305050" cy="2429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2965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8834" y="3619500"/>
            <a:ext cx="588645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is used to direct the </a:t>
            </a:r>
            <a:r>
              <a:rPr sz="3200" spc="-10" dirty="0">
                <a:latin typeface="Arial"/>
                <a:cs typeface="Arial"/>
              </a:rPr>
              <a:t>flow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liquid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421957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into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test tube or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flask.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608" y="4093971"/>
            <a:ext cx="1127760" cy="0"/>
          </a:xfrm>
          <a:custGeom>
            <a:avLst/>
            <a:gdLst/>
            <a:ahLst/>
            <a:cxnLst/>
            <a:rect l="l" t="t" r="r" b="b"/>
            <a:pathLst>
              <a:path w="1127760">
                <a:moveTo>
                  <a:pt x="0" y="0"/>
                </a:moveTo>
                <a:lnTo>
                  <a:pt x="1127415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48855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10" dirty="0">
                <a:latin typeface="Arial"/>
                <a:cs typeface="Arial"/>
              </a:rPr>
              <a:t>funnel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used to direct the flow of </a:t>
            </a:r>
            <a:r>
              <a:rPr sz="3200" spc="-10" dirty="0">
                <a:latin typeface="Arial"/>
                <a:cs typeface="Arial"/>
              </a:rPr>
              <a:t>liquid  </a:t>
            </a:r>
            <a:r>
              <a:rPr sz="3200" spc="-5" dirty="0">
                <a:latin typeface="Arial"/>
                <a:cs typeface="Arial"/>
              </a:rPr>
              <a:t>into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test tube or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flask.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6130" y="713740"/>
            <a:ext cx="2677160" cy="2429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29539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087245" algn="l"/>
              </a:tabLst>
            </a:pPr>
            <a:r>
              <a:rPr sz="3200" dirty="0">
                <a:latin typeface="Arial"/>
                <a:cs typeface="Arial"/>
              </a:rPr>
              <a:t>A	</a:t>
            </a:r>
            <a:r>
              <a:rPr sz="3200" spc="-5" dirty="0">
                <a:latin typeface="Arial"/>
                <a:cs typeface="Arial"/>
              </a:rPr>
              <a:t>is used to pick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up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small  </a:t>
            </a:r>
            <a:r>
              <a:rPr sz="3200" spc="-10" dirty="0">
                <a:latin typeface="Arial"/>
                <a:cs typeface="Arial"/>
              </a:rPr>
              <a:t>quantities </a:t>
            </a:r>
            <a:r>
              <a:rPr sz="3200" spc="-5" dirty="0">
                <a:latin typeface="Arial"/>
                <a:cs typeface="Arial"/>
              </a:rPr>
              <a:t>of powdered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chemicals.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1608" y="4093971"/>
            <a:ext cx="1578610" cy="0"/>
          </a:xfrm>
          <a:custGeom>
            <a:avLst/>
            <a:gdLst/>
            <a:ahLst/>
            <a:cxnLst/>
            <a:rect l="l" t="t" r="r" b="b"/>
            <a:pathLst>
              <a:path w="1578610">
                <a:moveTo>
                  <a:pt x="0" y="0"/>
                </a:moveTo>
                <a:lnTo>
                  <a:pt x="1578113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34428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scoopula </a:t>
            </a:r>
            <a:r>
              <a:rPr sz="3200" spc="-5" dirty="0">
                <a:latin typeface="Arial"/>
                <a:cs typeface="Arial"/>
              </a:rPr>
              <a:t>is used to pick up small  </a:t>
            </a:r>
            <a:r>
              <a:rPr sz="3200" spc="-10" dirty="0">
                <a:latin typeface="Arial"/>
                <a:cs typeface="Arial"/>
              </a:rPr>
              <a:t>quantities </a:t>
            </a:r>
            <a:r>
              <a:rPr sz="3200" spc="-5" dirty="0">
                <a:latin typeface="Arial"/>
                <a:cs typeface="Arial"/>
              </a:rPr>
              <a:t>of powdered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chemicals.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1285239"/>
            <a:ext cx="4705350" cy="1057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2965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9532" y="3619500"/>
            <a:ext cx="451358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is used for reacting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small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410781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0" dirty="0">
                <a:latin typeface="Arial"/>
                <a:cs typeface="Arial"/>
              </a:rPr>
              <a:t>quantities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reactants.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608" y="4093971"/>
            <a:ext cx="1578610" cy="0"/>
          </a:xfrm>
          <a:custGeom>
            <a:avLst/>
            <a:gdLst/>
            <a:ahLst/>
            <a:cxnLst/>
            <a:rect l="l" t="t" r="r" b="b"/>
            <a:pathLst>
              <a:path w="1578610">
                <a:moveTo>
                  <a:pt x="0" y="0"/>
                </a:moveTo>
                <a:lnTo>
                  <a:pt x="1578113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72465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655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may be used to pick up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small  objects </a:t>
            </a:r>
            <a:r>
              <a:rPr sz="320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as metal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strips.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7559" y="4093971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89">
                <a:moveTo>
                  <a:pt x="0" y="0"/>
                </a:moveTo>
                <a:lnTo>
                  <a:pt x="1354531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84022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u="heavy" spc="-5" dirty="0">
                <a:latin typeface="Arial"/>
                <a:cs typeface="Arial"/>
              </a:rPr>
              <a:t>Forceps </a:t>
            </a:r>
            <a:r>
              <a:rPr sz="3200" spc="-5" dirty="0">
                <a:latin typeface="Arial"/>
                <a:cs typeface="Arial"/>
              </a:rPr>
              <a:t>may be used to pick up small  objects </a:t>
            </a:r>
            <a:r>
              <a:rPr sz="320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as metal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strips.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786130"/>
            <a:ext cx="527685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972934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323965" algn="l"/>
              </a:tabLst>
            </a:pPr>
            <a:r>
              <a:rPr sz="3200" spc="-5" dirty="0">
                <a:latin typeface="Arial"/>
                <a:cs typeface="Arial"/>
              </a:rPr>
              <a:t>Most </a:t>
            </a:r>
            <a:r>
              <a:rPr sz="3200" spc="-10" dirty="0">
                <a:latin typeface="Arial"/>
                <a:cs typeface="Arial"/>
              </a:rPr>
              <a:t>heating </a:t>
            </a:r>
            <a:r>
              <a:rPr sz="3200" spc="-5" dirty="0">
                <a:latin typeface="Arial"/>
                <a:cs typeface="Arial"/>
              </a:rPr>
              <a:t>of chemicals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science  lab is </a:t>
            </a:r>
            <a:r>
              <a:rPr sz="3200" spc="-10" dirty="0">
                <a:latin typeface="Arial"/>
                <a:cs typeface="Arial"/>
              </a:rPr>
              <a:t>done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using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	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92600" y="458165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>
                <a:moveTo>
                  <a:pt x="0" y="0"/>
                </a:moveTo>
                <a:lnTo>
                  <a:pt x="1352154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57266" y="4581651"/>
            <a:ext cx="1353820" cy="0"/>
          </a:xfrm>
          <a:custGeom>
            <a:avLst/>
            <a:gdLst/>
            <a:ahLst/>
            <a:cxnLst/>
            <a:rect l="l" t="t" r="r" b="b"/>
            <a:pathLst>
              <a:path w="1353820">
                <a:moveTo>
                  <a:pt x="0" y="0"/>
                </a:moveTo>
                <a:lnTo>
                  <a:pt x="1353312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972934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Most </a:t>
            </a:r>
            <a:r>
              <a:rPr sz="3200" spc="-10" dirty="0">
                <a:latin typeface="Arial"/>
                <a:cs typeface="Arial"/>
              </a:rPr>
              <a:t>heating </a:t>
            </a:r>
            <a:r>
              <a:rPr sz="3200" spc="-5" dirty="0">
                <a:latin typeface="Arial"/>
                <a:cs typeface="Arial"/>
              </a:rPr>
              <a:t>of chemicals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science  lab is </a:t>
            </a:r>
            <a:r>
              <a:rPr sz="3200" spc="-10" dirty="0">
                <a:latin typeface="Arial"/>
                <a:cs typeface="Arial"/>
              </a:rPr>
              <a:t>done </a:t>
            </a:r>
            <a:r>
              <a:rPr sz="3200" spc="-5" dirty="0">
                <a:latin typeface="Arial"/>
                <a:cs typeface="Arial"/>
              </a:rPr>
              <a:t>using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Bunsen burner</a:t>
            </a:r>
            <a:r>
              <a:rPr sz="3200" u="heavy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4119" y="642619"/>
            <a:ext cx="2590800" cy="2410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2965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4677" y="3619500"/>
            <a:ext cx="379222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is used to safely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light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300418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burners.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608" y="4093971"/>
            <a:ext cx="1804035" cy="0"/>
          </a:xfrm>
          <a:custGeom>
            <a:avLst/>
            <a:gdLst/>
            <a:ahLst/>
            <a:cxnLst/>
            <a:rect l="l" t="t" r="r" b="b"/>
            <a:pathLst>
              <a:path w="1804035">
                <a:moveTo>
                  <a:pt x="0" y="0"/>
                </a:moveTo>
                <a:lnTo>
                  <a:pt x="1803885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13727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10" dirty="0">
                <a:latin typeface="Arial"/>
                <a:cs typeface="Arial"/>
              </a:rPr>
              <a:t>flint lighter </a:t>
            </a:r>
            <a:r>
              <a:rPr sz="3200" spc="-5" dirty="0">
                <a:latin typeface="Arial"/>
                <a:cs typeface="Arial"/>
              </a:rPr>
              <a:t>is used to safely </a:t>
            </a:r>
            <a:r>
              <a:rPr sz="3200" spc="-10" dirty="0">
                <a:latin typeface="Arial"/>
                <a:cs typeface="Arial"/>
              </a:rPr>
              <a:t>light 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burners.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3740" y="999489"/>
            <a:ext cx="3953510" cy="161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2965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6844" y="3619500"/>
            <a:ext cx="509841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is used to support test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tubes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638683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and beakers over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608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>
                <a:moveTo>
                  <a:pt x="0" y="0"/>
                </a:moveTo>
                <a:lnTo>
                  <a:pt x="902614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5576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>
                <a:moveTo>
                  <a:pt x="0" y="0"/>
                </a:moveTo>
                <a:lnTo>
                  <a:pt x="902614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49300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retort stand </a:t>
            </a:r>
            <a:r>
              <a:rPr sz="3200" spc="-5" dirty="0">
                <a:latin typeface="Arial"/>
                <a:cs typeface="Arial"/>
              </a:rPr>
              <a:t>is used to support test  tubes and beakers over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1880" y="500380"/>
            <a:ext cx="1953260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2965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20" y="3619500"/>
            <a:ext cx="401764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may be used to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attach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859" y="4107179"/>
            <a:ext cx="485013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test tubes 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retort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stand.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608" y="409397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532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0836" y="409397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656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8846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70">
                <a:moveTo>
                  <a:pt x="0" y="0"/>
                </a:moveTo>
                <a:lnTo>
                  <a:pt x="902490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26884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test </a:t>
            </a:r>
            <a:r>
              <a:rPr sz="3200" u="heavy" spc="-10" dirty="0">
                <a:latin typeface="Arial"/>
                <a:cs typeface="Arial"/>
              </a:rPr>
              <a:t>tube </a:t>
            </a:r>
            <a:r>
              <a:rPr sz="3200" u="heavy" spc="-5" dirty="0">
                <a:latin typeface="Arial"/>
                <a:cs typeface="Arial"/>
              </a:rPr>
              <a:t>clamp </a:t>
            </a:r>
            <a:r>
              <a:rPr sz="3200" spc="-5" dirty="0">
                <a:latin typeface="Arial"/>
                <a:cs typeface="Arial"/>
              </a:rPr>
              <a:t>may be used to attach  test tubes 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retort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stand.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3740" y="642619"/>
            <a:ext cx="3610610" cy="2353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56844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test tube </a:t>
            </a:r>
            <a:r>
              <a:rPr sz="3200" spc="-5" dirty="0">
                <a:latin typeface="Arial"/>
                <a:cs typeface="Arial"/>
              </a:rPr>
              <a:t>is used for reacting small  </a:t>
            </a:r>
            <a:r>
              <a:rPr sz="3200" spc="-10" dirty="0">
                <a:latin typeface="Arial"/>
                <a:cs typeface="Arial"/>
              </a:rPr>
              <a:t>quantities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reactants.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9489" y="500380"/>
            <a:ext cx="2486660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155815" cy="1959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987675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large	is placed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around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beaker to prevent it </a:t>
            </a:r>
            <a:r>
              <a:rPr sz="3200" spc="-10" dirty="0">
                <a:latin typeface="Arial"/>
                <a:cs typeface="Arial"/>
              </a:rPr>
              <a:t>being </a:t>
            </a:r>
            <a:r>
              <a:rPr sz="3200" spc="-5" dirty="0">
                <a:latin typeface="Arial"/>
                <a:cs typeface="Arial"/>
              </a:rPr>
              <a:t>knocked over  when the beaker is </a:t>
            </a:r>
            <a:r>
              <a:rPr sz="3200" spc="-10" dirty="0">
                <a:latin typeface="Arial"/>
                <a:cs typeface="Arial"/>
              </a:rPr>
              <a:t>supported </a:t>
            </a:r>
            <a:r>
              <a:rPr sz="3200" spc="-5" dirty="0">
                <a:latin typeface="Arial"/>
                <a:cs typeface="Arial"/>
              </a:rPr>
              <a:t>over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5169" y="409397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717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4398" y="409397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532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155815" cy="1959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large </a:t>
            </a:r>
            <a:r>
              <a:rPr sz="3200" u="heavy" spc="-5" dirty="0">
                <a:latin typeface="Arial"/>
                <a:cs typeface="Arial"/>
              </a:rPr>
              <a:t>iron ring </a:t>
            </a:r>
            <a:r>
              <a:rPr sz="3200" spc="-5" dirty="0">
                <a:latin typeface="Arial"/>
                <a:cs typeface="Arial"/>
              </a:rPr>
              <a:t>is placed around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beaker to prevent it </a:t>
            </a:r>
            <a:r>
              <a:rPr sz="3200" spc="-10" dirty="0">
                <a:latin typeface="Arial"/>
                <a:cs typeface="Arial"/>
              </a:rPr>
              <a:t>being </a:t>
            </a:r>
            <a:r>
              <a:rPr sz="3200" spc="-5" dirty="0">
                <a:latin typeface="Arial"/>
                <a:cs typeface="Arial"/>
              </a:rPr>
              <a:t>knocked over  when the beaker is </a:t>
            </a:r>
            <a:r>
              <a:rPr sz="3200" spc="-10" dirty="0">
                <a:latin typeface="Arial"/>
                <a:cs typeface="Arial"/>
              </a:rPr>
              <a:t>supported </a:t>
            </a:r>
            <a:r>
              <a:rPr sz="3200" spc="-5" dirty="0">
                <a:latin typeface="Arial"/>
                <a:cs typeface="Arial"/>
              </a:rPr>
              <a:t>over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857250"/>
            <a:ext cx="486791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106284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424430" algn="l"/>
              </a:tabLst>
            </a:pPr>
            <a:r>
              <a:rPr sz="3200" dirty="0">
                <a:latin typeface="Arial"/>
                <a:cs typeface="Arial"/>
              </a:rPr>
              <a:t>A	</a:t>
            </a:r>
            <a:r>
              <a:rPr sz="3200" spc="-5" dirty="0">
                <a:latin typeface="Arial"/>
                <a:cs typeface="Arial"/>
              </a:rPr>
              <a:t>is placed under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beaker </a:t>
            </a:r>
            <a:r>
              <a:rPr sz="3200" spc="-5" dirty="0">
                <a:latin typeface="Arial"/>
                <a:cs typeface="Arial"/>
              </a:rPr>
              <a:t> when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beaker is placed on an iron </a:t>
            </a:r>
            <a:r>
              <a:rPr sz="3200" spc="-10" dirty="0">
                <a:latin typeface="Arial"/>
                <a:cs typeface="Arial"/>
              </a:rPr>
              <a:t>ring  </a:t>
            </a:r>
            <a:r>
              <a:rPr sz="3200" spc="-5" dirty="0">
                <a:latin typeface="Arial"/>
                <a:cs typeface="Arial"/>
              </a:rPr>
              <a:t>to be </a:t>
            </a:r>
            <a:r>
              <a:rPr sz="3200" spc="-10" dirty="0">
                <a:latin typeface="Arial"/>
                <a:cs typeface="Arial"/>
              </a:rPr>
              <a:t>heated </a:t>
            </a:r>
            <a:r>
              <a:rPr sz="3200" spc="-5" dirty="0">
                <a:latin typeface="Arial"/>
                <a:cs typeface="Arial"/>
              </a:rPr>
              <a:t>over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1608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>
                <a:moveTo>
                  <a:pt x="0" y="0"/>
                </a:moveTo>
                <a:lnTo>
                  <a:pt x="902614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95576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69">
                <a:moveTo>
                  <a:pt x="0" y="0"/>
                </a:moveTo>
                <a:lnTo>
                  <a:pt x="902614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106284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wire gauze </a:t>
            </a:r>
            <a:r>
              <a:rPr sz="3200" spc="-5" dirty="0">
                <a:latin typeface="Arial"/>
                <a:cs typeface="Arial"/>
              </a:rPr>
              <a:t>is placed under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beaker  when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beaker is placed on an iron </a:t>
            </a:r>
            <a:r>
              <a:rPr sz="3200" spc="-10" dirty="0">
                <a:latin typeface="Arial"/>
                <a:cs typeface="Arial"/>
              </a:rPr>
              <a:t>ring  </a:t>
            </a:r>
            <a:r>
              <a:rPr sz="3200" spc="-5" dirty="0">
                <a:latin typeface="Arial"/>
                <a:cs typeface="Arial"/>
              </a:rPr>
              <a:t>to be </a:t>
            </a:r>
            <a:r>
              <a:rPr sz="3200" spc="-10" dirty="0">
                <a:latin typeface="Arial"/>
                <a:cs typeface="Arial"/>
              </a:rPr>
              <a:t>heated </a:t>
            </a:r>
            <a:r>
              <a:rPr sz="3200" spc="-5" dirty="0">
                <a:latin typeface="Arial"/>
                <a:cs typeface="Arial"/>
              </a:rPr>
              <a:t>over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Bunsen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burner.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571500"/>
            <a:ext cx="3553460" cy="2343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242809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Test tubes are always placed in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1590675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when reactions are occurring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them.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32574" y="4093971"/>
            <a:ext cx="902969" cy="0"/>
          </a:xfrm>
          <a:custGeom>
            <a:avLst/>
            <a:gdLst/>
            <a:ahLst/>
            <a:cxnLst/>
            <a:rect l="l" t="t" r="r" b="b"/>
            <a:pathLst>
              <a:path w="902970">
                <a:moveTo>
                  <a:pt x="0" y="0"/>
                </a:moveTo>
                <a:lnTo>
                  <a:pt x="902676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7559" y="4581651"/>
            <a:ext cx="678180" cy="0"/>
          </a:xfrm>
          <a:custGeom>
            <a:avLst/>
            <a:gdLst/>
            <a:ahLst/>
            <a:cxnLst/>
            <a:rect l="l" t="t" r="r" b="b"/>
            <a:pathLst>
              <a:path w="678180">
                <a:moveTo>
                  <a:pt x="0" y="0"/>
                </a:moveTo>
                <a:lnTo>
                  <a:pt x="677875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6788" y="4581651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717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7449820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Test tubes are always placed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u="heavy" spc="-5" dirty="0">
                <a:latin typeface="Arial"/>
                <a:cs typeface="Arial"/>
              </a:rPr>
              <a:t>test  tube rack </a:t>
            </a:r>
            <a:r>
              <a:rPr sz="3200" spc="-5" dirty="0">
                <a:latin typeface="Arial"/>
                <a:cs typeface="Arial"/>
              </a:rPr>
              <a:t>when reactions are occurring in  them.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8369" y="784859"/>
            <a:ext cx="4258309" cy="1915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791325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92705" algn="just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may be used to pick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up  small </a:t>
            </a:r>
            <a:r>
              <a:rPr sz="3200" spc="-10" dirty="0">
                <a:latin typeface="Arial"/>
                <a:cs typeface="Arial"/>
              </a:rPr>
              <a:t>containers </a:t>
            </a:r>
            <a:r>
              <a:rPr sz="320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as evaporating  dishes and test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tubes.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7559" y="4093971"/>
            <a:ext cx="2480945" cy="0"/>
          </a:xfrm>
          <a:custGeom>
            <a:avLst/>
            <a:gdLst/>
            <a:ahLst/>
            <a:cxnLst/>
            <a:rect l="l" t="t" r="r" b="b"/>
            <a:pathLst>
              <a:path w="2480945">
                <a:moveTo>
                  <a:pt x="0" y="0"/>
                </a:moveTo>
                <a:lnTo>
                  <a:pt x="2480727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908165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u="heavy" spc="-5" dirty="0">
                <a:latin typeface="Arial"/>
                <a:cs typeface="Arial"/>
              </a:rPr>
              <a:t>Crucible </a:t>
            </a:r>
            <a:r>
              <a:rPr sz="3200" u="heavy" spc="-10" dirty="0">
                <a:latin typeface="Arial"/>
                <a:cs typeface="Arial"/>
              </a:rPr>
              <a:t>tongs </a:t>
            </a:r>
            <a:r>
              <a:rPr sz="3200" spc="-5" dirty="0">
                <a:latin typeface="Arial"/>
                <a:cs typeface="Arial"/>
              </a:rPr>
              <a:t>may be used to pick up  small </a:t>
            </a:r>
            <a:r>
              <a:rPr sz="3200" spc="-10" dirty="0">
                <a:latin typeface="Arial"/>
                <a:cs typeface="Arial"/>
              </a:rPr>
              <a:t>containers </a:t>
            </a:r>
            <a:r>
              <a:rPr sz="3200" dirty="0">
                <a:latin typeface="Arial"/>
                <a:cs typeface="Arial"/>
              </a:rPr>
              <a:t>such </a:t>
            </a:r>
            <a:r>
              <a:rPr sz="3200" spc="-5" dirty="0">
                <a:latin typeface="Arial"/>
                <a:cs typeface="Arial"/>
              </a:rPr>
              <a:t>as evaporating  dishes and test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tubes.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715009"/>
            <a:ext cx="5344160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835140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Reactions of </a:t>
            </a:r>
            <a:r>
              <a:rPr sz="3200" spc="-10" dirty="0">
                <a:latin typeface="Arial"/>
                <a:cs typeface="Arial"/>
              </a:rPr>
              <a:t>quantities too </a:t>
            </a:r>
            <a:r>
              <a:rPr sz="3200" spc="-5" dirty="0">
                <a:latin typeface="Arial"/>
                <a:cs typeface="Arial"/>
              </a:rPr>
              <a:t>large to be  placed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test tube are done in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1365885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7559" y="5069332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89">
                <a:moveTo>
                  <a:pt x="0" y="0"/>
                </a:moveTo>
                <a:lnTo>
                  <a:pt x="1354531" y="0"/>
                </a:lnTo>
              </a:path>
            </a:pathLst>
          </a:custGeom>
          <a:ln w="25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859" y="3619500"/>
            <a:ext cx="6835140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Reactions of </a:t>
            </a:r>
            <a:r>
              <a:rPr sz="3200" spc="-10" dirty="0">
                <a:latin typeface="Arial"/>
                <a:cs typeface="Arial"/>
              </a:rPr>
              <a:t>quantities too </a:t>
            </a:r>
            <a:r>
              <a:rPr sz="3200" spc="-5" dirty="0">
                <a:latin typeface="Arial"/>
                <a:cs typeface="Arial"/>
              </a:rPr>
              <a:t>large to be  placed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test tube are done in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u="heavy" spc="-5" dirty="0">
                <a:latin typeface="Arial"/>
                <a:cs typeface="Arial"/>
              </a:rPr>
              <a:t>beaker</a:t>
            </a:r>
            <a:r>
              <a:rPr sz="3200" spc="-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9489" y="571500"/>
            <a:ext cx="5048250" cy="247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Application>Microsoft Office PowerPoint</Application>
  <PresentationFormat>On-screen Show (4:3)</PresentationFormat>
  <Paragraphs>50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Lab Equipment SNC2P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3U Physics</dc:title>
  <dc:creator>User</dc:creator>
  <cp:lastModifiedBy>Morrison, Brent</cp:lastModifiedBy>
  <cp:revision>1</cp:revision>
  <dcterms:created xsi:type="dcterms:W3CDTF">2017-02-09T17:33:40Z</dcterms:created>
  <dcterms:modified xsi:type="dcterms:W3CDTF">2017-02-09T20:20:41Z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2014-01-30T00:00:00Z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2017-02-09T00:00:00Z</vt:filetime>
  </property>
</Properties>
</file>