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7" r:id="rId2"/>
    <p:sldId id="258" r:id="rId3"/>
    <p:sldId id="265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14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853A3-98D4-498A-9897-5A5CE0D469C8}" type="datetimeFigureOut">
              <a:rPr lang="en-US" smtClean="0"/>
              <a:t>2019/01/11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E886D-6ED5-41DC-B83E-17E5C10B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9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656A8-22D8-4178-887C-09B2384F7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17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BB6AF-AEF2-456B-8503-F1AEE58CF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21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81957-C120-47C9-852C-ABF3665D04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68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A782D-4D78-4CB5-ABCF-35502F4729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56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06B0-ADBA-4738-9C0B-E51976590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74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42EB-8C46-43A7-A648-F06513A3DE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39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EA940-88FD-4CD9-B59E-D55F8F5AB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3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31141-1450-4EB0-BDEE-AD41F9D4D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51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FFD86-4AAD-4526-88A7-176319C19C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76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02486-4AE5-419A-A9C8-C7433A24BA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45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672BD-3F94-4EB7-81D0-8AC283135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01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11F02EB-2C1C-4D4B-A99E-E6163F87A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01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tiscali.co.uk/reference/encyclopaedia/hutchinson/images/0013n060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828800" y="0"/>
            <a:ext cx="82296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B0076"/>
                  </a:gs>
                  <a:gs pos="100000">
                    <a:srgbClr val="7A007A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057400" y="5791200"/>
            <a:ext cx="82296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B0076"/>
                  </a:gs>
                  <a:gs pos="100000">
                    <a:srgbClr val="7A007A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49115" y="1858780"/>
            <a:ext cx="97136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Dalton's Law of Partial Pressures</a:t>
            </a:r>
            <a:endParaRPr lang="en-US" sz="60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9999FF"/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6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DALTONS LAW </a:t>
            </a:r>
            <a:br>
              <a:rPr lang="en-CA" smtClean="0"/>
            </a:br>
            <a:r>
              <a:rPr lang="en-CA" smtClean="0"/>
              <a:t>of partial pressures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5568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04800" y="228601"/>
            <a:ext cx="1168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Consider a case in which two gases, </a:t>
            </a:r>
            <a:r>
              <a:rPr lang="en-US" altLang="en-US" sz="2400">
                <a:solidFill>
                  <a:srgbClr val="FF0000"/>
                </a:solidFill>
              </a:rPr>
              <a:t>A</a:t>
            </a:r>
            <a:r>
              <a:rPr lang="en-US" altLang="en-US" sz="2400"/>
              <a:t> and </a:t>
            </a:r>
            <a:r>
              <a:rPr lang="en-US" altLang="en-US" sz="2400">
                <a:solidFill>
                  <a:schemeClr val="accent1"/>
                </a:solidFill>
              </a:rPr>
              <a:t>B</a:t>
            </a:r>
            <a:r>
              <a:rPr lang="en-US" altLang="en-US" sz="2400"/>
              <a:t>, are in a container of volume V.</a:t>
            </a:r>
          </a:p>
        </p:txBody>
      </p:sp>
      <p:pic>
        <p:nvPicPr>
          <p:cNvPr id="5123" name="Picture 4" descr="C:\Chang Powerpoint\Figures\cng7ch05\cha56011_05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34" t="6172" b="6172"/>
          <a:stretch>
            <a:fillRect/>
          </a:stretch>
        </p:blipFill>
        <p:spPr bwMode="auto">
          <a:xfrm>
            <a:off x="10248901" y="0"/>
            <a:ext cx="1892300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68352" y="1371601"/>
            <a:ext cx="2398183" cy="827088"/>
            <a:chOff x="363" y="864"/>
            <a:chExt cx="1133" cy="521"/>
          </a:xfrm>
        </p:grpSpPr>
        <p:sp>
          <p:nvSpPr>
            <p:cNvPr id="5149" name="Text Box 5"/>
            <p:cNvSpPr txBox="1">
              <a:spLocks noChangeArrowheads="1"/>
            </p:cNvSpPr>
            <p:nvPr/>
          </p:nvSpPr>
          <p:spPr bwMode="auto">
            <a:xfrm>
              <a:off x="363" y="1001"/>
              <a:ext cx="2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i="1">
                  <a:solidFill>
                    <a:srgbClr val="FF0000"/>
                  </a:solidFill>
                </a:rPr>
                <a:t>P</a:t>
              </a:r>
              <a:r>
                <a:rPr lang="en-US" altLang="en-US" baseline="-25000">
                  <a:solidFill>
                    <a:srgbClr val="FF0000"/>
                  </a:solidFill>
                </a:rPr>
                <a:t>A</a:t>
              </a:r>
              <a:r>
                <a:rPr lang="en-US" altLang="en-US"/>
                <a:t> = </a:t>
              </a:r>
              <a:endParaRPr lang="en-US" altLang="en-US" i="1"/>
            </a:p>
          </p:txBody>
        </p:sp>
        <p:grpSp>
          <p:nvGrpSpPr>
            <p:cNvPr id="5150" name="Group 10"/>
            <p:cNvGrpSpPr>
              <a:grpSpLocks/>
            </p:cNvGrpSpPr>
            <p:nvPr/>
          </p:nvGrpSpPr>
          <p:grpSpPr bwMode="auto">
            <a:xfrm>
              <a:off x="912" y="864"/>
              <a:ext cx="584" cy="521"/>
              <a:chOff x="1392" y="1152"/>
              <a:chExt cx="584" cy="521"/>
            </a:xfrm>
          </p:grpSpPr>
          <p:sp>
            <p:nvSpPr>
              <p:cNvPr id="5151" name="Text Box 6"/>
              <p:cNvSpPr txBox="1">
                <a:spLocks noChangeArrowheads="1"/>
              </p:cNvSpPr>
              <p:nvPr/>
            </p:nvSpPr>
            <p:spPr bwMode="auto">
              <a:xfrm>
                <a:off x="1392" y="1152"/>
                <a:ext cx="2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i="1">
                    <a:solidFill>
                      <a:srgbClr val="FF0000"/>
                    </a:solidFill>
                  </a:rPr>
                  <a:t>n</a:t>
                </a:r>
                <a:r>
                  <a:rPr lang="en-US" altLang="en-US" i="1" baseline="-25000">
                    <a:solidFill>
                      <a:srgbClr val="FF0000"/>
                    </a:solidFill>
                  </a:rPr>
                  <a:t>A</a:t>
                </a:r>
                <a:r>
                  <a:rPr lang="en-US" altLang="en-US"/>
                  <a:t>RT</a:t>
                </a:r>
                <a:endParaRPr lang="en-US" altLang="en-US" i="1"/>
              </a:p>
            </p:txBody>
          </p:sp>
          <p:sp>
            <p:nvSpPr>
              <p:cNvPr id="5152" name="Line 7"/>
              <p:cNvSpPr>
                <a:spLocks noChangeShapeType="1"/>
              </p:cNvSpPr>
              <p:nvPr/>
            </p:nvSpPr>
            <p:spPr bwMode="auto">
              <a:xfrm>
                <a:off x="1448" y="1460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Text Box 8"/>
              <p:cNvSpPr txBox="1">
                <a:spLocks noChangeArrowheads="1"/>
              </p:cNvSpPr>
              <p:nvPr/>
            </p:nvSpPr>
            <p:spPr bwMode="auto">
              <a:xfrm>
                <a:off x="1580" y="1440"/>
                <a:ext cx="14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i="1"/>
                  <a:t>V</a:t>
                </a:r>
              </a:p>
            </p:txBody>
          </p:sp>
        </p:grp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62001" y="2376488"/>
            <a:ext cx="2398183" cy="827087"/>
            <a:chOff x="360" y="1497"/>
            <a:chExt cx="1133" cy="521"/>
          </a:xfrm>
        </p:grpSpPr>
        <p:sp>
          <p:nvSpPr>
            <p:cNvPr id="5144" name="Text Box 11"/>
            <p:cNvSpPr txBox="1">
              <a:spLocks noChangeArrowheads="1"/>
            </p:cNvSpPr>
            <p:nvPr/>
          </p:nvSpPr>
          <p:spPr bwMode="auto">
            <a:xfrm>
              <a:off x="360" y="1634"/>
              <a:ext cx="2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i="1">
                  <a:solidFill>
                    <a:schemeClr val="accent1"/>
                  </a:solidFill>
                </a:rPr>
                <a:t>P</a:t>
              </a:r>
              <a:r>
                <a:rPr lang="en-US" altLang="en-US" baseline="-25000">
                  <a:solidFill>
                    <a:schemeClr val="accent1"/>
                  </a:solidFill>
                </a:rPr>
                <a:t>B</a:t>
              </a:r>
              <a:r>
                <a:rPr lang="en-US" altLang="en-US"/>
                <a:t> = </a:t>
              </a:r>
              <a:endParaRPr lang="en-US" altLang="en-US" i="1"/>
            </a:p>
          </p:txBody>
        </p:sp>
        <p:grpSp>
          <p:nvGrpSpPr>
            <p:cNvPr id="5145" name="Group 12"/>
            <p:cNvGrpSpPr>
              <a:grpSpLocks/>
            </p:cNvGrpSpPr>
            <p:nvPr/>
          </p:nvGrpSpPr>
          <p:grpSpPr bwMode="auto">
            <a:xfrm>
              <a:off x="909" y="1497"/>
              <a:ext cx="584" cy="521"/>
              <a:chOff x="1392" y="1152"/>
              <a:chExt cx="584" cy="521"/>
            </a:xfrm>
          </p:grpSpPr>
          <p:sp>
            <p:nvSpPr>
              <p:cNvPr id="5146" name="Text Box 13"/>
              <p:cNvSpPr txBox="1">
                <a:spLocks noChangeArrowheads="1"/>
              </p:cNvSpPr>
              <p:nvPr/>
            </p:nvSpPr>
            <p:spPr bwMode="auto">
              <a:xfrm>
                <a:off x="1392" y="1152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i="1">
                    <a:solidFill>
                      <a:schemeClr val="accent1"/>
                    </a:solidFill>
                  </a:rPr>
                  <a:t>n</a:t>
                </a:r>
                <a:r>
                  <a:rPr lang="en-US" altLang="en-US" i="1" baseline="-25000">
                    <a:solidFill>
                      <a:schemeClr val="accent1"/>
                    </a:solidFill>
                  </a:rPr>
                  <a:t>B</a:t>
                </a:r>
                <a:r>
                  <a:rPr lang="en-US" altLang="en-US"/>
                  <a:t>RT</a:t>
                </a:r>
                <a:endParaRPr lang="en-US" altLang="en-US" i="1"/>
              </a:p>
            </p:txBody>
          </p:sp>
          <p:sp>
            <p:nvSpPr>
              <p:cNvPr id="5147" name="Line 14"/>
              <p:cNvSpPr>
                <a:spLocks noChangeShapeType="1"/>
              </p:cNvSpPr>
              <p:nvPr/>
            </p:nvSpPr>
            <p:spPr bwMode="auto">
              <a:xfrm>
                <a:off x="1448" y="1460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Text Box 15"/>
              <p:cNvSpPr txBox="1">
                <a:spLocks noChangeArrowheads="1"/>
              </p:cNvSpPr>
              <p:nvPr/>
            </p:nvSpPr>
            <p:spPr bwMode="auto">
              <a:xfrm>
                <a:off x="1580" y="1440"/>
                <a:ext cx="14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i="1"/>
                  <a:t>V</a:t>
                </a:r>
              </a:p>
            </p:txBody>
          </p:sp>
        </p:grpSp>
      </p:grp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962401" y="1600200"/>
            <a:ext cx="3988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i="1">
                <a:solidFill>
                  <a:srgbClr val="FF0000"/>
                </a:solidFill>
              </a:rPr>
              <a:t>n</a:t>
            </a:r>
            <a:r>
              <a:rPr lang="en-US" altLang="en-US" sz="2400" baseline="-25000">
                <a:solidFill>
                  <a:srgbClr val="FF0000"/>
                </a:solidFill>
              </a:rPr>
              <a:t>A</a:t>
            </a:r>
            <a:r>
              <a:rPr lang="en-US" altLang="en-US" sz="2400"/>
              <a:t> is the number of moles of </a:t>
            </a:r>
            <a:r>
              <a:rPr lang="en-US" altLang="en-US" sz="2400">
                <a:solidFill>
                  <a:srgbClr val="FF0000"/>
                </a:solidFill>
              </a:rPr>
              <a:t>A</a:t>
            </a:r>
            <a:endParaRPr lang="en-US" altLang="en-US" sz="2400" i="1">
              <a:solidFill>
                <a:srgbClr val="FF0000"/>
              </a:solidFill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962401" y="2590800"/>
            <a:ext cx="39709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i="1">
                <a:solidFill>
                  <a:schemeClr val="accent1"/>
                </a:solidFill>
              </a:rPr>
              <a:t>n</a:t>
            </a:r>
            <a:r>
              <a:rPr lang="en-US" altLang="en-US" sz="2400" baseline="-25000">
                <a:solidFill>
                  <a:schemeClr val="accent1"/>
                </a:solidFill>
              </a:rPr>
              <a:t>B</a:t>
            </a:r>
            <a:r>
              <a:rPr lang="en-US" altLang="en-US" sz="2400"/>
              <a:t> is the number of moles of </a:t>
            </a:r>
            <a:r>
              <a:rPr lang="en-US" altLang="en-US" sz="2400">
                <a:solidFill>
                  <a:schemeClr val="accent1"/>
                </a:solidFill>
              </a:rPr>
              <a:t>B</a:t>
            </a:r>
            <a:endParaRPr lang="en-US" altLang="en-US" sz="2400" i="1">
              <a:solidFill>
                <a:schemeClr val="accent1"/>
              </a:solidFill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778933" y="3519488"/>
            <a:ext cx="12314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/>
              <a:t>P</a:t>
            </a:r>
            <a:r>
              <a:rPr lang="en-US" altLang="en-US" baseline="-25000"/>
              <a:t>T</a:t>
            </a:r>
            <a:r>
              <a:rPr lang="en-US" altLang="en-US"/>
              <a:t> = </a:t>
            </a:r>
            <a:r>
              <a:rPr lang="en-US" altLang="en-US" i="1">
                <a:solidFill>
                  <a:srgbClr val="FF0000"/>
                </a:solidFill>
              </a:rPr>
              <a:t>P</a:t>
            </a:r>
            <a:r>
              <a:rPr lang="en-US" altLang="en-US" baseline="-25000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i="1">
                <a:solidFill>
                  <a:schemeClr val="accent1"/>
                </a:solidFill>
              </a:rPr>
              <a:t>P</a:t>
            </a:r>
            <a:r>
              <a:rPr lang="en-US" altLang="en-US" baseline="-25000">
                <a:solidFill>
                  <a:schemeClr val="accent1"/>
                </a:solidFill>
              </a:rPr>
              <a:t>B</a:t>
            </a:r>
            <a:endParaRPr lang="en-US" altLang="en-US" i="1">
              <a:solidFill>
                <a:schemeClr val="accent1"/>
              </a:solidFill>
            </a:endParaRP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138085" y="3252788"/>
            <a:ext cx="2865966" cy="852487"/>
            <a:chOff x="1563" y="3136"/>
            <a:chExt cx="1354" cy="537"/>
          </a:xfrm>
        </p:grpSpPr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1563" y="3305"/>
              <a:ext cx="29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 baseline="-25000">
                  <a:solidFill>
                    <a:srgbClr val="FF0000"/>
                  </a:solidFill>
                </a:rPr>
                <a:t>A</a:t>
              </a:r>
              <a:r>
                <a:rPr lang="en-US" altLang="en-US"/>
                <a:t> = </a:t>
              </a:r>
              <a:endParaRPr lang="en-US" altLang="en-US" i="1"/>
            </a:p>
          </p:txBody>
        </p:sp>
        <p:grpSp>
          <p:nvGrpSpPr>
            <p:cNvPr id="5140" name="Group 23"/>
            <p:cNvGrpSpPr>
              <a:grpSpLocks/>
            </p:cNvGrpSpPr>
            <p:nvPr/>
          </p:nvGrpSpPr>
          <p:grpSpPr bwMode="auto">
            <a:xfrm>
              <a:off x="2097" y="3136"/>
              <a:ext cx="820" cy="537"/>
              <a:chOff x="2873" y="2969"/>
              <a:chExt cx="820" cy="537"/>
            </a:xfrm>
          </p:grpSpPr>
          <p:sp>
            <p:nvSpPr>
              <p:cNvPr id="5141" name="Text Box 20"/>
              <p:cNvSpPr txBox="1">
                <a:spLocks noChangeArrowheads="1"/>
              </p:cNvSpPr>
              <p:nvPr/>
            </p:nvSpPr>
            <p:spPr bwMode="auto">
              <a:xfrm>
                <a:off x="3113" y="2969"/>
                <a:ext cx="18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i="1">
                    <a:solidFill>
                      <a:srgbClr val="FF0000"/>
                    </a:solidFill>
                  </a:rPr>
                  <a:t>n</a:t>
                </a:r>
                <a:r>
                  <a:rPr lang="en-US" altLang="en-US" baseline="-25000">
                    <a:solidFill>
                      <a:srgbClr val="FF0000"/>
                    </a:solidFill>
                  </a:rPr>
                  <a:t>A</a:t>
                </a:r>
                <a:endParaRPr lang="en-US" altLang="en-US" i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142" name="Text Box 21"/>
              <p:cNvSpPr txBox="1">
                <a:spLocks noChangeArrowheads="1"/>
              </p:cNvSpPr>
              <p:nvPr/>
            </p:nvSpPr>
            <p:spPr bwMode="auto">
              <a:xfrm>
                <a:off x="2873" y="3273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i="1">
                    <a:solidFill>
                      <a:srgbClr val="FF0000"/>
                    </a:solidFill>
                  </a:rPr>
                  <a:t>n</a:t>
                </a:r>
                <a:r>
                  <a:rPr lang="en-US" altLang="en-US" baseline="-25000">
                    <a:solidFill>
                      <a:srgbClr val="FF0000"/>
                    </a:solidFill>
                  </a:rPr>
                  <a:t>A</a:t>
                </a:r>
                <a:r>
                  <a:rPr lang="en-US" altLang="en-US"/>
                  <a:t> + </a:t>
                </a:r>
                <a:r>
                  <a:rPr lang="en-US" altLang="en-US" i="1">
                    <a:solidFill>
                      <a:schemeClr val="accent1"/>
                    </a:solidFill>
                  </a:rPr>
                  <a:t>n</a:t>
                </a:r>
                <a:r>
                  <a:rPr lang="en-US" altLang="en-US" baseline="-25000">
                    <a:solidFill>
                      <a:schemeClr val="accent1"/>
                    </a:solidFill>
                  </a:rPr>
                  <a:t>B</a:t>
                </a:r>
                <a:endParaRPr lang="en-US" altLang="en-US" i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143" name="Line 22"/>
              <p:cNvSpPr>
                <a:spLocks noChangeShapeType="1"/>
              </p:cNvSpPr>
              <p:nvPr/>
            </p:nvSpPr>
            <p:spPr bwMode="auto">
              <a:xfrm>
                <a:off x="2877" y="3312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7694085" y="3251201"/>
            <a:ext cx="2865966" cy="852488"/>
            <a:chOff x="1563" y="3136"/>
            <a:chExt cx="1354" cy="537"/>
          </a:xfrm>
        </p:grpSpPr>
        <p:sp>
          <p:nvSpPr>
            <p:cNvPr id="5134" name="Text Box 26"/>
            <p:cNvSpPr txBox="1">
              <a:spLocks noChangeArrowheads="1"/>
            </p:cNvSpPr>
            <p:nvPr/>
          </p:nvSpPr>
          <p:spPr bwMode="auto">
            <a:xfrm>
              <a:off x="1563" y="3305"/>
              <a:ext cx="2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i="1">
                  <a:solidFill>
                    <a:schemeClr val="accent1"/>
                  </a:solidFill>
                </a:rPr>
                <a:t>X</a:t>
              </a:r>
              <a:r>
                <a:rPr lang="en-US" altLang="en-US" baseline="-25000">
                  <a:solidFill>
                    <a:schemeClr val="accent1"/>
                  </a:solidFill>
                </a:rPr>
                <a:t>B</a:t>
              </a:r>
              <a:r>
                <a:rPr lang="en-US" altLang="en-US"/>
                <a:t> = </a:t>
              </a:r>
              <a:endParaRPr lang="en-US" altLang="en-US" i="1"/>
            </a:p>
          </p:txBody>
        </p:sp>
        <p:grpSp>
          <p:nvGrpSpPr>
            <p:cNvPr id="5135" name="Group 27"/>
            <p:cNvGrpSpPr>
              <a:grpSpLocks/>
            </p:cNvGrpSpPr>
            <p:nvPr/>
          </p:nvGrpSpPr>
          <p:grpSpPr bwMode="auto">
            <a:xfrm>
              <a:off x="2097" y="3136"/>
              <a:ext cx="820" cy="537"/>
              <a:chOff x="2873" y="2969"/>
              <a:chExt cx="820" cy="537"/>
            </a:xfrm>
          </p:grpSpPr>
          <p:sp>
            <p:nvSpPr>
              <p:cNvPr id="5136" name="Text Box 28"/>
              <p:cNvSpPr txBox="1">
                <a:spLocks noChangeArrowheads="1"/>
              </p:cNvSpPr>
              <p:nvPr/>
            </p:nvSpPr>
            <p:spPr bwMode="auto">
              <a:xfrm>
                <a:off x="3113" y="2969"/>
                <a:ext cx="18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i="1">
                    <a:solidFill>
                      <a:schemeClr val="accent1"/>
                    </a:solidFill>
                  </a:rPr>
                  <a:t>n</a:t>
                </a:r>
                <a:r>
                  <a:rPr lang="en-US" altLang="en-US" baseline="-25000">
                    <a:solidFill>
                      <a:schemeClr val="accent1"/>
                    </a:solidFill>
                  </a:rPr>
                  <a:t>B</a:t>
                </a:r>
                <a:endParaRPr lang="en-US" altLang="en-US" i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137" name="Text Box 29"/>
              <p:cNvSpPr txBox="1">
                <a:spLocks noChangeArrowheads="1"/>
              </p:cNvSpPr>
              <p:nvPr/>
            </p:nvSpPr>
            <p:spPr bwMode="auto">
              <a:xfrm>
                <a:off x="2873" y="3273"/>
                <a:ext cx="38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i="1">
                    <a:solidFill>
                      <a:srgbClr val="FF0000"/>
                    </a:solidFill>
                  </a:rPr>
                  <a:t>n</a:t>
                </a:r>
                <a:r>
                  <a:rPr lang="en-US" altLang="en-US" baseline="-25000">
                    <a:solidFill>
                      <a:srgbClr val="FF0000"/>
                    </a:solidFill>
                  </a:rPr>
                  <a:t>A</a:t>
                </a:r>
                <a:r>
                  <a:rPr lang="en-US" altLang="en-US"/>
                  <a:t> + </a:t>
                </a:r>
                <a:r>
                  <a:rPr lang="en-US" altLang="en-US" i="1">
                    <a:solidFill>
                      <a:schemeClr val="accent1"/>
                    </a:solidFill>
                  </a:rPr>
                  <a:t>n</a:t>
                </a:r>
                <a:r>
                  <a:rPr lang="en-US" altLang="en-US" baseline="-25000">
                    <a:solidFill>
                      <a:schemeClr val="accent1"/>
                    </a:solidFill>
                  </a:rPr>
                  <a:t>B</a:t>
                </a:r>
                <a:endParaRPr lang="en-US" altLang="en-US" i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138" name="Line 30"/>
              <p:cNvSpPr>
                <a:spLocks noChangeShapeType="1"/>
              </p:cNvSpPr>
              <p:nvPr/>
            </p:nvSpPr>
            <p:spPr bwMode="auto">
              <a:xfrm>
                <a:off x="2877" y="3312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812801" y="4510088"/>
            <a:ext cx="10534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>
                <a:solidFill>
                  <a:srgbClr val="FF0000"/>
                </a:solidFill>
              </a:rPr>
              <a:t>P</a:t>
            </a:r>
            <a:r>
              <a:rPr lang="en-US" altLang="en-US" baseline="-25000">
                <a:solidFill>
                  <a:srgbClr val="FF0000"/>
                </a:solidFill>
              </a:rPr>
              <a:t>A</a:t>
            </a:r>
            <a:r>
              <a:rPr lang="en-US" altLang="en-US"/>
              <a:t> =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A</a:t>
            </a:r>
            <a:r>
              <a:rPr lang="en-US" altLang="en-US" baseline="-25000"/>
              <a:t> </a:t>
            </a:r>
            <a:r>
              <a:rPr lang="en-US" altLang="en-US" i="1"/>
              <a:t>P</a:t>
            </a:r>
            <a:r>
              <a:rPr lang="en-US" altLang="en-US" baseline="-25000"/>
              <a:t>T</a:t>
            </a:r>
            <a:endParaRPr lang="en-US" altLang="en-US" i="1"/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03651" y="4510088"/>
            <a:ext cx="1040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>
                <a:solidFill>
                  <a:schemeClr val="accent1"/>
                </a:solidFill>
              </a:rPr>
              <a:t>P</a:t>
            </a:r>
            <a:r>
              <a:rPr lang="en-US" altLang="en-US" baseline="-25000">
                <a:solidFill>
                  <a:schemeClr val="accent1"/>
                </a:solidFill>
              </a:rPr>
              <a:t>B</a:t>
            </a:r>
            <a:r>
              <a:rPr lang="en-US" altLang="en-US"/>
              <a:t> = </a:t>
            </a:r>
            <a:r>
              <a:rPr lang="en-US" altLang="en-US" i="1">
                <a:solidFill>
                  <a:schemeClr val="accent1"/>
                </a:solidFill>
              </a:rPr>
              <a:t>X</a:t>
            </a:r>
            <a:r>
              <a:rPr lang="en-US" altLang="en-US" baseline="-25000">
                <a:solidFill>
                  <a:schemeClr val="accent1"/>
                </a:solidFill>
              </a:rPr>
              <a:t>B</a:t>
            </a:r>
            <a:r>
              <a:rPr lang="en-US" altLang="en-US" baseline="-25000"/>
              <a:t> </a:t>
            </a:r>
            <a:r>
              <a:rPr lang="en-US" altLang="en-US" i="1"/>
              <a:t>P</a:t>
            </a:r>
            <a:r>
              <a:rPr lang="en-US" altLang="en-US" baseline="-25000"/>
              <a:t>T</a:t>
            </a:r>
            <a:endParaRPr lang="en-US" altLang="en-US" i="1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728634" y="5576889"/>
            <a:ext cx="1313821" cy="553998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74320" tIns="137160" rIns="274320" bIns="13716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 = </a:t>
            </a:r>
            <a:r>
              <a:rPr lang="en-US" altLang="en-US" i="1"/>
              <a:t>X</a:t>
            </a:r>
            <a:r>
              <a:rPr lang="en-US" altLang="en-US" i="1" baseline="-25000"/>
              <a:t>i</a:t>
            </a:r>
            <a:r>
              <a:rPr lang="en-US" altLang="en-US" baseline="-25000"/>
              <a:t> </a:t>
            </a:r>
            <a:r>
              <a:rPr lang="en-US" altLang="en-US" i="1"/>
              <a:t>P</a:t>
            </a:r>
            <a:r>
              <a:rPr lang="en-US" altLang="en-US" baseline="-25000"/>
              <a:t>T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93524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4" grpId="0" autoUpdateAnimBg="0"/>
      <p:bldP spid="27665" grpId="0" autoUpdateAnimBg="0"/>
      <p:bldP spid="27666" grpId="0" autoUpdateAnimBg="0"/>
      <p:bldP spid="27679" grpId="0" autoUpdateAnimBg="0"/>
      <p:bldP spid="27680" grpId="0" autoUpdateAnimBg="0"/>
      <p:bldP spid="2768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048"/>
          <p:cNvGraphicFramePr>
            <a:graphicFrameLocks noChangeAspect="1"/>
          </p:cNvGraphicFramePr>
          <p:nvPr/>
        </p:nvGraphicFramePr>
        <p:xfrm>
          <a:off x="304801" y="228601"/>
          <a:ext cx="1140884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856440" imgH="1637640" progId="MS_ClipArt_Gallery.2">
                  <p:embed/>
                </p:oleObj>
              </mc:Choice>
              <mc:Fallback>
                <p:oleObj name="Clip" r:id="rId3" imgW="856440" imgH="16376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228601"/>
                        <a:ext cx="1140884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727200" y="381001"/>
            <a:ext cx="1016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A sample of natural gas contains 8.24 moles of CH</a:t>
            </a:r>
            <a:r>
              <a:rPr lang="en-US" altLang="en-US" sz="2400" baseline="-25000">
                <a:solidFill>
                  <a:schemeClr val="accent2"/>
                </a:solidFill>
              </a:rPr>
              <a:t>4</a:t>
            </a:r>
            <a:r>
              <a:rPr lang="en-US" altLang="en-US" sz="2400">
                <a:solidFill>
                  <a:schemeClr val="accent2"/>
                </a:solidFill>
              </a:rPr>
              <a:t>, 0.421 moles of C</a:t>
            </a:r>
            <a:r>
              <a:rPr lang="en-US" altLang="en-US" sz="2400" baseline="-25000">
                <a:solidFill>
                  <a:schemeClr val="accent2"/>
                </a:solidFill>
              </a:rPr>
              <a:t>2</a:t>
            </a:r>
            <a:r>
              <a:rPr lang="en-US" altLang="en-US" sz="2400">
                <a:solidFill>
                  <a:schemeClr val="accent2"/>
                </a:solidFill>
              </a:rPr>
              <a:t>H</a:t>
            </a:r>
            <a:r>
              <a:rPr lang="en-US" altLang="en-US" sz="2400" baseline="-25000">
                <a:solidFill>
                  <a:schemeClr val="accent2"/>
                </a:solidFill>
              </a:rPr>
              <a:t>6</a:t>
            </a:r>
            <a:r>
              <a:rPr lang="en-US" altLang="en-US" sz="2400">
                <a:solidFill>
                  <a:schemeClr val="accent2"/>
                </a:solidFill>
              </a:rPr>
              <a:t>, and 0.116 moles of C</a:t>
            </a:r>
            <a:r>
              <a:rPr lang="en-US" altLang="en-US" sz="2400" baseline="-25000">
                <a:solidFill>
                  <a:schemeClr val="accent2"/>
                </a:solidFill>
              </a:rPr>
              <a:t>3</a:t>
            </a:r>
            <a:r>
              <a:rPr lang="en-US" altLang="en-US" sz="2400">
                <a:solidFill>
                  <a:schemeClr val="accent2"/>
                </a:solidFill>
              </a:rPr>
              <a:t>H</a:t>
            </a:r>
            <a:r>
              <a:rPr lang="en-US" altLang="en-US" sz="2400" baseline="-25000">
                <a:solidFill>
                  <a:schemeClr val="accent2"/>
                </a:solidFill>
              </a:rPr>
              <a:t>8</a:t>
            </a:r>
            <a:r>
              <a:rPr lang="en-US" altLang="en-US" sz="2400">
                <a:solidFill>
                  <a:schemeClr val="accent2"/>
                </a:solidFill>
              </a:rPr>
              <a:t>.  If the total pressure of the gases is 1.37 atm, what is the partial pressure of propane (C</a:t>
            </a:r>
            <a:r>
              <a:rPr lang="en-US" altLang="en-US" sz="2400" baseline="-25000">
                <a:solidFill>
                  <a:schemeClr val="accent2"/>
                </a:solidFill>
              </a:rPr>
              <a:t>3</a:t>
            </a:r>
            <a:r>
              <a:rPr lang="en-US" altLang="en-US" sz="2400">
                <a:solidFill>
                  <a:schemeClr val="accent2"/>
                </a:solidFill>
              </a:rPr>
              <a:t>H</a:t>
            </a:r>
            <a:r>
              <a:rPr lang="en-US" altLang="en-US" sz="2400" baseline="-25000">
                <a:solidFill>
                  <a:schemeClr val="accent2"/>
                </a:solidFill>
              </a:rPr>
              <a:t>8</a:t>
            </a:r>
            <a:r>
              <a:rPr lang="en-US" altLang="en-US" sz="2400">
                <a:solidFill>
                  <a:schemeClr val="accent2"/>
                </a:solidFill>
              </a:rPr>
              <a:t>)?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12801" y="2438400"/>
            <a:ext cx="13138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tIns="137160" rIns="274320" bIns="13716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 = </a:t>
            </a:r>
            <a:r>
              <a:rPr lang="en-US" altLang="en-US" i="1"/>
              <a:t>X</a:t>
            </a:r>
            <a:r>
              <a:rPr lang="en-US" altLang="en-US" i="1" baseline="-25000"/>
              <a:t>i</a:t>
            </a:r>
            <a:r>
              <a:rPr lang="en-US" altLang="en-US" baseline="-25000"/>
              <a:t> </a:t>
            </a:r>
            <a:r>
              <a:rPr lang="en-US" altLang="en-US" i="1"/>
              <a:t>P</a:t>
            </a:r>
            <a:r>
              <a:rPr lang="en-US" altLang="en-US" baseline="-25000"/>
              <a:t>T</a:t>
            </a:r>
            <a:endParaRPr lang="en-US" altLang="en-US" i="1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016000" y="3521076"/>
            <a:ext cx="10493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/>
              <a:t>X</a:t>
            </a:r>
            <a:r>
              <a:rPr lang="en-US" altLang="en-US" baseline="-25000"/>
              <a:t>propane</a:t>
            </a:r>
            <a:r>
              <a:rPr lang="en-US" altLang="en-US"/>
              <a:t> = </a:t>
            </a:r>
            <a:endParaRPr lang="en-US" altLang="en-US" i="1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17333" y="3279776"/>
            <a:ext cx="4876800" cy="838200"/>
            <a:chOff x="1488" y="2489"/>
            <a:chExt cx="2304" cy="528"/>
          </a:xfrm>
        </p:grpSpPr>
        <p:sp>
          <p:nvSpPr>
            <p:cNvPr id="1035" name="Text Box 6"/>
            <p:cNvSpPr txBox="1">
              <a:spLocks noChangeArrowheads="1"/>
            </p:cNvSpPr>
            <p:nvPr/>
          </p:nvSpPr>
          <p:spPr bwMode="auto">
            <a:xfrm>
              <a:off x="2301" y="2489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/>
                <a:t>0.116</a:t>
              </a:r>
            </a:p>
          </p:txBody>
        </p:sp>
        <p:sp>
          <p:nvSpPr>
            <p:cNvPr id="1036" name="Text Box 7"/>
            <p:cNvSpPr txBox="1">
              <a:spLocks noChangeArrowheads="1"/>
            </p:cNvSpPr>
            <p:nvPr/>
          </p:nvSpPr>
          <p:spPr bwMode="auto">
            <a:xfrm>
              <a:off x="1546" y="2784"/>
              <a:ext cx="9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/>
                <a:t>8.24 + 0.421 + 0.116</a:t>
              </a:r>
            </a:p>
          </p:txBody>
        </p:sp>
        <p:sp>
          <p:nvSpPr>
            <p:cNvPr id="1037" name="Line 8"/>
            <p:cNvSpPr>
              <a:spLocks noChangeShapeType="1"/>
            </p:cNvSpPr>
            <p:nvPr/>
          </p:nvSpPr>
          <p:spPr bwMode="auto">
            <a:xfrm>
              <a:off x="1488" y="2800"/>
              <a:ext cx="23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962401" y="2527301"/>
            <a:ext cx="14312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/>
              <a:t>P</a:t>
            </a:r>
            <a:r>
              <a:rPr lang="en-US" altLang="en-US" baseline="-25000"/>
              <a:t>T</a:t>
            </a:r>
            <a:r>
              <a:rPr lang="en-US" altLang="en-US"/>
              <a:t> = 1.37 atm</a:t>
            </a:r>
            <a:endParaRPr lang="en-US" altLang="en-US" i="1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8214784" y="3517900"/>
            <a:ext cx="9957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= 0.0132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016000" y="4572001"/>
            <a:ext cx="27272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/>
              <a:t>P</a:t>
            </a:r>
            <a:r>
              <a:rPr lang="en-US" altLang="en-US" baseline="-25000"/>
              <a:t>propane</a:t>
            </a:r>
            <a:r>
              <a:rPr lang="en-US" altLang="en-US"/>
              <a:t> = 0.0132 x 1.37 atm</a:t>
            </a:r>
            <a:endParaRPr lang="en-US" altLang="en-US" i="1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6959600" y="4572001"/>
            <a:ext cx="14184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= 0.0181 atm</a:t>
            </a:r>
          </a:p>
        </p:txBody>
      </p:sp>
    </p:spTree>
    <p:extLst>
      <p:ext uri="{BB962C8B-B14F-4D97-AF65-F5344CB8AC3E}">
        <p14:creationId xmlns:p14="http://schemas.microsoft.com/office/powerpoint/2010/main" val="260001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682" grpId="0" autoUpdateAnimBg="0"/>
      <p:bldP spid="28683" grpId="0" autoUpdateAnimBg="0"/>
      <p:bldP spid="28684" grpId="0" autoUpdateAnimBg="0"/>
      <p:bldP spid="2868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3429001" y="228600"/>
            <a:ext cx="568007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CA" altLang="en-US" kern="0"/>
              <a:t>Dalton’s Law of Partial Pressures</a:t>
            </a:r>
          </a:p>
          <a:p>
            <a:pPr>
              <a:buNone/>
            </a:pPr>
            <a:endParaRPr lang="en-CA" altLang="en-US" ker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0" y="914400"/>
            <a:ext cx="7620000" cy="2133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/>
              <a:t>Since the space between the particles in a gas is very large, the individual gases in a mixture of gases can be thought to each act independently.   (Assuming they don’t react with each other)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Therefore the total pressure exerted by a mixture of gases is the sum of the pressure of each gas when measured alone.</a:t>
            </a:r>
          </a:p>
          <a:p>
            <a:pPr marL="0" indent="0">
              <a:buNone/>
              <a:defRPr/>
            </a:pPr>
            <a:endParaRPr lang="en-CA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81400" y="3128963"/>
            <a:ext cx="5410200" cy="747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800"/>
              </a:spcAft>
            </a:pPr>
            <a:r>
              <a:rPr lang="en-US" altLang="en-US" sz="3600" kern="0">
                <a:latin typeface="Calibri" panose="020F0502020204030204" pitchFamily="34" charset="0"/>
              </a:rPr>
              <a:t>P</a:t>
            </a:r>
            <a:r>
              <a:rPr lang="en-US" altLang="en-US" sz="3600" kern="0" baseline="-25000">
                <a:latin typeface="Calibri" panose="020F0502020204030204" pitchFamily="34" charset="0"/>
              </a:rPr>
              <a:t>total</a:t>
            </a:r>
            <a:r>
              <a:rPr lang="en-US" altLang="en-US" sz="3600" kern="0">
                <a:latin typeface="Calibri" panose="020F0502020204030204" pitchFamily="34" charset="0"/>
              </a:rPr>
              <a:t>  =  P</a:t>
            </a:r>
            <a:r>
              <a:rPr lang="en-US" altLang="en-US" sz="3600" kern="0" baseline="-25000">
                <a:latin typeface="Calibri" panose="020F0502020204030204" pitchFamily="34" charset="0"/>
              </a:rPr>
              <a:t>1</a:t>
            </a:r>
            <a:r>
              <a:rPr lang="en-US" altLang="en-US" sz="3600" kern="0">
                <a:latin typeface="Calibri" panose="020F0502020204030204" pitchFamily="34" charset="0"/>
              </a:rPr>
              <a:t>  +  P</a:t>
            </a:r>
            <a:r>
              <a:rPr lang="en-US" altLang="en-US" sz="3600" kern="0" baseline="-25000">
                <a:latin typeface="Calibri" panose="020F0502020204030204" pitchFamily="34" charset="0"/>
              </a:rPr>
              <a:t>2</a:t>
            </a:r>
            <a:r>
              <a:rPr lang="en-US" altLang="en-US" sz="3600" kern="0">
                <a:latin typeface="Calibri" panose="020F0502020204030204" pitchFamily="34" charset="0"/>
              </a:rPr>
              <a:t>  +  P</a:t>
            </a:r>
            <a:r>
              <a:rPr lang="en-US" altLang="en-US" sz="3600" kern="0" baseline="-25000">
                <a:latin typeface="Calibri" panose="020F0502020204030204" pitchFamily="34" charset="0"/>
              </a:rPr>
              <a:t>3</a:t>
            </a:r>
            <a:r>
              <a:rPr lang="en-US" altLang="en-US" sz="3600" kern="0">
                <a:latin typeface="Calibri" panose="020F0502020204030204" pitchFamily="34" charset="0"/>
              </a:rPr>
              <a:t>  +  ….. </a:t>
            </a:r>
            <a:endParaRPr lang="en-US" altLang="en-US" sz="3600" kern="0"/>
          </a:p>
        </p:txBody>
      </p:sp>
      <p:grpSp>
        <p:nvGrpSpPr>
          <p:cNvPr id="14" name="Group 11"/>
          <p:cNvGrpSpPr>
            <a:grpSpLocks noChangeAspect="1"/>
          </p:cNvGrpSpPr>
          <p:nvPr/>
        </p:nvGrpSpPr>
        <p:grpSpPr bwMode="auto">
          <a:xfrm>
            <a:off x="4572000" y="3133725"/>
            <a:ext cx="3722688" cy="2641600"/>
            <a:chOff x="5322" y="2730"/>
            <a:chExt cx="3142" cy="2409"/>
          </a:xfrm>
        </p:grpSpPr>
        <p:sp>
          <p:nvSpPr>
            <p:cNvPr id="11270" name="AutoShape 12"/>
            <p:cNvSpPr>
              <a:spLocks noChangeAspect="1" noChangeArrowheads="1"/>
            </p:cNvSpPr>
            <p:nvPr/>
          </p:nvSpPr>
          <p:spPr bwMode="auto">
            <a:xfrm>
              <a:off x="5322" y="2730"/>
              <a:ext cx="1826" cy="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kern="0"/>
            </a:p>
          </p:txBody>
        </p:sp>
        <p:sp>
          <p:nvSpPr>
            <p:cNvPr id="11271" name="Line 13"/>
            <p:cNvSpPr>
              <a:spLocks noChangeShapeType="1"/>
            </p:cNvSpPr>
            <p:nvPr/>
          </p:nvSpPr>
          <p:spPr bwMode="auto">
            <a:xfrm flipH="1" flipV="1">
              <a:off x="6093" y="3517"/>
              <a:ext cx="872" cy="7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72" name="Line 14"/>
            <p:cNvSpPr>
              <a:spLocks noChangeShapeType="1"/>
            </p:cNvSpPr>
            <p:nvPr/>
          </p:nvSpPr>
          <p:spPr bwMode="auto">
            <a:xfrm flipH="1" flipV="1">
              <a:off x="6965" y="3557"/>
              <a:ext cx="0" cy="6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73" name="Line 15"/>
            <p:cNvSpPr>
              <a:spLocks noChangeShapeType="1"/>
            </p:cNvSpPr>
            <p:nvPr/>
          </p:nvSpPr>
          <p:spPr bwMode="auto">
            <a:xfrm flipV="1">
              <a:off x="6965" y="3570"/>
              <a:ext cx="715" cy="6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74" name="Text Box 16"/>
            <p:cNvSpPr txBox="1">
              <a:spLocks noChangeArrowheads="1"/>
            </p:cNvSpPr>
            <p:nvPr/>
          </p:nvSpPr>
          <p:spPr bwMode="auto">
            <a:xfrm>
              <a:off x="5616" y="4389"/>
              <a:ext cx="2848" cy="75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Aft>
                  <a:spcPts val="800"/>
                </a:spcAft>
              </a:pPr>
              <a:r>
                <a:rPr lang="en-US" altLang="en-US" sz="3600" kern="0">
                  <a:latin typeface="Calibri" panose="020F0502020204030204" pitchFamily="34" charset="0"/>
                </a:rPr>
                <a:t>Partial Pressures</a:t>
              </a:r>
              <a:endParaRPr lang="en-US" altLang="en-US" sz="3600" kern="0"/>
            </a:p>
          </p:txBody>
        </p:sp>
      </p:grpSp>
    </p:spTree>
    <p:extLst>
      <p:ext uri="{BB962C8B-B14F-4D97-AF65-F5344CB8AC3E}">
        <p14:creationId xmlns:p14="http://schemas.microsoft.com/office/powerpoint/2010/main" val="305686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006601" y="15875"/>
            <a:ext cx="55656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Dalton’s Law of Partial Pressures</a:t>
            </a:r>
          </a:p>
        </p:txBody>
      </p:sp>
      <p:pic>
        <p:nvPicPr>
          <p:cNvPr id="4099" name="Picture 3" descr="C:\Chang Powerpoint\Figures\cng7ch05\cha56011_05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2" b="6172"/>
          <a:stretch>
            <a:fillRect/>
          </a:stretch>
        </p:blipFill>
        <p:spPr bwMode="auto">
          <a:xfrm>
            <a:off x="0" y="1265239"/>
            <a:ext cx="121920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315200" y="1600201"/>
            <a:ext cx="2336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V</a:t>
            </a:r>
            <a:r>
              <a:rPr lang="en-US" altLang="en-US"/>
              <a:t> and </a:t>
            </a:r>
            <a:r>
              <a:rPr lang="en-US" altLang="en-US" i="1"/>
              <a:t>T</a:t>
            </a:r>
            <a:r>
              <a:rPr lang="en-US" altLang="en-US"/>
              <a:t> are </a:t>
            </a:r>
            <a:r>
              <a:rPr lang="en-US" altLang="en-US" sz="2400" b="1"/>
              <a:t>constant</a:t>
            </a:r>
            <a:endParaRPr lang="en-US" altLang="en-US" sz="2400" i="1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14401" y="5638801"/>
            <a:ext cx="381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>
                <a:solidFill>
                  <a:srgbClr val="FF0000"/>
                </a:solidFill>
              </a:rPr>
              <a:t>P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725585" y="5638801"/>
            <a:ext cx="381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>
                <a:solidFill>
                  <a:schemeClr val="accent1"/>
                </a:solidFill>
              </a:rPr>
              <a:t>P</a:t>
            </a:r>
            <a:r>
              <a:rPr lang="en-US" altLang="en-US" baseline="-25000">
                <a:solidFill>
                  <a:schemeClr val="accent1"/>
                </a:solidFill>
              </a:rPr>
              <a:t>2</a:t>
            </a:r>
            <a:endParaRPr lang="en-US" altLang="en-US" i="1">
              <a:solidFill>
                <a:schemeClr val="accent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993717" y="5638801"/>
            <a:ext cx="1412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i="1"/>
              <a:t>P</a:t>
            </a:r>
            <a:r>
              <a:rPr lang="en-US" altLang="en-US" baseline="-25000"/>
              <a:t>total</a:t>
            </a:r>
            <a:r>
              <a:rPr lang="en-US" altLang="en-US" i="1" baseline="-25000"/>
              <a:t> </a:t>
            </a:r>
            <a:r>
              <a:rPr lang="en-US" altLang="en-US" i="1"/>
              <a:t>= </a:t>
            </a:r>
            <a:r>
              <a:rPr lang="en-US" altLang="en-US" i="1">
                <a:solidFill>
                  <a:srgbClr val="FF0000"/>
                </a:solidFill>
              </a:rPr>
              <a:t>P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/>
              <a:t> + </a:t>
            </a:r>
            <a:r>
              <a:rPr lang="en-US" altLang="en-US" i="1">
                <a:solidFill>
                  <a:schemeClr val="accent1"/>
                </a:solidFill>
              </a:rPr>
              <a:t>P</a:t>
            </a:r>
            <a:r>
              <a:rPr lang="en-US" altLang="en-US" baseline="-25000">
                <a:solidFill>
                  <a:schemeClr val="accent1"/>
                </a:solidFill>
              </a:rPr>
              <a:t>2</a:t>
            </a:r>
            <a:endParaRPr lang="en-US" altLang="en-US" i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3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  <p:bldP spid="26630" grpId="0" autoUpdateAnimBg="0"/>
      <p:bldP spid="266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3429001" y="228600"/>
            <a:ext cx="568007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CA" altLang="en-US" kern="0"/>
              <a:t>Dalton’s Law of Partial Pressures</a:t>
            </a:r>
          </a:p>
          <a:p>
            <a:pPr>
              <a:buNone/>
            </a:pPr>
            <a:endParaRPr lang="en-CA" altLang="en-US" kern="0"/>
          </a:p>
        </p:txBody>
      </p:sp>
      <p:sp>
        <p:nvSpPr>
          <p:cNvPr id="20" name="Rectangle 19"/>
          <p:cNvSpPr/>
          <p:nvPr/>
        </p:nvSpPr>
        <p:spPr>
          <a:xfrm>
            <a:off x="2306638" y="3760789"/>
            <a:ext cx="7924800" cy="26765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For example the partial pressures in the atmosphere are:  	</a:t>
            </a:r>
            <a:endParaRPr lang="en-US" altLang="en-US" sz="2000" kern="0" dirty="0">
              <a:cs typeface="Times New Roman" panose="02020603050405020304" pitchFamily="18" charset="0"/>
            </a:endParaRPr>
          </a:p>
          <a:p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				P</a:t>
            </a:r>
            <a:r>
              <a:rPr lang="en-US" altLang="en-US" kern="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kern="0" baseline="-50000" dirty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 =  79 </a:t>
            </a:r>
            <a:r>
              <a:rPr lang="en-US" altLang="en-US" kern="0" dirty="0" err="1">
                <a:latin typeface="Arial" panose="020B0604020202020204" pitchFamily="34" charset="0"/>
                <a:cs typeface="Times New Roman" panose="02020603050405020304" pitchFamily="18" charset="0"/>
              </a:rPr>
              <a:t>kPa</a:t>
            </a:r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en-US" sz="2000" kern="0" dirty="0">
              <a:cs typeface="Times New Roman" panose="02020603050405020304" pitchFamily="18" charset="0"/>
            </a:endParaRPr>
          </a:p>
          <a:p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				P</a:t>
            </a:r>
            <a:r>
              <a:rPr lang="en-US" altLang="en-US" kern="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altLang="en-US" kern="0" baseline="-50000" dirty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 =  21 </a:t>
            </a:r>
            <a:r>
              <a:rPr lang="en-US" altLang="en-US" kern="0" dirty="0" err="1">
                <a:latin typeface="Arial" panose="020B0604020202020204" pitchFamily="34" charset="0"/>
                <a:cs typeface="Times New Roman" panose="02020603050405020304" pitchFamily="18" charset="0"/>
              </a:rPr>
              <a:t>kPa</a:t>
            </a:r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endParaRPr lang="en-US" altLang="en-US" sz="2000" kern="0" dirty="0">
              <a:cs typeface="Times New Roman" panose="02020603050405020304" pitchFamily="18" charset="0"/>
            </a:endParaRPr>
          </a:p>
          <a:p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				</a:t>
            </a:r>
            <a:r>
              <a:rPr lang="en-US" altLang="en-US" kern="0" dirty="0" err="1"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en-US" kern="0" baseline="-25000" dirty="0" err="1">
                <a:latin typeface="Arial" panose="020B0604020202020204" pitchFamily="34" charset="0"/>
                <a:cs typeface="Times New Roman" panose="02020603050405020304" pitchFamily="18" charset="0"/>
              </a:rPr>
              <a:t>Ar</a:t>
            </a:r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   =   1 </a:t>
            </a:r>
            <a:r>
              <a:rPr lang="en-US" altLang="en-US" kern="0" dirty="0" err="1">
                <a:latin typeface="Arial" panose="020B0604020202020204" pitchFamily="34" charset="0"/>
                <a:cs typeface="Times New Roman" panose="02020603050405020304" pitchFamily="18" charset="0"/>
              </a:rPr>
              <a:t>kPa</a:t>
            </a:r>
            <a:endParaRPr lang="en-US" altLang="en-US" sz="2000" kern="0" dirty="0">
              <a:cs typeface="Times New Roman" panose="02020603050405020304" pitchFamily="18" charset="0"/>
            </a:endParaRPr>
          </a:p>
          <a:p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				</a:t>
            </a:r>
            <a:r>
              <a:rPr lang="en-US" altLang="en-US" u="sng" kern="0" dirty="0"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en-US" u="sng" kern="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other</a:t>
            </a:r>
            <a:r>
              <a:rPr lang="en-US" altLang="en-US" u="sng" kern="0" dirty="0">
                <a:latin typeface="Arial" panose="020B0604020202020204" pitchFamily="34" charset="0"/>
                <a:cs typeface="Times New Roman" panose="02020603050405020304" pitchFamily="18" charset="0"/>
              </a:rPr>
              <a:t> ≈ 0 </a:t>
            </a:r>
            <a:r>
              <a:rPr lang="en-US" altLang="en-US" u="sng" kern="0" dirty="0" err="1">
                <a:latin typeface="Arial" panose="020B0604020202020204" pitchFamily="34" charset="0"/>
                <a:cs typeface="Times New Roman" panose="02020603050405020304" pitchFamily="18" charset="0"/>
              </a:rPr>
              <a:t>kPa</a:t>
            </a:r>
            <a:endParaRPr lang="en-US" altLang="en-US" sz="2000" kern="0" dirty="0">
              <a:cs typeface="Times New Roman" panose="02020603050405020304" pitchFamily="18" charset="0"/>
            </a:endParaRPr>
          </a:p>
          <a:p>
            <a:r>
              <a:rPr lang="en-US" altLang="en-US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		      </a:t>
            </a:r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kern="0" dirty="0" err="1"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en-US" kern="0" baseline="-25000" dirty="0" err="1">
                <a:latin typeface="Arial" panose="020B0604020202020204" pitchFamily="34" charset="0"/>
                <a:cs typeface="Times New Roman" panose="02020603050405020304" pitchFamily="18" charset="0"/>
              </a:rPr>
              <a:t>total</a:t>
            </a:r>
            <a:r>
              <a:rPr lang="en-US" altLang="en-US" kern="0" dirty="0"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endParaRPr lang="en-US" altLang="en-US" sz="2000" kern="0" dirty="0"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1" y="6030336"/>
            <a:ext cx="1211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kern="0" dirty="0">
                <a:solidFill>
                  <a:srgbClr val="0000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101 </a:t>
            </a:r>
            <a:r>
              <a:rPr lang="en-US" altLang="en-US" sz="2000" kern="0" dirty="0" err="1">
                <a:solidFill>
                  <a:srgbClr val="0000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kPa</a:t>
            </a:r>
            <a:r>
              <a:rPr lang="en-US" altLang="en-US" sz="2000" kern="0" dirty="0">
                <a:solidFill>
                  <a:srgbClr val="0000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en-US" sz="2000" kern="0" dirty="0">
              <a:solidFill>
                <a:srgbClr val="0000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20764"/>
            <a:ext cx="9444038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64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0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57400" y="838201"/>
            <a:ext cx="4724400" cy="26400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/>
              <a:t>Many experiments involve collecting gases over water using chemical reactions.  Even if only a single gas was produced in the chemical reaction, water vapour (H</a:t>
            </a:r>
            <a:r>
              <a:rPr lang="en-US" altLang="en-US" sz="2400" baseline="-25000"/>
              <a:t>2</a:t>
            </a:r>
            <a:r>
              <a:rPr lang="en-US" altLang="en-US" sz="2400"/>
              <a:t>O (g)) will also be present.   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1752600" y="100014"/>
            <a:ext cx="8610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2800" b="1" kern="0"/>
              <a:t>Using Dalton’s Law with Combined Gas Law Problems</a:t>
            </a:r>
            <a:endParaRPr lang="en-US" altLang="en-US" sz="2800" kern="0"/>
          </a:p>
          <a:p>
            <a:pPr>
              <a:buNone/>
            </a:pPr>
            <a:endParaRPr lang="en-CA" altLang="en-US" kern="0"/>
          </a:p>
        </p:txBody>
      </p:sp>
      <p:pic>
        <p:nvPicPr>
          <p:cNvPr id="37891" name="Picture 3" descr="http://www.tiscali.co.uk/reference/encyclopaedia/hutchinson/images/0013n060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73" t="48624" b="12218"/>
          <a:stretch>
            <a:fillRect/>
          </a:stretch>
        </p:blipFill>
        <p:spPr bwMode="auto">
          <a:xfrm>
            <a:off x="6659563" y="941389"/>
            <a:ext cx="3681412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57400" y="3494089"/>
            <a:ext cx="8305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kern="0">
                <a:latin typeface="Arial" panose="020B0604020202020204" pitchFamily="34" charset="0"/>
                <a:cs typeface="Times New Roman" panose="02020603050405020304" pitchFamily="18" charset="0"/>
              </a:rPr>
              <a:t>Since:   </a:t>
            </a:r>
            <a:endParaRPr lang="en-US" altLang="en-US" sz="2000" kern="0">
              <a:cs typeface="Times New Roman" panose="02020603050405020304" pitchFamily="18" charset="0"/>
            </a:endParaRPr>
          </a:p>
          <a:p>
            <a:r>
              <a:rPr lang="en-US" altLang="en-US" kern="0">
                <a:latin typeface="Arial" panose="020B0604020202020204" pitchFamily="34" charset="0"/>
                <a:cs typeface="Times New Roman" panose="02020603050405020304" pitchFamily="18" charset="0"/>
              </a:rPr>
              <a:t>i) The total pressure in the cylinder (P</a:t>
            </a:r>
            <a:r>
              <a:rPr lang="en-US" altLang="en-US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total</a:t>
            </a:r>
            <a:r>
              <a:rPr lang="en-US" altLang="en-US" kern="0">
                <a:latin typeface="Arial" panose="020B0604020202020204" pitchFamily="34" charset="0"/>
                <a:cs typeface="Times New Roman" panose="02020603050405020304" pitchFamily="18" charset="0"/>
              </a:rPr>
              <a:t>) is equal to the current atmospheric pressure (P</a:t>
            </a:r>
            <a:r>
              <a:rPr lang="en-US" altLang="en-US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atm</a:t>
            </a:r>
            <a:r>
              <a:rPr lang="en-US" altLang="en-US" kern="0">
                <a:latin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altLang="en-US" sz="2000" kern="0">
              <a:cs typeface="Times New Roman" panose="02020603050405020304" pitchFamily="18" charset="0"/>
            </a:endParaRPr>
          </a:p>
          <a:p>
            <a:r>
              <a:rPr lang="en-US" altLang="en-US" kern="0">
                <a:latin typeface="Arial" panose="020B0604020202020204" pitchFamily="34" charset="0"/>
                <a:cs typeface="Times New Roman" panose="02020603050405020304" pitchFamily="18" charset="0"/>
              </a:rPr>
              <a:t>ii) The partial pressure of the water vapour (P</a:t>
            </a:r>
            <a:r>
              <a:rPr lang="en-US" altLang="en-US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kern="0" baseline="-50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US" altLang="en-US" kern="0">
                <a:latin typeface="Arial" panose="020B0604020202020204" pitchFamily="34" charset="0"/>
                <a:cs typeface="Times New Roman" panose="02020603050405020304" pitchFamily="18" charset="0"/>
              </a:rPr>
              <a:t>) depends on the temperature that the water is at (see the table Vapour Pressure of Water at Various Temperatures).</a:t>
            </a:r>
            <a:endParaRPr lang="en-US" altLang="en-US" sz="2000" ker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01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  <p:bldP spid="33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Chang Powerpoint\Figures\cng7ch05\cha56011_05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1"/>
            <a:ext cx="9008533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6484" y="5638801"/>
            <a:ext cx="6060016" cy="396875"/>
            <a:chOff x="48" y="3552"/>
            <a:chExt cx="3666" cy="250"/>
          </a:xfrm>
        </p:grpSpPr>
        <p:sp>
          <p:nvSpPr>
            <p:cNvPr id="6154" name="Text Box 3"/>
            <p:cNvSpPr txBox="1">
              <a:spLocks noChangeArrowheads="1"/>
            </p:cNvSpPr>
            <p:nvPr/>
          </p:nvSpPr>
          <p:spPr bwMode="auto">
            <a:xfrm>
              <a:off x="48" y="3552"/>
              <a:ext cx="36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000"/>
                <a:t>2KClO</a:t>
              </a:r>
              <a:r>
                <a:rPr lang="en-US" altLang="en-US" sz="2000" baseline="-25000"/>
                <a:t>3</a:t>
              </a:r>
              <a:r>
                <a:rPr lang="en-US" altLang="en-US" sz="2000"/>
                <a:t> (</a:t>
              </a:r>
              <a:r>
                <a:rPr lang="en-US" altLang="en-US" sz="2000" i="1"/>
                <a:t>s</a:t>
              </a:r>
              <a:r>
                <a:rPr lang="en-US" altLang="en-US" sz="2000"/>
                <a:t>)           	2KCl (</a:t>
              </a:r>
              <a:r>
                <a:rPr lang="en-US" altLang="en-US" sz="2000" i="1"/>
                <a:t>s</a:t>
              </a:r>
              <a:r>
                <a:rPr lang="en-US" altLang="en-US" sz="2000"/>
                <a:t>) + 3O</a:t>
              </a:r>
              <a:r>
                <a:rPr lang="en-US" altLang="en-US" sz="2000" baseline="-25000"/>
                <a:t>2</a:t>
              </a:r>
              <a:r>
                <a:rPr lang="en-US" altLang="en-US" sz="2000"/>
                <a:t> 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6155" name="Line 4"/>
            <p:cNvSpPr>
              <a:spLocks noChangeShapeType="1"/>
            </p:cNvSpPr>
            <p:nvPr/>
          </p:nvSpPr>
          <p:spPr bwMode="auto">
            <a:xfrm>
              <a:off x="920" y="3680"/>
              <a:ext cx="604" cy="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6502400" y="4800601"/>
            <a:ext cx="27432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b="1"/>
              <a:t>Bottle full of oxygen gas and water vapor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437218" y="6153155"/>
            <a:ext cx="2688166" cy="554038"/>
            <a:chOff x="293" y="3817"/>
            <a:chExt cx="1270" cy="349"/>
          </a:xfrm>
        </p:grpSpPr>
        <p:sp>
          <p:nvSpPr>
            <p:cNvPr id="6151" name="Text Box 8"/>
            <p:cNvSpPr txBox="1">
              <a:spLocks noChangeArrowheads="1"/>
            </p:cNvSpPr>
            <p:nvPr/>
          </p:nvSpPr>
          <p:spPr bwMode="auto">
            <a:xfrm>
              <a:off x="293" y="3817"/>
              <a:ext cx="9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 i="1"/>
                <a:t>P</a:t>
              </a:r>
              <a:r>
                <a:rPr lang="en-US" altLang="en-US" sz="2400" baseline="-25000"/>
                <a:t>T</a:t>
              </a:r>
              <a:r>
                <a:rPr lang="en-US" altLang="en-US" sz="2400"/>
                <a:t> = </a:t>
              </a:r>
              <a:r>
                <a:rPr lang="en-US" altLang="en-US" sz="2400" i="1"/>
                <a:t>P</a:t>
              </a:r>
              <a:r>
                <a:rPr lang="en-US" altLang="en-US" sz="2400" baseline="-25000"/>
                <a:t>O   </a:t>
              </a:r>
              <a:r>
                <a:rPr lang="en-US" altLang="en-US" sz="2400"/>
                <a:t>+ </a:t>
              </a:r>
              <a:r>
                <a:rPr lang="en-US" altLang="en-US" sz="2400" i="1"/>
                <a:t>P</a:t>
              </a:r>
              <a:r>
                <a:rPr lang="en-US" altLang="en-US" sz="2400" baseline="-25000"/>
                <a:t>H  O</a:t>
              </a:r>
              <a:endParaRPr lang="en-US" altLang="en-US" sz="2400"/>
            </a:p>
          </p:txBody>
        </p:sp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943" y="3992"/>
              <a:ext cx="12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1200"/>
                <a:t>2</a:t>
              </a:r>
            </a:p>
          </p:txBody>
        </p:sp>
        <p:sp>
          <p:nvSpPr>
            <p:cNvPr id="6153" name="Text Box 10"/>
            <p:cNvSpPr txBox="1">
              <a:spLocks noChangeArrowheads="1"/>
            </p:cNvSpPr>
            <p:nvPr/>
          </p:nvSpPr>
          <p:spPr bwMode="auto">
            <a:xfrm>
              <a:off x="1439" y="3992"/>
              <a:ext cx="12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1200"/>
                <a:t>2</a:t>
              </a:r>
            </a:p>
          </p:txBody>
        </p:sp>
      </p:grpSp>
      <p:pic>
        <p:nvPicPr>
          <p:cNvPr id="2970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76200"/>
            <a:ext cx="29591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26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1774825" y="485775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2800" b="1" kern="0"/>
              <a:t>Using Dalton’s Law with Combined Gas Law Problems</a:t>
            </a:r>
            <a:endParaRPr lang="en-US" altLang="en-US" sz="2800" kern="0"/>
          </a:p>
          <a:p>
            <a:pPr>
              <a:buNone/>
            </a:pPr>
            <a:endParaRPr lang="en-CA" altLang="en-US" ker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813" y="1981200"/>
            <a:ext cx="7772400" cy="1295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Thus we can use Dalton’s law to determine the partial pressure of the dry gas.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0" y="3886201"/>
            <a:ext cx="7429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kern="0">
                <a:latin typeface="Arial" panose="020B0604020202020204" pitchFamily="34" charset="0"/>
                <a:cs typeface="Times New Roman" panose="02020603050405020304" pitchFamily="18" charset="0"/>
              </a:rPr>
              <a:t>Since:	P</a:t>
            </a:r>
            <a:r>
              <a:rPr lang="en-US" altLang="en-US" sz="3600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atm</a:t>
            </a:r>
            <a:r>
              <a:rPr lang="en-US" altLang="en-US" sz="3600" kern="0">
                <a:latin typeface="Arial" panose="020B0604020202020204" pitchFamily="34" charset="0"/>
                <a:cs typeface="Times New Roman" panose="02020603050405020304" pitchFamily="18" charset="0"/>
              </a:rPr>
              <a:t>  =  P</a:t>
            </a:r>
            <a:r>
              <a:rPr lang="en-US" altLang="en-US" sz="3600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dry gas</a:t>
            </a:r>
            <a:r>
              <a:rPr lang="en-US" altLang="en-US" sz="3600" kern="0">
                <a:latin typeface="Arial" panose="020B0604020202020204" pitchFamily="34" charset="0"/>
                <a:cs typeface="Times New Roman" panose="02020603050405020304" pitchFamily="18" charset="0"/>
              </a:rPr>
              <a:t>  +  P</a:t>
            </a:r>
            <a:r>
              <a:rPr lang="en-US" altLang="en-US" sz="3600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sz="3600" kern="0" baseline="-50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3600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O</a:t>
            </a:r>
            <a:endParaRPr lang="en-US" altLang="en-US" sz="3600" kern="0"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93925" y="4905376"/>
            <a:ext cx="777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kern="0">
                <a:latin typeface="Arial" panose="020B0604020202020204" pitchFamily="34" charset="0"/>
                <a:cs typeface="Times New Roman" panose="02020603050405020304" pitchFamily="18" charset="0"/>
              </a:rPr>
              <a:t>Therefore:	P</a:t>
            </a:r>
            <a:r>
              <a:rPr lang="en-US" altLang="en-US" sz="3600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dry gas  </a:t>
            </a:r>
            <a:r>
              <a:rPr lang="en-US" altLang="en-US" sz="3600" kern="0">
                <a:latin typeface="Arial" panose="020B0604020202020204" pitchFamily="34" charset="0"/>
                <a:cs typeface="Times New Roman" panose="02020603050405020304" pitchFamily="18" charset="0"/>
              </a:rPr>
              <a:t>=  P</a:t>
            </a:r>
            <a:r>
              <a:rPr lang="en-US" altLang="en-US" sz="3600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atm</a:t>
            </a:r>
            <a:r>
              <a:rPr lang="en-US" altLang="en-US" sz="3600" kern="0">
                <a:latin typeface="Arial" panose="020B0604020202020204" pitchFamily="34" charset="0"/>
                <a:cs typeface="Times New Roman" panose="02020603050405020304" pitchFamily="18" charset="0"/>
              </a:rPr>
              <a:t>  -  P</a:t>
            </a:r>
            <a:r>
              <a:rPr lang="en-US" altLang="en-US" sz="3600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sz="3600" kern="0" baseline="-50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3600" kern="0" baseline="-25000">
                <a:latin typeface="Arial" panose="020B0604020202020204" pitchFamily="34" charset="0"/>
                <a:cs typeface="Times New Roman" panose="02020603050405020304" pitchFamily="18" charset="0"/>
              </a:rPr>
              <a:t>O</a:t>
            </a:r>
            <a:endParaRPr lang="en-US" altLang="en-US" sz="3600" ker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14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p"/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645891" y="4247225"/>
                <a:ext cx="3381118" cy="733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(96.4 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𝑘𝑃𝑎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)(400 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𝑚𝐿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)(273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(101.3 </m:t>
                          </m:r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𝑘𝑃𝑎</m:t>
                          </m:r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)(300</m:t>
                          </m:r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891" y="4247225"/>
                <a:ext cx="3381118" cy="7331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726" y="708026"/>
            <a:ext cx="7813675" cy="24479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CA" dirty="0"/>
              <a:t>Ex.1) A volume of </a:t>
            </a:r>
            <a:r>
              <a:rPr lang="en-CA" dirty="0" err="1"/>
              <a:t>of</a:t>
            </a:r>
            <a:r>
              <a:rPr lang="en-CA" dirty="0"/>
              <a:t> 400 mL of oxygen is collected over water at a temperature of 27°C and an atmospheric pressure of 100.00 </a:t>
            </a:r>
            <a:r>
              <a:rPr lang="en-CA" dirty="0" err="1"/>
              <a:t>kPa</a:t>
            </a:r>
            <a:r>
              <a:rPr lang="en-CA" dirty="0"/>
              <a:t>. What is the volume of the </a:t>
            </a:r>
            <a:r>
              <a:rPr lang="en-CA" u="sng" dirty="0"/>
              <a:t>dry</a:t>
            </a:r>
            <a:r>
              <a:rPr lang="en-CA" dirty="0"/>
              <a:t> oxygen at STP?</a:t>
            </a:r>
          </a:p>
          <a:p>
            <a:pPr marL="0" indent="0">
              <a:buNone/>
              <a:defRPr/>
            </a:pPr>
            <a:endParaRPr lang="en-CA" dirty="0"/>
          </a:p>
          <a:p>
            <a:pPr marL="0" indent="0">
              <a:buNone/>
              <a:defRPr/>
            </a:pPr>
            <a:r>
              <a:rPr lang="en-CA" dirty="0"/>
              <a:t>Given:	T</a:t>
            </a:r>
            <a:r>
              <a:rPr lang="en-CA" baseline="-25000" dirty="0"/>
              <a:t>1</a:t>
            </a:r>
            <a:r>
              <a:rPr lang="en-CA" dirty="0"/>
              <a:t> = 	 	   T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None/>
              <a:defRPr/>
            </a:pPr>
            <a:r>
              <a:rPr lang="en-CA" dirty="0"/>
              <a:t>	</a:t>
            </a:r>
            <a:r>
              <a:rPr lang="en-CA" dirty="0" err="1"/>
              <a:t>P</a:t>
            </a:r>
            <a:r>
              <a:rPr lang="en-CA" baseline="-25000" dirty="0" err="1"/>
              <a:t>atm</a:t>
            </a:r>
            <a:r>
              <a:rPr lang="en-CA" dirty="0"/>
              <a:t> = 		   P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None/>
              <a:defRPr/>
            </a:pPr>
            <a:r>
              <a:rPr lang="en-CA" dirty="0"/>
              <a:t>	P</a:t>
            </a:r>
            <a:r>
              <a:rPr lang="en-CA" baseline="-25000" dirty="0"/>
              <a:t>H</a:t>
            </a:r>
            <a:r>
              <a:rPr lang="en-CA" baseline="-50000" dirty="0"/>
              <a:t>2</a:t>
            </a:r>
            <a:r>
              <a:rPr lang="en-CA" baseline="-25000" dirty="0"/>
              <a:t>O</a:t>
            </a:r>
            <a:r>
              <a:rPr lang="en-CA" dirty="0"/>
              <a:t>= </a:t>
            </a:r>
          </a:p>
          <a:p>
            <a:pPr marL="0" indent="0">
              <a:buNone/>
              <a:defRPr/>
            </a:pPr>
            <a:r>
              <a:rPr lang="en-CA" dirty="0"/>
              <a:t>	P</a:t>
            </a:r>
            <a:r>
              <a:rPr lang="en-CA" baseline="-25000" dirty="0"/>
              <a:t>1</a:t>
            </a:r>
            <a:r>
              <a:rPr lang="en-CA" dirty="0"/>
              <a:t>=</a:t>
            </a:r>
          </a:p>
          <a:p>
            <a:pPr marL="0" indent="0">
              <a:buNone/>
              <a:defRPr/>
            </a:pPr>
            <a:r>
              <a:rPr lang="en-CA" dirty="0"/>
              <a:t>	V</a:t>
            </a:r>
            <a:r>
              <a:rPr lang="en-CA" baseline="-25000" dirty="0"/>
              <a:t>1</a:t>
            </a:r>
            <a:r>
              <a:rPr lang="en-CA" dirty="0"/>
              <a:t> = 		   V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None/>
              <a:defRPr/>
            </a:pPr>
            <a:endParaRPr lang="en-CA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9525" y="1673226"/>
            <a:ext cx="12144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27°C = 300K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24289" y="1992313"/>
            <a:ext cx="10509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100.00 kPa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81675" y="2759076"/>
            <a:ext cx="26828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49925" y="1933575"/>
            <a:ext cx="9540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101.3 kPa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552373" y="4362936"/>
            <a:ext cx="200025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25743" y="4268300"/>
            <a:ext cx="200025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13163" y="2816225"/>
            <a:ext cx="787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400 mL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41989" y="1673226"/>
            <a:ext cx="111918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 dirty="0"/>
              <a:t>0°C = 273K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089286" y="4651739"/>
            <a:ext cx="200025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51563" y="4670231"/>
            <a:ext cx="200025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54928" y="6056924"/>
            <a:ext cx="5275098" cy="461665"/>
          </a:xfrm>
          <a:prstGeom prst="rect">
            <a:avLst/>
          </a:prstGeom>
          <a:blipFill>
            <a:blip r:embed="rId3"/>
            <a:stretch>
              <a:fillRect b="-20000"/>
            </a:stretch>
          </a:blipFill>
        </p:spPr>
        <p:txBody>
          <a:bodyPr/>
          <a:lstStyle/>
          <a:p>
            <a:r>
              <a:rPr lang="en-US" kern="0" dirty="0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02038" y="2479675"/>
            <a:ext cx="18970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P</a:t>
            </a:r>
            <a:r>
              <a:rPr lang="en-CA" altLang="en-US" sz="1500" kern="0" baseline="-25000"/>
              <a:t>atm</a:t>
            </a:r>
            <a:r>
              <a:rPr lang="en-CA" altLang="en-US" sz="1500" kern="0"/>
              <a:t> – P</a:t>
            </a:r>
            <a:r>
              <a:rPr lang="en-CA" altLang="en-US" sz="1500" kern="0" baseline="-25000"/>
              <a:t>H</a:t>
            </a:r>
            <a:r>
              <a:rPr lang="en-CA" altLang="en-US" sz="1500" kern="0" baseline="-50000"/>
              <a:t>2</a:t>
            </a:r>
            <a:r>
              <a:rPr lang="en-CA" altLang="en-US" sz="1500" kern="0" baseline="-25000"/>
              <a:t>O </a:t>
            </a:r>
            <a:r>
              <a:rPr lang="en-CA" altLang="en-US" sz="1500" kern="0"/>
              <a:t>= 96.4 kPa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35400" y="2227263"/>
            <a:ext cx="762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3.6 kPa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>
                <a:spLocks noChangeArrowheads="1"/>
              </p:cNvSpPr>
              <p:nvPr/>
            </p:nvSpPr>
            <p:spPr bwMode="auto">
              <a:xfrm>
                <a:off x="2972546" y="3287248"/>
                <a:ext cx="1831456" cy="1653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kern="0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i="1" kern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i="1" kern="0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altLang="en-US" sz="2000" kern="0" dirty="0"/>
              </a:p>
              <a:p>
                <a:endParaRPr lang="en-CA" altLang="en-US" sz="2000" kern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sz="2000" i="1" ker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altLang="en-US" sz="2000" i="1" ker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CA" altLang="en-US" sz="2000" i="1" ker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CA" altLang="en-US" sz="2000" i="1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i="1" ker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kern="0" dirty="0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en-US" sz="2000" b="0" i="1" kern="0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i="1" ker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CA" altLang="en-US" sz="2000" kern="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2546" y="3287248"/>
                <a:ext cx="1831456" cy="16531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360007" y="4895655"/>
                <a:ext cx="20554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i="1" ker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=346.392…</m:t>
                      </m:r>
                      <m:r>
                        <a:rPr lang="en-CA" altLang="en-US" sz="2000" i="1" ker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0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007" y="4895655"/>
                <a:ext cx="205549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367695" y="5388768"/>
                <a:ext cx="13528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i="1" ker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≐346 </m:t>
                      </m:r>
                      <m:r>
                        <a:rPr lang="en-CA" altLang="en-US" sz="2000" i="1" ker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0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695" y="5388768"/>
                <a:ext cx="135280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515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 uiExpand="1" build="p"/>
      <p:bldP spid="5" grpId="0"/>
      <p:bldP spid="6" grpId="0"/>
      <p:bldP spid="7" grpId="0"/>
      <p:bldP spid="8" grpId="0"/>
      <p:bldP spid="15" grpId="0"/>
      <p:bldP spid="19" grpId="0"/>
      <p:bldP spid="20" grpId="0"/>
      <p:bldP spid="24" grpId="0"/>
      <p:bldP spid="25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597400" y="4361603"/>
                <a:ext cx="3361882" cy="733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(101.3 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𝑘𝑃𝑎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)(4.00 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)(294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(97.0 </m:t>
                          </m:r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𝑘𝑃𝑎</m:t>
                          </m:r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)(273</m:t>
                          </m:r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i="1" kern="0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400" y="4361603"/>
                <a:ext cx="3361882" cy="7331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726" y="708026"/>
            <a:ext cx="7813675" cy="24479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CA" dirty="0"/>
              <a:t>Ex.2) What volume of gas must be collected over water at 21°C and 97.0 </a:t>
            </a:r>
            <a:r>
              <a:rPr lang="en-CA" dirty="0" err="1"/>
              <a:t>kPa</a:t>
            </a:r>
            <a:r>
              <a:rPr lang="en-CA" dirty="0"/>
              <a:t> to give 4.00 L of </a:t>
            </a:r>
            <a:r>
              <a:rPr lang="en-CA" u="sng" dirty="0"/>
              <a:t>dry</a:t>
            </a:r>
            <a:r>
              <a:rPr lang="en-CA" dirty="0"/>
              <a:t> hydrogen at STP?</a:t>
            </a:r>
          </a:p>
          <a:p>
            <a:pPr marL="0" indent="0">
              <a:buNone/>
              <a:defRPr/>
            </a:pPr>
            <a:endParaRPr lang="en-CA" dirty="0"/>
          </a:p>
          <a:p>
            <a:pPr marL="0" indent="0">
              <a:buNone/>
              <a:defRPr/>
            </a:pPr>
            <a:r>
              <a:rPr lang="en-CA" dirty="0"/>
              <a:t>Given:	T</a:t>
            </a:r>
            <a:r>
              <a:rPr lang="en-CA" baseline="-25000" dirty="0"/>
              <a:t>1</a:t>
            </a:r>
            <a:r>
              <a:rPr lang="en-CA" dirty="0"/>
              <a:t> = 	 	   T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None/>
              <a:defRPr/>
            </a:pPr>
            <a:r>
              <a:rPr lang="en-CA" dirty="0"/>
              <a:t>	</a:t>
            </a:r>
            <a:r>
              <a:rPr lang="en-CA" dirty="0" err="1"/>
              <a:t>P</a:t>
            </a:r>
            <a:r>
              <a:rPr lang="en-CA" baseline="-25000" dirty="0" err="1"/>
              <a:t>atm</a:t>
            </a:r>
            <a:r>
              <a:rPr lang="en-CA" dirty="0"/>
              <a:t> = 		   P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None/>
              <a:defRPr/>
            </a:pPr>
            <a:r>
              <a:rPr lang="en-CA" dirty="0"/>
              <a:t>	P</a:t>
            </a:r>
            <a:r>
              <a:rPr lang="en-CA" baseline="-25000" dirty="0"/>
              <a:t>H</a:t>
            </a:r>
            <a:r>
              <a:rPr lang="en-CA" baseline="-50000" dirty="0"/>
              <a:t>2</a:t>
            </a:r>
            <a:r>
              <a:rPr lang="en-CA" baseline="-25000" dirty="0"/>
              <a:t>O</a:t>
            </a:r>
            <a:r>
              <a:rPr lang="en-CA" dirty="0"/>
              <a:t>= </a:t>
            </a:r>
          </a:p>
          <a:p>
            <a:pPr marL="0" indent="0">
              <a:buNone/>
              <a:defRPr/>
            </a:pPr>
            <a:r>
              <a:rPr lang="en-CA" dirty="0"/>
              <a:t>	P</a:t>
            </a:r>
            <a:r>
              <a:rPr lang="en-CA" baseline="-25000" dirty="0"/>
              <a:t>1</a:t>
            </a:r>
            <a:r>
              <a:rPr lang="en-CA" dirty="0"/>
              <a:t>=</a:t>
            </a:r>
          </a:p>
          <a:p>
            <a:pPr marL="0" indent="0">
              <a:buNone/>
              <a:defRPr/>
            </a:pPr>
            <a:r>
              <a:rPr lang="en-CA" dirty="0"/>
              <a:t>	V</a:t>
            </a:r>
            <a:r>
              <a:rPr lang="en-CA" baseline="-25000" dirty="0"/>
              <a:t>1</a:t>
            </a:r>
            <a:r>
              <a:rPr lang="en-CA" dirty="0"/>
              <a:t> = 		   V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None/>
              <a:defRPr/>
            </a:pPr>
            <a:endParaRPr lang="en-CA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27450" y="1543050"/>
            <a:ext cx="12144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21°C = 294K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9525" y="1844675"/>
            <a:ext cx="857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97.0 kPa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81675" y="2759076"/>
            <a:ext cx="6858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4.00 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49925" y="1933575"/>
            <a:ext cx="9540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101.3 kPa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515226" y="4443414"/>
            <a:ext cx="200025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74407" y="4834285"/>
            <a:ext cx="200025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13164" y="2816225"/>
            <a:ext cx="269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38814" y="1557338"/>
            <a:ext cx="111918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0°C = 273K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620966" y="4426115"/>
            <a:ext cx="200025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26945" y="4752949"/>
            <a:ext cx="200025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49372" y="5764187"/>
            <a:ext cx="3904229" cy="83099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 kern="0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02038" y="2479675"/>
            <a:ext cx="18970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/>
              <a:t>P</a:t>
            </a:r>
            <a:r>
              <a:rPr lang="en-CA" altLang="en-US" sz="1500" kern="0" baseline="-25000"/>
              <a:t>atm</a:t>
            </a:r>
            <a:r>
              <a:rPr lang="en-CA" altLang="en-US" sz="1500" kern="0"/>
              <a:t> – P</a:t>
            </a:r>
            <a:r>
              <a:rPr lang="en-CA" altLang="en-US" sz="1500" kern="0" baseline="-25000"/>
              <a:t>H</a:t>
            </a:r>
            <a:r>
              <a:rPr lang="en-CA" altLang="en-US" sz="1500" kern="0" baseline="-50000"/>
              <a:t>2</a:t>
            </a:r>
            <a:r>
              <a:rPr lang="en-CA" altLang="en-US" sz="1500" kern="0" baseline="-25000"/>
              <a:t>O </a:t>
            </a:r>
            <a:r>
              <a:rPr lang="en-CA" altLang="en-US" sz="1500" kern="0"/>
              <a:t>= 94.5 kPa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35400" y="2227263"/>
            <a:ext cx="762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kern="0" dirty="0"/>
              <a:t>2.5 </a:t>
            </a:r>
            <a:r>
              <a:rPr lang="en-CA" altLang="en-US" sz="1500" kern="0" dirty="0" err="1"/>
              <a:t>kPa</a:t>
            </a:r>
            <a:endParaRPr lang="en-CA" altLang="en-US" sz="15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334670" y="5516154"/>
                <a:ext cx="11909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i="1" ker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≐4.62 </m:t>
                      </m:r>
                      <m:r>
                        <a:rPr lang="en-CA" altLang="en-US" sz="2000" i="1" ker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670" y="5516154"/>
                <a:ext cx="119090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313888" y="5093866"/>
                <a:ext cx="184069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i="1" ker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=4.61766…</m:t>
                      </m:r>
                      <m:r>
                        <a:rPr lang="en-CA" altLang="en-US" sz="2000" i="1" ker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888" y="5093866"/>
                <a:ext cx="184069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>
                <a:spLocks noChangeArrowheads="1"/>
              </p:cNvSpPr>
              <p:nvPr/>
            </p:nvSpPr>
            <p:spPr bwMode="auto">
              <a:xfrm>
                <a:off x="2954932" y="3436942"/>
                <a:ext cx="1831456" cy="1653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kern="0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i="1" kern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i="1" kern="0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altLang="en-US" sz="2000" kern="0" dirty="0"/>
              </a:p>
              <a:p>
                <a:endParaRPr lang="en-CA" altLang="en-US" sz="2000" kern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sz="2000" i="1" ker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altLang="en-US" sz="2000" i="1" ker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CA" altLang="en-US" sz="2000" i="1" ker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CA" altLang="en-US" sz="2000" i="1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i="1" ker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kern="0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i="1" kern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CA" altLang="en-US" sz="2000" i="1" ker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CA" altLang="en-US" sz="2000" kern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4932" y="3436942"/>
                <a:ext cx="1831456" cy="16531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666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 uiExpand="1" build="p"/>
      <p:bldP spid="5" grpId="0"/>
      <p:bldP spid="6" grpId="0"/>
      <p:bldP spid="7" grpId="0"/>
      <p:bldP spid="8" grpId="0"/>
      <p:bldP spid="15" grpId="0"/>
      <p:bldP spid="19" grpId="0"/>
      <p:bldP spid="20" grpId="0"/>
      <p:bldP spid="24" grpId="0"/>
      <p:bldP spid="25" grpId="0"/>
      <p:bldP spid="26" grpId="0"/>
      <p:bldP spid="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667</Words>
  <Application>Microsoft Office PowerPoint</Application>
  <PresentationFormat>Custom</PresentationFormat>
  <Paragraphs>107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DALTONS LAW  of partial pressures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Lynh Nguyen</dc:creator>
  <cp:lastModifiedBy>Morrison, Brent</cp:lastModifiedBy>
  <cp:revision>6</cp:revision>
  <cp:lastPrinted>2019-01-11T13:35:17Z</cp:lastPrinted>
  <dcterms:created xsi:type="dcterms:W3CDTF">2016-06-07T12:55:31Z</dcterms:created>
  <dcterms:modified xsi:type="dcterms:W3CDTF">2019-01-11T17:41:56Z</dcterms:modified>
</cp:coreProperties>
</file>