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42" y="2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58439" y="497840"/>
            <a:ext cx="362712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2019/01/24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2019/01/24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2019/01/24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2019/01/24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2019/01/24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54100" y="497840"/>
            <a:ext cx="703580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531620"/>
            <a:ext cx="8072119" cy="1691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2019/01/24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21560" y="4578350"/>
            <a:ext cx="4491355" cy="153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400" spc="-210" dirty="0">
                <a:latin typeface="Arial"/>
                <a:cs typeface="Arial"/>
              </a:rPr>
              <a:t>Graphing </a:t>
            </a:r>
            <a:r>
              <a:rPr sz="4400" spc="-55" dirty="0">
                <a:latin typeface="Arial"/>
                <a:cs typeface="Arial"/>
              </a:rPr>
              <a:t>in</a:t>
            </a:r>
            <a:r>
              <a:rPr sz="4400" spc="-350" dirty="0">
                <a:latin typeface="Arial"/>
                <a:cs typeface="Arial"/>
              </a:rPr>
              <a:t> </a:t>
            </a:r>
            <a:r>
              <a:rPr sz="4400" spc="-320" dirty="0">
                <a:latin typeface="Arial"/>
                <a:cs typeface="Arial"/>
              </a:rPr>
              <a:t>Science</a:t>
            </a:r>
            <a:endParaRPr sz="4400">
              <a:latin typeface="Arial"/>
              <a:cs typeface="Arial"/>
            </a:endParaRPr>
          </a:p>
          <a:p>
            <a:pPr marL="8255" algn="ctr">
              <a:lnSpc>
                <a:spcPct val="100000"/>
              </a:lnSpc>
              <a:spcBef>
                <a:spcPts val="2730"/>
              </a:spcBef>
            </a:pPr>
            <a:r>
              <a:rPr sz="3200" spc="-434" dirty="0">
                <a:solidFill>
                  <a:srgbClr val="888888"/>
                </a:solidFill>
                <a:latin typeface="Arial"/>
                <a:cs typeface="Arial"/>
              </a:rPr>
              <a:t>SNC2P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0" y="152400"/>
            <a:ext cx="4286250" cy="4182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770" y="497840"/>
            <a:ext cx="16471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0" dirty="0"/>
              <a:t>G</a:t>
            </a:r>
            <a:r>
              <a:rPr spc="65" dirty="0"/>
              <a:t>r</a:t>
            </a:r>
            <a:r>
              <a:rPr spc="-204" dirty="0"/>
              <a:t>aph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80489"/>
            <a:ext cx="7989570" cy="198120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3200" spc="-45" dirty="0">
                <a:latin typeface="Arial"/>
                <a:cs typeface="Arial"/>
              </a:rPr>
              <a:t>More </a:t>
            </a:r>
            <a:r>
              <a:rPr sz="3200" spc="-120" dirty="0">
                <a:latin typeface="Arial"/>
                <a:cs typeface="Arial"/>
              </a:rPr>
              <a:t>rules </a:t>
            </a:r>
            <a:r>
              <a:rPr sz="3200" spc="10" dirty="0">
                <a:latin typeface="Arial"/>
                <a:cs typeface="Arial"/>
              </a:rPr>
              <a:t>for</a:t>
            </a:r>
            <a:r>
              <a:rPr sz="3200" spc="-35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graphing: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50"/>
              </a:lnSpc>
              <a:spcBef>
                <a:spcPts val="8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The </a:t>
            </a:r>
            <a:r>
              <a:rPr sz="3200" spc="-204" dirty="0">
                <a:latin typeface="Arial"/>
                <a:cs typeface="Arial"/>
              </a:rPr>
              <a:t>scale </a:t>
            </a:r>
            <a:r>
              <a:rPr sz="3200" spc="-95" dirty="0">
                <a:latin typeface="Arial"/>
                <a:cs typeface="Arial"/>
              </a:rPr>
              <a:t>on </a:t>
            </a:r>
            <a:r>
              <a:rPr sz="3200" spc="-200" dirty="0">
                <a:latin typeface="Arial"/>
                <a:cs typeface="Arial"/>
              </a:rPr>
              <a:t>each axis </a:t>
            </a:r>
            <a:r>
              <a:rPr sz="3200" spc="-125" dirty="0">
                <a:latin typeface="Arial"/>
                <a:cs typeface="Arial"/>
              </a:rPr>
              <a:t>should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start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 </a:t>
            </a:r>
            <a:r>
              <a:rPr sz="3200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45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go  </a:t>
            </a:r>
            <a:r>
              <a:rPr sz="3200" spc="-105" dirty="0">
                <a:latin typeface="Arial"/>
                <a:cs typeface="Arial"/>
              </a:rPr>
              <a:t>up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i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just </a:t>
            </a:r>
            <a:r>
              <a:rPr sz="32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beyond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last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data </a:t>
            </a:r>
            <a:r>
              <a:rPr sz="3200" spc="-20" dirty="0">
                <a:latin typeface="Arial"/>
                <a:cs typeface="Arial"/>
              </a:rPr>
              <a:t>point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165" dirty="0">
                <a:latin typeface="Arial"/>
                <a:cs typeface="Arial"/>
              </a:rPr>
              <a:t>steps 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1, 2, 5, </a:t>
            </a:r>
            <a:r>
              <a:rPr sz="3200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10, 20, </a:t>
            </a:r>
            <a:r>
              <a:rPr sz="32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50</a:t>
            </a:r>
            <a:r>
              <a:rPr sz="3200" spc="-125" dirty="0">
                <a:latin typeface="Arial"/>
                <a:cs typeface="Arial"/>
              </a:rPr>
              <a:t>, </a:t>
            </a:r>
            <a:r>
              <a:rPr sz="3200" spc="-25" dirty="0">
                <a:latin typeface="Arial"/>
                <a:cs typeface="Arial"/>
              </a:rPr>
              <a:t>or</a:t>
            </a:r>
            <a:r>
              <a:rPr sz="3200" spc="-56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770" y="497840"/>
            <a:ext cx="16471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0" dirty="0"/>
              <a:t>G</a:t>
            </a:r>
            <a:r>
              <a:rPr spc="65" dirty="0"/>
              <a:t>r</a:t>
            </a:r>
            <a:r>
              <a:rPr spc="-204" dirty="0"/>
              <a:t>aph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80489"/>
            <a:ext cx="7989570" cy="296037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3200" spc="-45" dirty="0">
                <a:latin typeface="Arial"/>
                <a:cs typeface="Arial"/>
              </a:rPr>
              <a:t>More </a:t>
            </a:r>
            <a:r>
              <a:rPr sz="3200" spc="-120" dirty="0">
                <a:latin typeface="Arial"/>
                <a:cs typeface="Arial"/>
              </a:rPr>
              <a:t>rules </a:t>
            </a:r>
            <a:r>
              <a:rPr sz="3200" spc="10" dirty="0">
                <a:latin typeface="Arial"/>
                <a:cs typeface="Arial"/>
              </a:rPr>
              <a:t>for</a:t>
            </a:r>
            <a:r>
              <a:rPr sz="3200" spc="-35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graphing: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50"/>
              </a:lnSpc>
              <a:spcBef>
                <a:spcPts val="8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The </a:t>
            </a:r>
            <a:r>
              <a:rPr sz="3200" spc="-204" dirty="0">
                <a:latin typeface="Arial"/>
                <a:cs typeface="Arial"/>
              </a:rPr>
              <a:t>scale </a:t>
            </a:r>
            <a:r>
              <a:rPr sz="3200" spc="-95" dirty="0">
                <a:latin typeface="Arial"/>
                <a:cs typeface="Arial"/>
              </a:rPr>
              <a:t>on </a:t>
            </a:r>
            <a:r>
              <a:rPr sz="3200" spc="-200" dirty="0">
                <a:latin typeface="Arial"/>
                <a:cs typeface="Arial"/>
              </a:rPr>
              <a:t>each axis </a:t>
            </a:r>
            <a:r>
              <a:rPr sz="3200" spc="-125" dirty="0">
                <a:latin typeface="Arial"/>
                <a:cs typeface="Arial"/>
              </a:rPr>
              <a:t>should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start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 </a:t>
            </a:r>
            <a:r>
              <a:rPr sz="3200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45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go  </a:t>
            </a:r>
            <a:r>
              <a:rPr sz="3200" spc="-105" dirty="0">
                <a:latin typeface="Arial"/>
                <a:cs typeface="Arial"/>
              </a:rPr>
              <a:t>up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i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just </a:t>
            </a:r>
            <a:r>
              <a:rPr sz="32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beyond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last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data </a:t>
            </a:r>
            <a:r>
              <a:rPr sz="3200" spc="-20" dirty="0">
                <a:latin typeface="Arial"/>
                <a:cs typeface="Arial"/>
              </a:rPr>
              <a:t>point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165" dirty="0">
                <a:latin typeface="Arial"/>
                <a:cs typeface="Arial"/>
              </a:rPr>
              <a:t>steps 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1, 2, 5, </a:t>
            </a:r>
            <a:r>
              <a:rPr sz="3200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10, 20, </a:t>
            </a:r>
            <a:r>
              <a:rPr sz="32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50</a:t>
            </a:r>
            <a:r>
              <a:rPr sz="3200" spc="-125" dirty="0">
                <a:latin typeface="Arial"/>
                <a:cs typeface="Arial"/>
              </a:rPr>
              <a:t>, </a:t>
            </a:r>
            <a:r>
              <a:rPr sz="3200" spc="-25" dirty="0">
                <a:latin typeface="Arial"/>
                <a:cs typeface="Arial"/>
              </a:rPr>
              <a:t>or</a:t>
            </a:r>
            <a:r>
              <a:rPr sz="3200" spc="-56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  <a:p>
            <a:pPr marL="355600" marR="1116965" indent="-342900">
              <a:lnSpc>
                <a:spcPts val="346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latin typeface="Arial"/>
                <a:cs typeface="Arial"/>
              </a:rPr>
              <a:t>Points </a:t>
            </a:r>
            <a:r>
              <a:rPr sz="3200" spc="-130" dirty="0">
                <a:latin typeface="Arial"/>
                <a:cs typeface="Arial"/>
              </a:rPr>
              <a:t>are </a:t>
            </a:r>
            <a:r>
              <a:rPr sz="3200" spc="-20" dirty="0">
                <a:latin typeface="Arial"/>
                <a:cs typeface="Arial"/>
              </a:rPr>
              <a:t>plotted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pencil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with</a:t>
            </a:r>
            <a:r>
              <a:rPr sz="3200" spc="-555" dirty="0">
                <a:latin typeface="Arial"/>
                <a:cs typeface="Arial"/>
              </a:rPr>
              <a:t>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circle 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05" dirty="0">
                <a:latin typeface="Arial"/>
                <a:cs typeface="Arial"/>
              </a:rPr>
              <a:t>around </a:t>
            </a:r>
            <a:r>
              <a:rPr sz="3200" spc="-200" dirty="0">
                <a:latin typeface="Arial"/>
                <a:cs typeface="Arial"/>
              </a:rPr>
              <a:t>each </a:t>
            </a:r>
            <a:r>
              <a:rPr sz="3200" spc="-155" dirty="0">
                <a:latin typeface="Arial"/>
                <a:cs typeface="Arial"/>
              </a:rPr>
              <a:t>sharp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dot.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770" y="497840"/>
            <a:ext cx="16471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0" dirty="0"/>
              <a:t>G</a:t>
            </a:r>
            <a:r>
              <a:rPr spc="65" dirty="0"/>
              <a:t>r</a:t>
            </a:r>
            <a:r>
              <a:rPr spc="-204" dirty="0"/>
              <a:t>aph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80489"/>
            <a:ext cx="7989570" cy="437642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3200" spc="-45" dirty="0">
                <a:latin typeface="Arial"/>
                <a:cs typeface="Arial"/>
              </a:rPr>
              <a:t>More </a:t>
            </a:r>
            <a:r>
              <a:rPr sz="3200" spc="-120" dirty="0">
                <a:latin typeface="Arial"/>
                <a:cs typeface="Arial"/>
              </a:rPr>
              <a:t>rules </a:t>
            </a:r>
            <a:r>
              <a:rPr sz="3200" spc="10" dirty="0">
                <a:latin typeface="Arial"/>
                <a:cs typeface="Arial"/>
              </a:rPr>
              <a:t>for</a:t>
            </a:r>
            <a:r>
              <a:rPr sz="3200" spc="-35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graphing: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ts val="3450"/>
              </a:lnSpc>
              <a:spcBef>
                <a:spcPts val="85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The </a:t>
            </a:r>
            <a:r>
              <a:rPr sz="3200" spc="-204" dirty="0">
                <a:latin typeface="Arial"/>
                <a:cs typeface="Arial"/>
              </a:rPr>
              <a:t>scale </a:t>
            </a:r>
            <a:r>
              <a:rPr sz="3200" spc="-95" dirty="0">
                <a:latin typeface="Arial"/>
                <a:cs typeface="Arial"/>
              </a:rPr>
              <a:t>on </a:t>
            </a:r>
            <a:r>
              <a:rPr sz="3200" spc="-200" dirty="0">
                <a:latin typeface="Arial"/>
                <a:cs typeface="Arial"/>
              </a:rPr>
              <a:t>each axis </a:t>
            </a:r>
            <a:r>
              <a:rPr sz="3200" spc="-125" dirty="0">
                <a:latin typeface="Arial"/>
                <a:cs typeface="Arial"/>
              </a:rPr>
              <a:t>should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start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 </a:t>
            </a:r>
            <a:r>
              <a:rPr sz="3200" u="heavy" spc="-1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450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go  </a:t>
            </a:r>
            <a:r>
              <a:rPr sz="3200" spc="-105" dirty="0">
                <a:latin typeface="Arial"/>
                <a:cs typeface="Arial"/>
              </a:rPr>
              <a:t>up </a:t>
            </a:r>
            <a:r>
              <a:rPr sz="3200" spc="40" dirty="0">
                <a:latin typeface="Arial"/>
                <a:cs typeface="Arial"/>
              </a:rPr>
              <a:t>to </a:t>
            </a:r>
            <a:r>
              <a:rPr sz="3200" i="1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just </a:t>
            </a:r>
            <a:r>
              <a:rPr sz="32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beyond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last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data </a:t>
            </a:r>
            <a:r>
              <a:rPr sz="3200" spc="-20" dirty="0">
                <a:latin typeface="Arial"/>
                <a:cs typeface="Arial"/>
              </a:rPr>
              <a:t>point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spc="-165" dirty="0">
                <a:latin typeface="Arial"/>
                <a:cs typeface="Arial"/>
              </a:rPr>
              <a:t>steps 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1, 2, 5, </a:t>
            </a:r>
            <a:r>
              <a:rPr sz="3200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10, 20, </a:t>
            </a:r>
            <a:r>
              <a:rPr sz="3200" u="heavy" spc="-1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50</a:t>
            </a:r>
            <a:r>
              <a:rPr sz="3200" spc="-125" dirty="0">
                <a:latin typeface="Arial"/>
                <a:cs typeface="Arial"/>
              </a:rPr>
              <a:t>, </a:t>
            </a:r>
            <a:r>
              <a:rPr sz="3200" spc="-25" dirty="0">
                <a:latin typeface="Arial"/>
                <a:cs typeface="Arial"/>
              </a:rPr>
              <a:t>or</a:t>
            </a:r>
            <a:r>
              <a:rPr sz="3200" spc="-56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  <a:p>
            <a:pPr marL="355600" marR="1116965" indent="-342900">
              <a:lnSpc>
                <a:spcPts val="346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140" dirty="0">
                <a:latin typeface="Arial"/>
                <a:cs typeface="Arial"/>
              </a:rPr>
              <a:t>Points </a:t>
            </a:r>
            <a:r>
              <a:rPr sz="3200" spc="-130" dirty="0">
                <a:latin typeface="Arial"/>
                <a:cs typeface="Arial"/>
              </a:rPr>
              <a:t>are </a:t>
            </a:r>
            <a:r>
              <a:rPr sz="3200" spc="-20" dirty="0">
                <a:latin typeface="Arial"/>
                <a:cs typeface="Arial"/>
              </a:rPr>
              <a:t>plotted </a:t>
            </a:r>
            <a:r>
              <a:rPr sz="3200" spc="-40" dirty="0">
                <a:latin typeface="Arial"/>
                <a:cs typeface="Arial"/>
              </a:rPr>
              <a:t>in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pencil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with</a:t>
            </a:r>
            <a:r>
              <a:rPr sz="3200" spc="-555" dirty="0">
                <a:latin typeface="Arial"/>
                <a:cs typeface="Arial"/>
              </a:rPr>
              <a:t>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circle 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105" dirty="0">
                <a:latin typeface="Arial"/>
                <a:cs typeface="Arial"/>
              </a:rPr>
              <a:t>around </a:t>
            </a:r>
            <a:r>
              <a:rPr sz="3200" spc="-200" dirty="0">
                <a:latin typeface="Arial"/>
                <a:cs typeface="Arial"/>
              </a:rPr>
              <a:t>each </a:t>
            </a:r>
            <a:r>
              <a:rPr sz="3200" spc="-155" dirty="0">
                <a:latin typeface="Arial"/>
                <a:cs typeface="Arial"/>
              </a:rPr>
              <a:t>sharp</a:t>
            </a:r>
            <a:r>
              <a:rPr sz="3200" spc="-22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dot.</a:t>
            </a:r>
            <a:endParaRPr sz="3200">
              <a:latin typeface="Arial"/>
              <a:cs typeface="Arial"/>
            </a:endParaRPr>
          </a:p>
          <a:p>
            <a:pPr marL="355600" marR="288290" indent="-342900">
              <a:lnSpc>
                <a:spcPts val="345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  <a:tab pos="4869180" algn="l"/>
              </a:tabLst>
            </a:pPr>
            <a:r>
              <a:rPr sz="3200" spc="-285" dirty="0">
                <a:latin typeface="Arial"/>
                <a:cs typeface="Arial"/>
              </a:rPr>
              <a:t>A </a:t>
            </a:r>
            <a:r>
              <a:rPr sz="3200" u="heavy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straight </a:t>
            </a:r>
            <a:r>
              <a:rPr sz="3200" u="heavy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line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or </a:t>
            </a:r>
            <a:r>
              <a:rPr sz="3200" u="heavy" spc="-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smooth </a:t>
            </a:r>
            <a:r>
              <a:rPr sz="3200" u="heavy" spc="-1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curve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120" dirty="0">
                <a:latin typeface="Arial"/>
                <a:cs typeface="Arial"/>
              </a:rPr>
              <a:t>best </a:t>
            </a:r>
            <a:r>
              <a:rPr sz="3200" spc="90" dirty="0">
                <a:latin typeface="Arial"/>
                <a:cs typeface="Arial"/>
              </a:rPr>
              <a:t>fit </a:t>
            </a:r>
            <a:r>
              <a:rPr sz="3200" spc="-165" dirty="0">
                <a:latin typeface="Arial"/>
                <a:cs typeface="Arial"/>
              </a:rPr>
              <a:t>is  </a:t>
            </a:r>
            <a:r>
              <a:rPr sz="3200" spc="-90" dirty="0">
                <a:latin typeface="Arial"/>
                <a:cs typeface="Arial"/>
              </a:rPr>
              <a:t>drawn </a:t>
            </a:r>
            <a:r>
              <a:rPr sz="3200" spc="-65" dirty="0">
                <a:latin typeface="Arial"/>
                <a:cs typeface="Arial"/>
              </a:rPr>
              <a:t>through</a:t>
            </a:r>
            <a:r>
              <a:rPr sz="3200" spc="-245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80" dirty="0">
                <a:latin typeface="Arial"/>
                <a:cs typeface="Arial"/>
              </a:rPr>
              <a:t>points.	</a:t>
            </a:r>
            <a:r>
              <a:rPr sz="3200" spc="-180" dirty="0">
                <a:latin typeface="Arial"/>
                <a:cs typeface="Arial"/>
              </a:rPr>
              <a:t>(Do </a:t>
            </a:r>
            <a:r>
              <a:rPr sz="3200" spc="-340" dirty="0">
                <a:latin typeface="Arial"/>
                <a:cs typeface="Arial"/>
              </a:rPr>
              <a:t>NOT </a:t>
            </a:r>
            <a:r>
              <a:rPr sz="3200" spc="-114" dirty="0">
                <a:latin typeface="Arial"/>
                <a:cs typeface="Arial"/>
              </a:rPr>
              <a:t>connect 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185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dots.)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31950" y="497840"/>
            <a:ext cx="58674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15" dirty="0">
                <a:latin typeface="Arial"/>
                <a:cs typeface="Arial"/>
              </a:rPr>
              <a:t>The </a:t>
            </a:r>
            <a:r>
              <a:rPr sz="4400" spc="-190" dirty="0">
                <a:latin typeface="Arial"/>
                <a:cs typeface="Arial"/>
              </a:rPr>
              <a:t>Line/Curve </a:t>
            </a:r>
            <a:r>
              <a:rPr sz="4400" spc="-5" dirty="0">
                <a:latin typeface="Arial"/>
                <a:cs typeface="Arial"/>
              </a:rPr>
              <a:t>of </a:t>
            </a:r>
            <a:r>
              <a:rPr sz="4400" spc="-260" dirty="0">
                <a:latin typeface="Arial"/>
                <a:cs typeface="Arial"/>
              </a:rPr>
              <a:t>Best</a:t>
            </a:r>
            <a:r>
              <a:rPr sz="4400" spc="-465" dirty="0">
                <a:latin typeface="Arial"/>
                <a:cs typeface="Arial"/>
              </a:rPr>
              <a:t> </a:t>
            </a:r>
            <a:r>
              <a:rPr sz="4400" spc="-135" dirty="0">
                <a:latin typeface="Arial"/>
                <a:cs typeface="Arial"/>
              </a:rPr>
              <a:t>Fit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633220"/>
            <a:ext cx="7771765" cy="148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99900"/>
              </a:lnSpc>
              <a:spcBef>
                <a:spcPts val="100"/>
              </a:spcBef>
            </a:pPr>
            <a:r>
              <a:rPr sz="3200" spc="-235" dirty="0">
                <a:latin typeface="Arial"/>
                <a:cs typeface="Arial"/>
              </a:rPr>
              <a:t>The </a:t>
            </a:r>
            <a:r>
              <a:rPr sz="3200" spc="-65" dirty="0">
                <a:latin typeface="Arial"/>
                <a:cs typeface="Arial"/>
              </a:rPr>
              <a:t>line </a:t>
            </a:r>
            <a:r>
              <a:rPr sz="3200" spc="-125" dirty="0">
                <a:latin typeface="Arial"/>
                <a:cs typeface="Arial"/>
              </a:rPr>
              <a:t>should </a:t>
            </a:r>
            <a:r>
              <a:rPr sz="3200" spc="-105" dirty="0">
                <a:latin typeface="Arial"/>
                <a:cs typeface="Arial"/>
              </a:rPr>
              <a:t>extend </a:t>
            </a:r>
            <a:r>
              <a:rPr sz="3200" spc="-135" dirty="0">
                <a:latin typeface="Arial"/>
                <a:cs typeface="Arial"/>
              </a:rPr>
              <a:t>past </a:t>
            </a:r>
            <a:r>
              <a:rPr sz="3200" spc="-80" dirty="0">
                <a:latin typeface="Arial"/>
                <a:cs typeface="Arial"/>
              </a:rPr>
              <a:t>your points </a:t>
            </a:r>
            <a:r>
              <a:rPr sz="3200" spc="-225" dirty="0">
                <a:latin typeface="Arial"/>
                <a:cs typeface="Arial"/>
              </a:rPr>
              <a:t>so</a:t>
            </a:r>
            <a:r>
              <a:rPr sz="3200" spc="-5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that  </a:t>
            </a:r>
            <a:r>
              <a:rPr sz="3200" spc="-120" dirty="0">
                <a:latin typeface="Arial"/>
                <a:cs typeface="Arial"/>
              </a:rPr>
              <a:t>you </a:t>
            </a:r>
            <a:r>
              <a:rPr sz="3200" spc="-200" dirty="0">
                <a:latin typeface="Arial"/>
                <a:cs typeface="Arial"/>
              </a:rPr>
              <a:t>can 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extrapolate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(estimate </a:t>
            </a:r>
            <a:r>
              <a:rPr sz="3200" spc="-175" dirty="0">
                <a:latin typeface="Arial"/>
                <a:cs typeface="Arial"/>
              </a:rPr>
              <a:t>values</a:t>
            </a:r>
            <a:r>
              <a:rPr sz="3200" spc="-340" dirty="0">
                <a:latin typeface="Arial"/>
                <a:cs typeface="Arial"/>
              </a:rPr>
              <a:t> </a:t>
            </a:r>
            <a:r>
              <a:rPr sz="3200" spc="-95" dirty="0">
                <a:latin typeface="Arial"/>
                <a:cs typeface="Arial"/>
              </a:rPr>
              <a:t>outside  </a:t>
            </a:r>
            <a:r>
              <a:rPr sz="3200" spc="-80" dirty="0">
                <a:latin typeface="Arial"/>
                <a:cs typeface="Arial"/>
              </a:rPr>
              <a:t>your </a:t>
            </a:r>
            <a:r>
              <a:rPr sz="3200" spc="-110" dirty="0">
                <a:latin typeface="Arial"/>
                <a:cs typeface="Arial"/>
              </a:rPr>
              <a:t>data</a:t>
            </a:r>
            <a:r>
              <a:rPr sz="3200" spc="-265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set).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4200" y="3429000"/>
            <a:ext cx="2952750" cy="2410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2710" y="497840"/>
            <a:ext cx="38728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50" dirty="0">
                <a:latin typeface="Arial"/>
                <a:cs typeface="Arial"/>
              </a:rPr>
              <a:t>Trends </a:t>
            </a:r>
            <a:r>
              <a:rPr sz="4400" spc="-55" dirty="0">
                <a:latin typeface="Arial"/>
                <a:cs typeface="Arial"/>
              </a:rPr>
              <a:t>in</a:t>
            </a:r>
            <a:r>
              <a:rPr sz="4400" spc="-295" dirty="0">
                <a:latin typeface="Arial"/>
                <a:cs typeface="Arial"/>
              </a:rPr>
              <a:t> </a:t>
            </a:r>
            <a:r>
              <a:rPr sz="4400" spc="-280" dirty="0">
                <a:latin typeface="Arial"/>
                <a:cs typeface="Arial"/>
              </a:rPr>
              <a:t>Graphs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299959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235" dirty="0">
                <a:latin typeface="Arial"/>
                <a:cs typeface="Arial"/>
              </a:rPr>
              <a:t>The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line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or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curve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85" dirty="0">
                <a:latin typeface="Arial"/>
                <a:cs typeface="Arial"/>
              </a:rPr>
              <a:t>shows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you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trend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the  </a:t>
            </a:r>
            <a:r>
              <a:rPr sz="3200" spc="-105" dirty="0">
                <a:latin typeface="Arial"/>
                <a:cs typeface="Arial"/>
              </a:rPr>
              <a:t>data.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400" y="3048000"/>
            <a:ext cx="1909517" cy="144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24400" y="3000375"/>
            <a:ext cx="1819909" cy="14192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33600" y="4953000"/>
            <a:ext cx="1695450" cy="14198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4400" y="4914916"/>
            <a:ext cx="2057400" cy="14198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0989" y="497840"/>
            <a:ext cx="345630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Linear</a:t>
            </a:r>
            <a:r>
              <a:rPr spc="-300" dirty="0"/>
              <a:t> </a:t>
            </a:r>
            <a:r>
              <a:rPr spc="-235" dirty="0"/>
              <a:t>Increase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6520815" cy="16916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210" dirty="0">
                <a:latin typeface="Arial"/>
                <a:cs typeface="Arial"/>
              </a:rPr>
              <a:t>This </a:t>
            </a:r>
            <a:r>
              <a:rPr sz="3200" spc="-140" dirty="0">
                <a:latin typeface="Arial"/>
                <a:cs typeface="Arial"/>
              </a:rPr>
              <a:t>graph </a:t>
            </a:r>
            <a:r>
              <a:rPr sz="3200" spc="-185" dirty="0">
                <a:latin typeface="Arial"/>
                <a:cs typeface="Arial"/>
              </a:rPr>
              <a:t>shows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linear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145" dirty="0">
                <a:latin typeface="Arial"/>
                <a:cs typeface="Arial"/>
              </a:rPr>
              <a:t>increase: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00"/>
              </a:spcBef>
            </a:pPr>
            <a:r>
              <a:rPr sz="3200" spc="-300" dirty="0">
                <a:latin typeface="Arial"/>
                <a:cs typeface="Arial"/>
              </a:rPr>
              <a:t>as </a:t>
            </a:r>
            <a:r>
              <a:rPr sz="3200" spc="-40" dirty="0">
                <a:latin typeface="Arial"/>
                <a:cs typeface="Arial"/>
              </a:rPr>
              <a:t>the </a:t>
            </a:r>
            <a:r>
              <a:rPr sz="3200" spc="-130" dirty="0">
                <a:latin typeface="Arial"/>
                <a:cs typeface="Arial"/>
              </a:rPr>
              <a:t>one </a:t>
            </a:r>
            <a:r>
              <a:rPr sz="3200" spc="-110" dirty="0">
                <a:latin typeface="Arial"/>
                <a:cs typeface="Arial"/>
              </a:rPr>
              <a:t>variable </a:t>
            </a:r>
            <a:r>
              <a:rPr sz="3200" spc="-175" dirty="0">
                <a:latin typeface="Arial"/>
                <a:cs typeface="Arial"/>
              </a:rPr>
              <a:t>increases,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275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other  </a:t>
            </a:r>
            <a:r>
              <a:rPr sz="3200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increases</a:t>
            </a:r>
            <a:r>
              <a:rPr sz="3200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linearly</a:t>
            </a:r>
            <a:r>
              <a:rPr sz="3200" spc="-7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4342129"/>
            <a:ext cx="2210426" cy="14770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4280" y="497840"/>
            <a:ext cx="668400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35" dirty="0"/>
              <a:t>Increase </a:t>
            </a:r>
            <a:r>
              <a:rPr spc="-45" dirty="0"/>
              <a:t>at </a:t>
            </a:r>
            <a:r>
              <a:rPr spc="-240" dirty="0"/>
              <a:t>an </a:t>
            </a:r>
            <a:r>
              <a:rPr spc="-200" dirty="0"/>
              <a:t>increasing</a:t>
            </a:r>
            <a:r>
              <a:rPr spc="-450" dirty="0"/>
              <a:t> </a:t>
            </a:r>
            <a:r>
              <a:rPr spc="-70" dirty="0"/>
              <a:t>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6871334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150" dirty="0">
                <a:latin typeface="Arial"/>
                <a:cs typeface="Arial"/>
              </a:rPr>
              <a:t>Here, </a:t>
            </a:r>
            <a:r>
              <a:rPr sz="3200" spc="-300" dirty="0">
                <a:latin typeface="Arial"/>
                <a:cs typeface="Arial"/>
              </a:rPr>
              <a:t>as </a:t>
            </a:r>
            <a:r>
              <a:rPr sz="3200" spc="-130" dirty="0">
                <a:latin typeface="Arial"/>
                <a:cs typeface="Arial"/>
              </a:rPr>
              <a:t>one </a:t>
            </a:r>
            <a:r>
              <a:rPr sz="3200" spc="-110" dirty="0">
                <a:latin typeface="Arial"/>
                <a:cs typeface="Arial"/>
              </a:rPr>
              <a:t>variable </a:t>
            </a:r>
            <a:r>
              <a:rPr sz="3200" spc="-175" dirty="0">
                <a:latin typeface="Arial"/>
                <a:cs typeface="Arial"/>
              </a:rPr>
              <a:t>increases,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other  </a:t>
            </a:r>
            <a:r>
              <a:rPr sz="3200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increases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 </a:t>
            </a:r>
            <a:r>
              <a:rPr sz="3200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 </a:t>
            </a:r>
            <a:r>
              <a:rPr sz="3200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increasing</a:t>
            </a:r>
            <a:r>
              <a:rPr sz="3200" u="heavy" spc="-3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rate</a:t>
            </a:r>
            <a:r>
              <a:rPr sz="3200" spc="-5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5273040"/>
            <a:ext cx="8028305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957954" algn="l"/>
                <a:tab pos="6948805" algn="l"/>
              </a:tabLst>
            </a:pPr>
            <a:r>
              <a:rPr sz="2800" i="1" spc="-175" dirty="0">
                <a:latin typeface="Arial"/>
                <a:cs typeface="Arial"/>
              </a:rPr>
              <a:t>(This </a:t>
            </a:r>
            <a:r>
              <a:rPr sz="2800" i="1" spc="-150" dirty="0">
                <a:latin typeface="Arial"/>
                <a:cs typeface="Arial"/>
              </a:rPr>
              <a:t>is </a:t>
            </a:r>
            <a:r>
              <a:rPr sz="2800" i="1" spc="-30" dirty="0">
                <a:latin typeface="Arial"/>
                <a:cs typeface="Arial"/>
              </a:rPr>
              <a:t>not </a:t>
            </a:r>
            <a:r>
              <a:rPr sz="2800" i="1" spc="-155" dirty="0">
                <a:latin typeface="Arial"/>
                <a:cs typeface="Arial"/>
              </a:rPr>
              <a:t>necessarily </a:t>
            </a:r>
            <a:r>
              <a:rPr sz="2800" i="1" spc="-125" dirty="0">
                <a:latin typeface="Arial"/>
                <a:cs typeface="Arial"/>
              </a:rPr>
              <a:t>an</a:t>
            </a:r>
            <a:r>
              <a:rPr sz="2800" i="1" spc="-85" dirty="0">
                <a:latin typeface="Arial"/>
                <a:cs typeface="Arial"/>
              </a:rPr>
              <a:t> </a:t>
            </a:r>
            <a:r>
              <a:rPr sz="2800" i="1" spc="-100" dirty="0">
                <a:latin typeface="Arial"/>
                <a:cs typeface="Arial"/>
              </a:rPr>
              <a:t>exponential</a:t>
            </a:r>
            <a:r>
              <a:rPr sz="2800" i="1" spc="-120" dirty="0">
                <a:latin typeface="Arial"/>
                <a:cs typeface="Arial"/>
              </a:rPr>
              <a:t> </a:t>
            </a:r>
            <a:r>
              <a:rPr sz="2800" i="1" spc="-145" dirty="0">
                <a:latin typeface="Arial"/>
                <a:cs typeface="Arial"/>
              </a:rPr>
              <a:t>increase.	</a:t>
            </a:r>
            <a:r>
              <a:rPr sz="2800" i="1" spc="40" dirty="0">
                <a:latin typeface="Arial"/>
                <a:cs typeface="Arial"/>
              </a:rPr>
              <a:t>It</a:t>
            </a:r>
            <a:r>
              <a:rPr sz="2800" i="1" spc="-235" dirty="0">
                <a:latin typeface="Arial"/>
                <a:cs typeface="Arial"/>
              </a:rPr>
              <a:t> </a:t>
            </a:r>
            <a:r>
              <a:rPr sz="2800" i="1" spc="-120" dirty="0">
                <a:latin typeface="Arial"/>
                <a:cs typeface="Arial"/>
              </a:rPr>
              <a:t>could  </a:t>
            </a:r>
            <a:r>
              <a:rPr sz="2800" i="1" spc="-175" dirty="0">
                <a:latin typeface="Arial"/>
                <a:cs typeface="Arial"/>
              </a:rPr>
              <a:t>be </a:t>
            </a:r>
            <a:r>
              <a:rPr sz="2800" i="1" spc="-120" dirty="0">
                <a:latin typeface="Arial"/>
                <a:cs typeface="Arial"/>
              </a:rPr>
              <a:t>a</a:t>
            </a:r>
            <a:r>
              <a:rPr sz="2800" i="1" spc="-110" dirty="0">
                <a:latin typeface="Arial"/>
                <a:cs typeface="Arial"/>
              </a:rPr>
              <a:t> </a:t>
            </a:r>
            <a:r>
              <a:rPr sz="2800" i="1" spc="-75" dirty="0">
                <a:latin typeface="Arial"/>
                <a:cs typeface="Arial"/>
              </a:rPr>
              <a:t>quadratic</a:t>
            </a:r>
            <a:r>
              <a:rPr sz="2800" i="1" spc="-145" dirty="0">
                <a:latin typeface="Arial"/>
                <a:cs typeface="Arial"/>
              </a:rPr>
              <a:t> increase.	</a:t>
            </a:r>
            <a:r>
              <a:rPr sz="2800" i="1" spc="-229" dirty="0">
                <a:latin typeface="Arial"/>
                <a:cs typeface="Arial"/>
              </a:rPr>
              <a:t>The </a:t>
            </a:r>
            <a:r>
              <a:rPr sz="2800" i="1" dirty="0">
                <a:latin typeface="Arial"/>
                <a:cs typeface="Arial"/>
              </a:rPr>
              <a:t>two </a:t>
            </a:r>
            <a:r>
              <a:rPr sz="2800" i="1" spc="-110" dirty="0">
                <a:latin typeface="Arial"/>
                <a:cs typeface="Arial"/>
              </a:rPr>
              <a:t>are </a:t>
            </a:r>
            <a:r>
              <a:rPr sz="2800" i="1" spc="-30" dirty="0">
                <a:latin typeface="Arial"/>
                <a:cs typeface="Arial"/>
              </a:rPr>
              <a:t>not </a:t>
            </a:r>
            <a:r>
              <a:rPr sz="2800" i="1" spc="-65" dirty="0">
                <a:latin typeface="Arial"/>
                <a:cs typeface="Arial"/>
              </a:rPr>
              <a:t>the</a:t>
            </a:r>
            <a:r>
              <a:rPr sz="2800" i="1" spc="-405" dirty="0">
                <a:latin typeface="Arial"/>
                <a:cs typeface="Arial"/>
              </a:rPr>
              <a:t> </a:t>
            </a:r>
            <a:r>
              <a:rPr sz="2800" i="1" spc="-130" dirty="0">
                <a:latin typeface="Arial"/>
                <a:cs typeface="Arial"/>
              </a:rPr>
              <a:t>same!)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800" y="3076575"/>
            <a:ext cx="1819910" cy="1419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8080" y="497840"/>
            <a:ext cx="68345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35" dirty="0">
                <a:latin typeface="Arial"/>
                <a:cs typeface="Arial"/>
              </a:rPr>
              <a:t>Increase </a:t>
            </a:r>
            <a:r>
              <a:rPr sz="4400" spc="-45" dirty="0">
                <a:latin typeface="Arial"/>
                <a:cs typeface="Arial"/>
              </a:rPr>
              <a:t>at </a:t>
            </a:r>
            <a:r>
              <a:rPr sz="4400" spc="-240" dirty="0">
                <a:latin typeface="Arial"/>
                <a:cs typeface="Arial"/>
              </a:rPr>
              <a:t>an </a:t>
            </a:r>
            <a:r>
              <a:rPr sz="4400" spc="-225" dirty="0">
                <a:latin typeface="Arial"/>
                <a:cs typeface="Arial"/>
              </a:rPr>
              <a:t>decreasing</a:t>
            </a:r>
            <a:r>
              <a:rPr sz="4400" spc="-445" dirty="0">
                <a:latin typeface="Arial"/>
                <a:cs typeface="Arial"/>
              </a:rPr>
              <a:t> </a:t>
            </a:r>
            <a:r>
              <a:rPr sz="4400" spc="-75" dirty="0">
                <a:latin typeface="Arial"/>
                <a:cs typeface="Arial"/>
              </a:rPr>
              <a:t>rate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6871334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150" dirty="0">
                <a:latin typeface="Arial"/>
                <a:cs typeface="Arial"/>
              </a:rPr>
              <a:t>Here, </a:t>
            </a:r>
            <a:r>
              <a:rPr sz="3200" spc="-300" dirty="0">
                <a:latin typeface="Arial"/>
                <a:cs typeface="Arial"/>
              </a:rPr>
              <a:t>as </a:t>
            </a:r>
            <a:r>
              <a:rPr sz="3200" spc="-130" dirty="0">
                <a:latin typeface="Arial"/>
                <a:cs typeface="Arial"/>
              </a:rPr>
              <a:t>one </a:t>
            </a:r>
            <a:r>
              <a:rPr sz="3200" spc="-110" dirty="0">
                <a:latin typeface="Arial"/>
                <a:cs typeface="Arial"/>
              </a:rPr>
              <a:t>variable </a:t>
            </a:r>
            <a:r>
              <a:rPr sz="3200" spc="-175" dirty="0">
                <a:latin typeface="Arial"/>
                <a:cs typeface="Arial"/>
              </a:rPr>
              <a:t>increases,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35" dirty="0">
                <a:latin typeface="Arial"/>
                <a:cs typeface="Arial"/>
              </a:rPr>
              <a:t>other  </a:t>
            </a:r>
            <a:r>
              <a:rPr sz="3200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increases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 </a:t>
            </a:r>
            <a:r>
              <a:rPr sz="3200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 </a:t>
            </a:r>
            <a:r>
              <a:rPr sz="3200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decreasing</a:t>
            </a:r>
            <a:r>
              <a:rPr sz="3200" u="heavy" spc="-3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rate</a:t>
            </a:r>
            <a:r>
              <a:rPr sz="3200" spc="-5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733800" y="3276600"/>
            <a:ext cx="1695450" cy="14198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7010" y="497840"/>
            <a:ext cx="36442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Linear</a:t>
            </a:r>
            <a:r>
              <a:rPr spc="-295" dirty="0"/>
              <a:t> Decrease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7915275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155" dirty="0">
                <a:latin typeface="Arial"/>
                <a:cs typeface="Arial"/>
              </a:rPr>
              <a:t>Linear </a:t>
            </a:r>
            <a:r>
              <a:rPr sz="3200" spc="-204" dirty="0">
                <a:latin typeface="Arial"/>
                <a:cs typeface="Arial"/>
              </a:rPr>
              <a:t>decreases </a:t>
            </a:r>
            <a:r>
              <a:rPr sz="3200" spc="-130" dirty="0">
                <a:latin typeface="Arial"/>
                <a:cs typeface="Arial"/>
              </a:rPr>
              <a:t>are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u="heavy" spc="-8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rare</a:t>
            </a:r>
            <a:r>
              <a:rPr sz="3200" spc="-8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dirty="0">
                <a:latin typeface="Arial"/>
                <a:cs typeface="Arial"/>
              </a:rPr>
              <a:t>If </a:t>
            </a:r>
            <a:r>
              <a:rPr sz="3200" spc="-120" dirty="0">
                <a:latin typeface="Arial"/>
                <a:cs typeface="Arial"/>
              </a:rPr>
              <a:t>you </a:t>
            </a:r>
            <a:r>
              <a:rPr sz="3200" spc="-95" dirty="0">
                <a:latin typeface="Arial"/>
                <a:cs typeface="Arial"/>
              </a:rPr>
              <a:t>get </a:t>
            </a:r>
            <a:r>
              <a:rPr sz="3200" spc="-75" dirty="0">
                <a:latin typeface="Arial"/>
                <a:cs typeface="Arial"/>
              </a:rPr>
              <a:t>this, </a:t>
            </a:r>
            <a:r>
              <a:rPr sz="3200" spc="-105" dirty="0">
                <a:latin typeface="Arial"/>
                <a:cs typeface="Arial"/>
              </a:rPr>
              <a:t>you’ve </a:t>
            </a:r>
            <a:r>
              <a:rPr sz="3200" spc="-95" dirty="0">
                <a:latin typeface="Arial"/>
                <a:cs typeface="Arial"/>
              </a:rPr>
              <a:t>probably </a:t>
            </a:r>
            <a:r>
              <a:rPr sz="3200" spc="-165" dirty="0">
                <a:latin typeface="Arial"/>
                <a:cs typeface="Arial"/>
              </a:rPr>
              <a:t>made</a:t>
            </a:r>
            <a:r>
              <a:rPr sz="3200" spc="-660" dirty="0">
                <a:latin typeface="Arial"/>
                <a:cs typeface="Arial"/>
              </a:rPr>
              <a:t>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spc="-120" dirty="0">
                <a:latin typeface="Arial"/>
                <a:cs typeface="Arial"/>
              </a:rPr>
              <a:t>mistake.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05200" y="3533775"/>
            <a:ext cx="2219954" cy="1495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100" y="497840"/>
            <a:ext cx="70243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95" dirty="0"/>
              <a:t>Decrease </a:t>
            </a:r>
            <a:r>
              <a:rPr spc="-45" dirty="0"/>
              <a:t>at </a:t>
            </a:r>
            <a:r>
              <a:rPr spc="-240" dirty="0"/>
              <a:t>an </a:t>
            </a:r>
            <a:r>
              <a:rPr spc="-225" dirty="0"/>
              <a:t>decreasing</a:t>
            </a:r>
            <a:r>
              <a:rPr spc="-405" dirty="0"/>
              <a:t> </a:t>
            </a:r>
            <a:r>
              <a:rPr spc="-70" dirty="0"/>
              <a:t>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50914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260" dirty="0">
                <a:latin typeface="Arial"/>
                <a:cs typeface="Arial"/>
              </a:rPr>
              <a:t>You </a:t>
            </a:r>
            <a:r>
              <a:rPr sz="3200" spc="-135" dirty="0">
                <a:latin typeface="Arial"/>
                <a:cs typeface="Arial"/>
              </a:rPr>
              <a:t>are </a:t>
            </a:r>
            <a:r>
              <a:rPr sz="3200" spc="-90" dirty="0">
                <a:latin typeface="Arial"/>
                <a:cs typeface="Arial"/>
              </a:rPr>
              <a:t>more </a:t>
            </a:r>
            <a:r>
              <a:rPr sz="3200" spc="-75" dirty="0">
                <a:latin typeface="Arial"/>
                <a:cs typeface="Arial"/>
              </a:rPr>
              <a:t>likely </a:t>
            </a:r>
            <a:r>
              <a:rPr sz="3200" spc="35" dirty="0">
                <a:latin typeface="Arial"/>
                <a:cs typeface="Arial"/>
              </a:rPr>
              <a:t>to </a:t>
            </a:r>
            <a:r>
              <a:rPr sz="3200" spc="-250" dirty="0">
                <a:latin typeface="Arial"/>
                <a:cs typeface="Arial"/>
              </a:rPr>
              <a:t>see</a:t>
            </a:r>
            <a:r>
              <a:rPr sz="3200" spc="-500" dirty="0">
                <a:latin typeface="Arial"/>
                <a:cs typeface="Arial"/>
              </a:rPr>
              <a:t> </a:t>
            </a:r>
            <a:r>
              <a:rPr sz="3200" spc="-65" dirty="0">
                <a:latin typeface="Arial"/>
                <a:cs typeface="Arial"/>
              </a:rPr>
              <a:t>this: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578350"/>
            <a:ext cx="7663815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320" dirty="0">
                <a:latin typeface="Arial"/>
                <a:cs typeface="Arial"/>
              </a:rPr>
              <a:t>As </a:t>
            </a:r>
            <a:r>
              <a:rPr sz="3200" spc="-130" dirty="0">
                <a:latin typeface="Arial"/>
                <a:cs typeface="Arial"/>
              </a:rPr>
              <a:t>one </a:t>
            </a:r>
            <a:r>
              <a:rPr sz="3200" spc="-110" dirty="0">
                <a:latin typeface="Arial"/>
                <a:cs typeface="Arial"/>
              </a:rPr>
              <a:t>variable </a:t>
            </a:r>
            <a:r>
              <a:rPr sz="3200" spc="-175" dirty="0">
                <a:latin typeface="Arial"/>
                <a:cs typeface="Arial"/>
              </a:rPr>
              <a:t>increases,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35" dirty="0">
                <a:latin typeface="Arial"/>
                <a:cs typeface="Arial"/>
              </a:rPr>
              <a:t>other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u="heavy" spc="-20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decreases </a:t>
            </a:r>
            <a:r>
              <a:rPr sz="3200" spc="-204" dirty="0">
                <a:latin typeface="Arial"/>
                <a:cs typeface="Arial"/>
              </a:rPr>
              <a:t>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at </a:t>
            </a:r>
            <a:r>
              <a:rPr sz="3200" u="heavy" spc="-2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3200" u="heavy" spc="-1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decreasing</a:t>
            </a:r>
            <a:r>
              <a:rPr sz="3200" u="heavy" spc="-2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rate</a:t>
            </a:r>
            <a:r>
              <a:rPr sz="3200" spc="-5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05200" y="2628916"/>
            <a:ext cx="2057400" cy="1419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1610" y="497840"/>
            <a:ext cx="62287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Qualitative </a:t>
            </a:r>
            <a:r>
              <a:rPr spc="-270" dirty="0"/>
              <a:t>vs.</a:t>
            </a:r>
            <a:r>
              <a:rPr spc="-370" dirty="0"/>
              <a:t> </a:t>
            </a:r>
            <a:r>
              <a:rPr spc="-95" dirty="0"/>
              <a:t>Quantitative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7793990" cy="34582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60" dirty="0">
                <a:latin typeface="Trebuchet MS"/>
                <a:cs typeface="Trebuchet MS"/>
              </a:rPr>
              <a:t>Qualitative </a:t>
            </a:r>
            <a:r>
              <a:rPr sz="3200" spc="-125" dirty="0">
                <a:latin typeface="Arial"/>
                <a:cs typeface="Arial"/>
              </a:rPr>
              <a:t>observations </a:t>
            </a:r>
            <a:r>
              <a:rPr sz="3200" spc="-130" dirty="0">
                <a:latin typeface="Arial"/>
                <a:cs typeface="Arial"/>
              </a:rPr>
              <a:t>are</a:t>
            </a:r>
            <a:r>
              <a:rPr sz="3200" spc="-250" dirty="0">
                <a:latin typeface="Arial"/>
                <a:cs typeface="Arial"/>
              </a:rPr>
              <a:t> </a:t>
            </a:r>
            <a:r>
              <a:rPr sz="3200" u="heavy" spc="-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descriptive</a:t>
            </a:r>
            <a:r>
              <a:rPr sz="3200" spc="-95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800"/>
              </a:spcBef>
            </a:pPr>
            <a:r>
              <a:rPr sz="3200" i="1" spc="-130" dirty="0">
                <a:latin typeface="Arial"/>
                <a:cs typeface="Arial"/>
              </a:rPr>
              <a:t>“The </a:t>
            </a:r>
            <a:r>
              <a:rPr sz="3200" i="1" spc="-85" dirty="0">
                <a:latin typeface="Arial"/>
                <a:cs typeface="Arial"/>
              </a:rPr>
              <a:t>amplitude </a:t>
            </a:r>
            <a:r>
              <a:rPr sz="3200" i="1" spc="-30" dirty="0">
                <a:latin typeface="Arial"/>
                <a:cs typeface="Arial"/>
              </a:rPr>
              <a:t>of </a:t>
            </a:r>
            <a:r>
              <a:rPr sz="3200" i="1" spc="-70" dirty="0">
                <a:latin typeface="Arial"/>
                <a:cs typeface="Arial"/>
              </a:rPr>
              <a:t>the </a:t>
            </a:r>
            <a:r>
              <a:rPr sz="3200" i="1" spc="-135" dirty="0">
                <a:latin typeface="Arial"/>
                <a:cs typeface="Arial"/>
              </a:rPr>
              <a:t>pendulum</a:t>
            </a:r>
            <a:r>
              <a:rPr sz="3200" i="1" spc="-560" dirty="0">
                <a:latin typeface="Arial"/>
                <a:cs typeface="Arial"/>
              </a:rPr>
              <a:t> </a:t>
            </a:r>
            <a:r>
              <a:rPr sz="3200" i="1" spc="-140" dirty="0">
                <a:latin typeface="Arial"/>
                <a:cs typeface="Arial"/>
              </a:rPr>
              <a:t>decreased.</a:t>
            </a:r>
            <a:r>
              <a:rPr sz="3200" spc="-140" dirty="0">
                <a:latin typeface="Arial"/>
                <a:cs typeface="Arial"/>
              </a:rPr>
              <a:t>”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160" dirty="0">
                <a:latin typeface="Trebuchet MS"/>
                <a:cs typeface="Trebuchet MS"/>
              </a:rPr>
              <a:t>Quantitative </a:t>
            </a:r>
            <a:r>
              <a:rPr sz="3200" spc="-125" dirty="0">
                <a:latin typeface="Arial"/>
                <a:cs typeface="Arial"/>
              </a:rPr>
              <a:t>observations </a:t>
            </a:r>
            <a:r>
              <a:rPr sz="3200" spc="-90" dirty="0">
                <a:latin typeface="Arial"/>
                <a:cs typeface="Arial"/>
              </a:rPr>
              <a:t>contain</a:t>
            </a:r>
            <a:r>
              <a:rPr sz="3200" spc="-229" dirty="0">
                <a:latin typeface="Arial"/>
                <a:cs typeface="Arial"/>
              </a:rPr>
              <a:t> </a:t>
            </a:r>
            <a:r>
              <a:rPr sz="3200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numerical  </a:t>
            </a:r>
            <a:r>
              <a:rPr sz="3200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measurements</a:t>
            </a:r>
            <a:r>
              <a:rPr sz="3200" spc="-135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800"/>
              </a:spcBef>
            </a:pPr>
            <a:r>
              <a:rPr sz="3200" i="1" spc="-130" dirty="0">
                <a:latin typeface="Arial"/>
                <a:cs typeface="Arial"/>
              </a:rPr>
              <a:t>“The </a:t>
            </a:r>
            <a:r>
              <a:rPr sz="3200" i="1" spc="-250" dirty="0">
                <a:latin typeface="Arial"/>
                <a:cs typeface="Arial"/>
              </a:rPr>
              <a:t>mass </a:t>
            </a:r>
            <a:r>
              <a:rPr sz="3200" i="1" spc="-25" dirty="0">
                <a:latin typeface="Arial"/>
                <a:cs typeface="Arial"/>
              </a:rPr>
              <a:t>of </a:t>
            </a:r>
            <a:r>
              <a:rPr sz="3200" i="1" spc="-75" dirty="0">
                <a:latin typeface="Arial"/>
                <a:cs typeface="Arial"/>
              </a:rPr>
              <a:t>the </a:t>
            </a:r>
            <a:r>
              <a:rPr sz="3200" i="1" spc="-135" dirty="0">
                <a:latin typeface="Arial"/>
                <a:cs typeface="Arial"/>
              </a:rPr>
              <a:t>pendulum </a:t>
            </a:r>
            <a:r>
              <a:rPr sz="3200" i="1" spc="-175" dirty="0">
                <a:latin typeface="Arial"/>
                <a:cs typeface="Arial"/>
              </a:rPr>
              <a:t>was </a:t>
            </a:r>
            <a:r>
              <a:rPr sz="3200" i="1" spc="-165" dirty="0">
                <a:latin typeface="Arial"/>
                <a:cs typeface="Arial"/>
              </a:rPr>
              <a:t>150</a:t>
            </a:r>
            <a:r>
              <a:rPr sz="3200" i="1" spc="-445" dirty="0">
                <a:latin typeface="Arial"/>
                <a:cs typeface="Arial"/>
              </a:rPr>
              <a:t> </a:t>
            </a:r>
            <a:r>
              <a:rPr sz="3200" i="1" spc="15" dirty="0">
                <a:latin typeface="Arial"/>
                <a:cs typeface="Arial"/>
              </a:rPr>
              <a:t>g.”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58439" y="497840"/>
            <a:ext cx="362204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35" dirty="0">
                <a:latin typeface="Arial"/>
                <a:cs typeface="Arial"/>
              </a:rPr>
              <a:t>No</a:t>
            </a:r>
            <a:r>
              <a:rPr sz="4400" spc="-305" dirty="0">
                <a:latin typeface="Arial"/>
                <a:cs typeface="Arial"/>
              </a:rPr>
              <a:t> </a:t>
            </a:r>
            <a:r>
              <a:rPr sz="4400" spc="-175" dirty="0">
                <a:latin typeface="Arial"/>
                <a:cs typeface="Arial"/>
              </a:rPr>
              <a:t>Relationship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533640" cy="100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210" dirty="0">
                <a:latin typeface="Arial"/>
                <a:cs typeface="Arial"/>
              </a:rPr>
              <a:t>This </a:t>
            </a:r>
            <a:r>
              <a:rPr sz="3200" spc="-140" dirty="0">
                <a:latin typeface="Arial"/>
                <a:cs typeface="Arial"/>
              </a:rPr>
              <a:t>graph </a:t>
            </a:r>
            <a:r>
              <a:rPr sz="3200" spc="-185" dirty="0">
                <a:latin typeface="Arial"/>
                <a:cs typeface="Arial"/>
              </a:rPr>
              <a:t>shows </a:t>
            </a:r>
            <a:r>
              <a:rPr sz="3200" spc="-310" dirty="0">
                <a:latin typeface="Arial"/>
                <a:cs typeface="Arial"/>
              </a:rPr>
              <a:t>NO </a:t>
            </a:r>
            <a:r>
              <a:rPr sz="3200" spc="-380" dirty="0">
                <a:latin typeface="Arial"/>
                <a:cs typeface="Arial"/>
              </a:rPr>
              <a:t>RELATIONSHIP </a:t>
            </a:r>
            <a:r>
              <a:rPr sz="3200" spc="-90" dirty="0">
                <a:latin typeface="Arial"/>
                <a:cs typeface="Arial"/>
              </a:rPr>
              <a:t>between  </a:t>
            </a:r>
            <a:r>
              <a:rPr sz="3200" spc="-45" dirty="0">
                <a:latin typeface="Arial"/>
                <a:cs typeface="Arial"/>
              </a:rPr>
              <a:t>the </a:t>
            </a:r>
            <a:r>
              <a:rPr sz="3200" spc="-90" dirty="0">
                <a:latin typeface="Arial"/>
                <a:cs typeface="Arial"/>
              </a:rPr>
              <a:t>independent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105" dirty="0">
                <a:latin typeface="Arial"/>
                <a:cs typeface="Arial"/>
              </a:rPr>
              <a:t>dependent</a:t>
            </a:r>
            <a:r>
              <a:rPr sz="3200" spc="-445" dirty="0">
                <a:latin typeface="Arial"/>
                <a:cs typeface="Arial"/>
              </a:rPr>
              <a:t> </a:t>
            </a:r>
            <a:r>
              <a:rPr sz="3200" spc="-130" dirty="0">
                <a:latin typeface="Arial"/>
                <a:cs typeface="Arial"/>
              </a:rPr>
              <a:t>variables.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24250" y="3294387"/>
            <a:ext cx="1752600" cy="16103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36189" y="497840"/>
            <a:ext cx="40646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95" dirty="0"/>
              <a:t>Quantitative</a:t>
            </a:r>
            <a:r>
              <a:rPr spc="-265" dirty="0"/>
              <a:t> </a:t>
            </a:r>
            <a:r>
              <a:rPr spc="-229" dirty="0"/>
              <a:t>Data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545705" cy="266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70" dirty="0">
                <a:latin typeface="Arial"/>
                <a:cs typeface="Arial"/>
              </a:rPr>
              <a:t>Quantitative </a:t>
            </a:r>
            <a:r>
              <a:rPr sz="3200" spc="-110" dirty="0">
                <a:latin typeface="Arial"/>
                <a:cs typeface="Arial"/>
              </a:rPr>
              <a:t>data </a:t>
            </a:r>
            <a:r>
              <a:rPr sz="3200" spc="-125" dirty="0">
                <a:latin typeface="Arial"/>
                <a:cs typeface="Arial"/>
              </a:rPr>
              <a:t>should </a:t>
            </a:r>
            <a:r>
              <a:rPr sz="3200" spc="-90" dirty="0">
                <a:latin typeface="Arial"/>
                <a:cs typeface="Arial"/>
              </a:rPr>
              <a:t>contain </a:t>
            </a:r>
            <a:r>
              <a:rPr sz="3200" spc="-70" dirty="0">
                <a:latin typeface="Arial"/>
                <a:cs typeface="Arial"/>
              </a:rPr>
              <a:t>all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515" dirty="0">
                <a:latin typeface="Arial"/>
                <a:cs typeface="Arial"/>
              </a:rPr>
              <a:t> </a:t>
            </a:r>
            <a:r>
              <a:rPr sz="3200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digits 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that </a:t>
            </a:r>
            <a:r>
              <a:rPr sz="3200" spc="-90" dirty="0">
                <a:latin typeface="Arial"/>
                <a:cs typeface="Arial"/>
              </a:rPr>
              <a:t>were</a:t>
            </a:r>
            <a:r>
              <a:rPr sz="3200" spc="-335" dirty="0">
                <a:latin typeface="Arial"/>
                <a:cs typeface="Arial"/>
              </a:rPr>
              <a:t> </a:t>
            </a:r>
            <a:r>
              <a:rPr sz="3200" u="heavy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measured</a:t>
            </a:r>
            <a:r>
              <a:rPr sz="3200" spc="-15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355600" marR="323215" indent="-342900">
              <a:lnSpc>
                <a:spcPct val="100000"/>
              </a:lnSpc>
            </a:pPr>
            <a:r>
              <a:rPr sz="3200" spc="-180" dirty="0">
                <a:latin typeface="Arial"/>
                <a:cs typeface="Arial"/>
              </a:rPr>
              <a:t>For </a:t>
            </a:r>
            <a:r>
              <a:rPr sz="3200" spc="-145" dirty="0">
                <a:latin typeface="Arial"/>
                <a:cs typeface="Arial"/>
              </a:rPr>
              <a:t>example, </a:t>
            </a:r>
            <a:r>
              <a:rPr sz="3200" spc="50" dirty="0">
                <a:latin typeface="Arial"/>
                <a:cs typeface="Arial"/>
              </a:rPr>
              <a:t>if </a:t>
            </a:r>
            <a:r>
              <a:rPr sz="3200" spc="-120" dirty="0">
                <a:latin typeface="Arial"/>
                <a:cs typeface="Arial"/>
              </a:rPr>
              <a:t>lengths </a:t>
            </a:r>
            <a:r>
              <a:rPr sz="3200" spc="-130" dirty="0">
                <a:latin typeface="Arial"/>
                <a:cs typeface="Arial"/>
              </a:rPr>
              <a:t>are </a:t>
            </a:r>
            <a:r>
              <a:rPr sz="3200" spc="-160" dirty="0">
                <a:latin typeface="Arial"/>
                <a:cs typeface="Arial"/>
              </a:rPr>
              <a:t>measured </a:t>
            </a:r>
            <a:r>
              <a:rPr sz="3200" spc="40" dirty="0">
                <a:latin typeface="Arial"/>
                <a:cs typeface="Arial"/>
              </a:rPr>
              <a:t>to</a:t>
            </a:r>
            <a:r>
              <a:rPr sz="3200" spc="-550" dirty="0">
                <a:latin typeface="Arial"/>
                <a:cs typeface="Arial"/>
              </a:rPr>
              <a:t> </a:t>
            </a:r>
            <a:r>
              <a:rPr sz="3200" spc="-45" dirty="0">
                <a:latin typeface="Arial"/>
                <a:cs typeface="Arial"/>
              </a:rPr>
              <a:t>the  </a:t>
            </a:r>
            <a:r>
              <a:rPr sz="3200" spc="-125" dirty="0">
                <a:latin typeface="Arial"/>
                <a:cs typeface="Arial"/>
              </a:rPr>
              <a:t>nearest </a:t>
            </a:r>
            <a:r>
              <a:rPr sz="3200" spc="-110" dirty="0">
                <a:latin typeface="Arial"/>
                <a:cs typeface="Arial"/>
              </a:rPr>
              <a:t>mm, </a:t>
            </a:r>
            <a:r>
              <a:rPr sz="3200" spc="5" dirty="0">
                <a:latin typeface="Arial"/>
                <a:cs typeface="Arial"/>
              </a:rPr>
              <a:t>write </a:t>
            </a:r>
            <a:r>
              <a:rPr sz="3200" u="heavy" spc="-1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10.0 </a:t>
            </a:r>
            <a:r>
              <a:rPr sz="3200" u="heavy" spc="-1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cm</a:t>
            </a:r>
            <a:r>
              <a:rPr sz="3200" spc="-180" dirty="0">
                <a:latin typeface="Arial"/>
                <a:cs typeface="Arial"/>
              </a:rPr>
              <a:t> </a:t>
            </a:r>
            <a:r>
              <a:rPr sz="3200" spc="-280" dirty="0">
                <a:latin typeface="Arial"/>
                <a:cs typeface="Arial"/>
              </a:rPr>
              <a:t>(NOT </a:t>
            </a:r>
            <a:r>
              <a:rPr sz="3200" spc="-170" dirty="0">
                <a:latin typeface="Arial"/>
                <a:cs typeface="Arial"/>
              </a:rPr>
              <a:t>10</a:t>
            </a:r>
            <a:r>
              <a:rPr sz="3200" spc="-345" dirty="0">
                <a:latin typeface="Arial"/>
                <a:cs typeface="Arial"/>
              </a:rPr>
              <a:t> </a:t>
            </a:r>
            <a:r>
              <a:rPr sz="3200" spc="-140" dirty="0">
                <a:latin typeface="Arial"/>
                <a:cs typeface="Arial"/>
              </a:rPr>
              <a:t>cm).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9050" y="497840"/>
            <a:ext cx="148526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5" dirty="0"/>
              <a:t>T</a:t>
            </a:r>
            <a:r>
              <a:rPr spc="-335" dirty="0"/>
              <a:t>a</a:t>
            </a:r>
            <a:r>
              <a:rPr spc="-114" dirty="0"/>
              <a:t>bl</a:t>
            </a:r>
            <a:r>
              <a:rPr spc="-150" dirty="0"/>
              <a:t>e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469505" cy="2178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200" spc="-110" dirty="0">
                <a:latin typeface="Arial"/>
                <a:cs typeface="Arial"/>
              </a:rPr>
              <a:t>Both </a:t>
            </a:r>
            <a:r>
              <a:rPr sz="3200" spc="-60" dirty="0">
                <a:latin typeface="Arial"/>
                <a:cs typeface="Arial"/>
              </a:rPr>
              <a:t>qualitative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50" dirty="0">
                <a:latin typeface="Arial"/>
                <a:cs typeface="Arial"/>
              </a:rPr>
              <a:t>quantitative </a:t>
            </a:r>
            <a:r>
              <a:rPr sz="3200" spc="-110" dirty="0">
                <a:latin typeface="Arial"/>
                <a:cs typeface="Arial"/>
              </a:rPr>
              <a:t>data </a:t>
            </a:r>
            <a:r>
              <a:rPr sz="3200" spc="-200" dirty="0">
                <a:latin typeface="Arial"/>
                <a:cs typeface="Arial"/>
              </a:rPr>
              <a:t>can</a:t>
            </a:r>
            <a:r>
              <a:rPr sz="3200" spc="-59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be  </a:t>
            </a:r>
            <a:r>
              <a:rPr sz="3200" u="heavy" spc="-10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recorded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spc="-114" dirty="0">
                <a:latin typeface="Arial"/>
                <a:cs typeface="Arial"/>
              </a:rPr>
              <a:t>presented </a:t>
            </a:r>
            <a:r>
              <a:rPr sz="3200" spc="-40" dirty="0">
                <a:latin typeface="Arial"/>
                <a:cs typeface="Arial"/>
              </a:rPr>
              <a:t>in</a:t>
            </a:r>
            <a:r>
              <a:rPr sz="3200" spc="-315" dirty="0">
                <a:latin typeface="Arial"/>
                <a:cs typeface="Arial"/>
              </a:rPr>
              <a:t> </a:t>
            </a:r>
            <a:r>
              <a:rPr sz="32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tables</a:t>
            </a:r>
            <a:r>
              <a:rPr sz="3200" spc="-114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180" dirty="0">
                <a:latin typeface="Arial"/>
                <a:cs typeface="Arial"/>
              </a:rPr>
              <a:t>For </a:t>
            </a:r>
            <a:r>
              <a:rPr sz="3200" spc="-145" dirty="0">
                <a:latin typeface="Arial"/>
                <a:cs typeface="Arial"/>
              </a:rPr>
              <a:t>example,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0687" y="4195445"/>
            <a:ext cx="7981692" cy="9147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770" y="497840"/>
            <a:ext cx="16471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0" dirty="0"/>
              <a:t>G</a:t>
            </a:r>
            <a:r>
              <a:rPr spc="65" dirty="0"/>
              <a:t>r</a:t>
            </a:r>
            <a:r>
              <a:rPr spc="-204" dirty="0"/>
              <a:t>aph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099934" cy="2546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92430" indent="-342900">
              <a:lnSpc>
                <a:spcPct val="100000"/>
              </a:lnSpc>
              <a:spcBef>
                <a:spcPts val="100"/>
              </a:spcBef>
            </a:pPr>
            <a:r>
              <a:rPr sz="3200" spc="-70" dirty="0">
                <a:latin typeface="Arial"/>
                <a:cs typeface="Arial"/>
              </a:rPr>
              <a:t>Quantitative </a:t>
            </a:r>
            <a:r>
              <a:rPr sz="3200" spc="-110" dirty="0">
                <a:latin typeface="Arial"/>
                <a:cs typeface="Arial"/>
              </a:rPr>
              <a:t>data </a:t>
            </a:r>
            <a:r>
              <a:rPr sz="3200" spc="-175" dirty="0">
                <a:latin typeface="Arial"/>
                <a:cs typeface="Arial"/>
              </a:rPr>
              <a:t>may </a:t>
            </a:r>
            <a:r>
              <a:rPr sz="3200" spc="-150" dirty="0">
                <a:latin typeface="Arial"/>
                <a:cs typeface="Arial"/>
              </a:rPr>
              <a:t>be </a:t>
            </a:r>
            <a:r>
              <a:rPr sz="3200" spc="-114" dirty="0">
                <a:latin typeface="Arial"/>
                <a:cs typeface="Arial"/>
              </a:rPr>
              <a:t>presented</a:t>
            </a:r>
            <a:r>
              <a:rPr sz="3200" spc="-36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and  </a:t>
            </a:r>
            <a:r>
              <a:rPr sz="3200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analyzed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using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65" dirty="0">
                <a:latin typeface="Arial"/>
                <a:cs typeface="Arial"/>
              </a:rPr>
              <a:t>graphs.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spc="-180" dirty="0">
                <a:latin typeface="Arial"/>
                <a:cs typeface="Arial"/>
              </a:rPr>
              <a:t>For </a:t>
            </a:r>
            <a:r>
              <a:rPr sz="3200" spc="-145" dirty="0">
                <a:latin typeface="Arial"/>
                <a:cs typeface="Arial"/>
              </a:rPr>
              <a:t>example,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000" spc="-110" dirty="0">
                <a:latin typeface="Arial"/>
                <a:cs typeface="Arial"/>
              </a:rPr>
              <a:t>Graph </a:t>
            </a:r>
            <a:r>
              <a:rPr sz="2000" spc="-65" dirty="0">
                <a:latin typeface="Arial"/>
                <a:cs typeface="Arial"/>
              </a:rPr>
              <a:t>1: </a:t>
            </a:r>
            <a:r>
              <a:rPr sz="2000" spc="-75" dirty="0">
                <a:latin typeface="Arial"/>
                <a:cs typeface="Arial"/>
              </a:rPr>
              <a:t>Distance-time </a:t>
            </a:r>
            <a:r>
              <a:rPr sz="2000" spc="-25" dirty="0">
                <a:latin typeface="Arial"/>
                <a:cs typeface="Arial"/>
              </a:rPr>
              <a:t>information </a:t>
            </a:r>
            <a:r>
              <a:rPr sz="2000" spc="5" dirty="0">
                <a:latin typeface="Arial"/>
                <a:cs typeface="Arial"/>
              </a:rPr>
              <a:t>for </a:t>
            </a:r>
            <a:r>
              <a:rPr sz="2000" spc="-155" dirty="0">
                <a:latin typeface="Arial"/>
                <a:cs typeface="Arial"/>
              </a:rPr>
              <a:t>a </a:t>
            </a:r>
            <a:r>
              <a:rPr sz="2000" spc="-45" dirty="0">
                <a:latin typeface="Arial"/>
                <a:cs typeface="Arial"/>
              </a:rPr>
              <a:t>cart </a:t>
            </a:r>
            <a:r>
              <a:rPr sz="2000" spc="-50" dirty="0">
                <a:latin typeface="Arial"/>
                <a:cs typeface="Arial"/>
              </a:rPr>
              <a:t>travelling </a:t>
            </a:r>
            <a:r>
              <a:rPr sz="2000" spc="-90" dirty="0">
                <a:latin typeface="Arial"/>
                <a:cs typeface="Arial"/>
              </a:rPr>
              <a:t>along </a:t>
            </a:r>
            <a:r>
              <a:rPr sz="2000" spc="-155" dirty="0">
                <a:latin typeface="Arial"/>
                <a:cs typeface="Arial"/>
              </a:rPr>
              <a:t>a</a:t>
            </a:r>
            <a:r>
              <a:rPr sz="2000" spc="-31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track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28905" y="4306418"/>
            <a:ext cx="3707168" cy="22958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770" y="497840"/>
            <a:ext cx="16471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0" dirty="0"/>
              <a:t>G</a:t>
            </a:r>
            <a:r>
              <a:rPr spc="65" dirty="0"/>
              <a:t>r</a:t>
            </a:r>
            <a:r>
              <a:rPr spc="-204" dirty="0"/>
              <a:t>aph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9220"/>
            <a:ext cx="6675120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240" dirty="0">
                <a:latin typeface="Arial"/>
                <a:cs typeface="Arial"/>
              </a:rPr>
              <a:t>Rules </a:t>
            </a:r>
            <a:r>
              <a:rPr sz="3200" spc="10" dirty="0">
                <a:latin typeface="Arial"/>
                <a:cs typeface="Arial"/>
              </a:rPr>
              <a:t>for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graphing: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60" dirty="0">
                <a:latin typeface="Arial"/>
                <a:cs typeface="Arial"/>
              </a:rPr>
              <a:t>You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215" dirty="0">
                <a:latin typeface="Arial"/>
                <a:cs typeface="Arial"/>
              </a:rPr>
              <a:t>use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ruler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graph</a:t>
            </a:r>
            <a:r>
              <a:rPr sz="3200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paper</a:t>
            </a:r>
            <a:r>
              <a:rPr sz="3200" spc="-114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770" y="497840"/>
            <a:ext cx="16471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0" dirty="0"/>
              <a:t>G</a:t>
            </a:r>
            <a:r>
              <a:rPr spc="65" dirty="0"/>
              <a:t>r</a:t>
            </a:r>
            <a:r>
              <a:rPr spc="-204" dirty="0"/>
              <a:t>aph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9220"/>
            <a:ext cx="6675120" cy="17932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240" dirty="0">
                <a:latin typeface="Arial"/>
                <a:cs typeface="Arial"/>
              </a:rPr>
              <a:t>Rules </a:t>
            </a:r>
            <a:r>
              <a:rPr sz="3200" spc="10" dirty="0">
                <a:latin typeface="Arial"/>
                <a:cs typeface="Arial"/>
              </a:rPr>
              <a:t>for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graphing: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60" dirty="0">
                <a:latin typeface="Arial"/>
                <a:cs typeface="Arial"/>
              </a:rPr>
              <a:t>You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215" dirty="0">
                <a:latin typeface="Arial"/>
                <a:cs typeface="Arial"/>
              </a:rPr>
              <a:t>use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ruler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graph</a:t>
            </a:r>
            <a:r>
              <a:rPr sz="3200" u="heavy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paper</a:t>
            </a:r>
            <a:r>
              <a:rPr sz="3200" spc="-114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latin typeface="Arial"/>
                <a:cs typeface="Arial"/>
              </a:rPr>
              <a:t>Graphs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150" dirty="0">
                <a:latin typeface="Arial"/>
                <a:cs typeface="Arial"/>
              </a:rPr>
              <a:t>be </a:t>
            </a:r>
            <a:r>
              <a:rPr sz="320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numbered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285" dirty="0"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titled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770" y="497840"/>
            <a:ext cx="16471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0" dirty="0"/>
              <a:t>G</a:t>
            </a:r>
            <a:r>
              <a:rPr spc="65" dirty="0"/>
              <a:t>r</a:t>
            </a:r>
            <a:r>
              <a:rPr spc="-204" dirty="0"/>
              <a:t>aph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9220"/>
            <a:ext cx="8018780" cy="34582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240" dirty="0">
                <a:latin typeface="Arial"/>
                <a:cs typeface="Arial"/>
              </a:rPr>
              <a:t>Rules </a:t>
            </a:r>
            <a:r>
              <a:rPr sz="3200" spc="10" dirty="0">
                <a:latin typeface="Arial"/>
                <a:cs typeface="Arial"/>
              </a:rPr>
              <a:t>for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graphing: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60" dirty="0">
                <a:latin typeface="Arial"/>
                <a:cs typeface="Arial"/>
              </a:rPr>
              <a:t>You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215" dirty="0">
                <a:latin typeface="Arial"/>
                <a:cs typeface="Arial"/>
              </a:rPr>
              <a:t>use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ruler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graph</a:t>
            </a:r>
            <a:r>
              <a:rPr sz="3200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paper</a:t>
            </a:r>
            <a:r>
              <a:rPr sz="3200" spc="-114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latin typeface="Arial"/>
                <a:cs typeface="Arial"/>
              </a:rPr>
              <a:t>Graphs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150" dirty="0">
                <a:latin typeface="Arial"/>
                <a:cs typeface="Arial"/>
              </a:rPr>
              <a:t>be </a:t>
            </a:r>
            <a:r>
              <a:rPr sz="320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numbered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285" dirty="0"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titled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85" dirty="0">
                <a:latin typeface="Arial"/>
                <a:cs typeface="Arial"/>
              </a:rPr>
              <a:t>A </a:t>
            </a:r>
            <a:r>
              <a:rPr sz="3200" spc="-140" dirty="0">
                <a:latin typeface="Arial"/>
                <a:cs typeface="Arial"/>
              </a:rPr>
              <a:t>graph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105" dirty="0">
                <a:latin typeface="Arial"/>
                <a:cs typeface="Arial"/>
              </a:rPr>
              <a:t>take </a:t>
            </a:r>
            <a:r>
              <a:rPr sz="3200" spc="-110" dirty="0">
                <a:latin typeface="Arial"/>
                <a:cs typeface="Arial"/>
              </a:rPr>
              <a:t>up </a:t>
            </a:r>
            <a:r>
              <a:rPr sz="3200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 </a:t>
            </a:r>
            <a:r>
              <a:rPr sz="3200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entire</a:t>
            </a:r>
            <a:r>
              <a:rPr sz="3200" u="heavy" spc="-2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page</a:t>
            </a:r>
            <a:r>
              <a:rPr sz="3200" spc="-17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800"/>
              </a:spcBef>
            </a:pPr>
            <a:r>
              <a:rPr sz="3200" spc="-200" dirty="0">
                <a:latin typeface="Arial"/>
                <a:cs typeface="Arial"/>
              </a:rPr>
              <a:t>(The </a:t>
            </a:r>
            <a:r>
              <a:rPr sz="3200" spc="-254" dirty="0">
                <a:latin typeface="Arial"/>
                <a:cs typeface="Arial"/>
              </a:rPr>
              <a:t>axes </a:t>
            </a:r>
            <a:r>
              <a:rPr sz="3200" spc="-125" dirty="0">
                <a:latin typeface="Arial"/>
                <a:cs typeface="Arial"/>
              </a:rPr>
              <a:t>should </a:t>
            </a:r>
            <a:r>
              <a:rPr sz="3200" spc="-150" dirty="0">
                <a:latin typeface="Arial"/>
                <a:cs typeface="Arial"/>
              </a:rPr>
              <a:t>be </a:t>
            </a:r>
            <a:r>
              <a:rPr sz="3200" spc="-75" dirty="0">
                <a:latin typeface="Arial"/>
                <a:cs typeface="Arial"/>
              </a:rPr>
              <a:t>about </a:t>
            </a:r>
            <a:r>
              <a:rPr sz="3200" spc="-160" dirty="0">
                <a:latin typeface="Arial"/>
                <a:cs typeface="Arial"/>
              </a:rPr>
              <a:t>2 </a:t>
            </a:r>
            <a:r>
              <a:rPr sz="3200" spc="-180" dirty="0">
                <a:latin typeface="Arial"/>
                <a:cs typeface="Arial"/>
              </a:rPr>
              <a:t>cm </a:t>
            </a:r>
            <a:r>
              <a:rPr sz="3200" spc="-25" dirty="0">
                <a:latin typeface="Arial"/>
                <a:cs typeface="Arial"/>
              </a:rPr>
              <a:t>from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395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edge 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350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page.)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47770" y="497840"/>
            <a:ext cx="1647189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50" dirty="0"/>
              <a:t>G</a:t>
            </a:r>
            <a:r>
              <a:rPr spc="65" dirty="0"/>
              <a:t>r</a:t>
            </a:r>
            <a:r>
              <a:rPr spc="-204" dirty="0"/>
              <a:t>aph</a:t>
            </a:r>
            <a:r>
              <a:rPr spc="-480" dirty="0"/>
              <a:t>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79220"/>
            <a:ext cx="8018780" cy="453390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240" dirty="0">
                <a:latin typeface="Arial"/>
                <a:cs typeface="Arial"/>
              </a:rPr>
              <a:t>Rules </a:t>
            </a:r>
            <a:r>
              <a:rPr sz="3200" spc="10" dirty="0">
                <a:latin typeface="Arial"/>
                <a:cs typeface="Arial"/>
              </a:rPr>
              <a:t>for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graphing: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60" dirty="0">
                <a:latin typeface="Arial"/>
                <a:cs typeface="Arial"/>
              </a:rPr>
              <a:t>You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215" dirty="0">
                <a:latin typeface="Arial"/>
                <a:cs typeface="Arial"/>
              </a:rPr>
              <a:t>use </a:t>
            </a:r>
            <a:r>
              <a:rPr sz="3200" spc="-250" dirty="0">
                <a:latin typeface="Arial"/>
                <a:cs typeface="Arial"/>
              </a:rPr>
              <a:t>a </a:t>
            </a:r>
            <a:r>
              <a:rPr sz="3200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ruler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 </a:t>
            </a:r>
            <a:r>
              <a:rPr sz="3200" u="heavy" spc="-1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graph</a:t>
            </a:r>
            <a:r>
              <a:rPr sz="3200" u="heavy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paper</a:t>
            </a:r>
            <a:r>
              <a:rPr sz="3200" spc="-114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10" dirty="0">
                <a:latin typeface="Arial"/>
                <a:cs typeface="Arial"/>
              </a:rPr>
              <a:t>Graphs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150" dirty="0">
                <a:latin typeface="Arial"/>
                <a:cs typeface="Arial"/>
              </a:rPr>
              <a:t>be </a:t>
            </a:r>
            <a:r>
              <a:rPr sz="3200" u="heavy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numbered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150" dirty="0">
                <a:latin typeface="Arial"/>
                <a:cs typeface="Arial"/>
              </a:rPr>
              <a:t>and</a:t>
            </a:r>
            <a:r>
              <a:rPr sz="3200" spc="-285" dirty="0">
                <a:latin typeface="Arial"/>
                <a:cs typeface="Arial"/>
              </a:rPr>
              <a:t> 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titled</a:t>
            </a:r>
            <a:r>
              <a:rPr sz="3200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85" dirty="0">
                <a:latin typeface="Arial"/>
                <a:cs typeface="Arial"/>
              </a:rPr>
              <a:t>A </a:t>
            </a:r>
            <a:r>
              <a:rPr sz="3200" spc="-140" dirty="0">
                <a:latin typeface="Arial"/>
                <a:cs typeface="Arial"/>
              </a:rPr>
              <a:t>graph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105" dirty="0">
                <a:latin typeface="Arial"/>
                <a:cs typeface="Arial"/>
              </a:rPr>
              <a:t>take </a:t>
            </a:r>
            <a:r>
              <a:rPr sz="3200" spc="-110" dirty="0">
                <a:latin typeface="Arial"/>
                <a:cs typeface="Arial"/>
              </a:rPr>
              <a:t>up </a:t>
            </a:r>
            <a:r>
              <a:rPr sz="3200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 </a:t>
            </a:r>
            <a:r>
              <a:rPr sz="3200" u="heavy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entire</a:t>
            </a:r>
            <a:r>
              <a:rPr sz="3200" u="heavy" spc="-2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page</a:t>
            </a:r>
            <a:r>
              <a:rPr sz="3200" spc="-175" dirty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800"/>
              </a:spcBef>
            </a:pPr>
            <a:r>
              <a:rPr sz="3200" spc="-200" dirty="0">
                <a:latin typeface="Arial"/>
                <a:cs typeface="Arial"/>
              </a:rPr>
              <a:t>(The </a:t>
            </a:r>
            <a:r>
              <a:rPr sz="3200" spc="-254" dirty="0">
                <a:latin typeface="Arial"/>
                <a:cs typeface="Arial"/>
              </a:rPr>
              <a:t>axes </a:t>
            </a:r>
            <a:r>
              <a:rPr sz="3200" spc="-125" dirty="0">
                <a:latin typeface="Arial"/>
                <a:cs typeface="Arial"/>
              </a:rPr>
              <a:t>should </a:t>
            </a:r>
            <a:r>
              <a:rPr sz="3200" spc="-150" dirty="0">
                <a:latin typeface="Arial"/>
                <a:cs typeface="Arial"/>
              </a:rPr>
              <a:t>be </a:t>
            </a:r>
            <a:r>
              <a:rPr sz="3200" spc="-75" dirty="0">
                <a:latin typeface="Arial"/>
                <a:cs typeface="Arial"/>
              </a:rPr>
              <a:t>about </a:t>
            </a:r>
            <a:r>
              <a:rPr sz="3200" spc="-160" dirty="0">
                <a:latin typeface="Arial"/>
                <a:cs typeface="Arial"/>
              </a:rPr>
              <a:t>2 </a:t>
            </a:r>
            <a:r>
              <a:rPr sz="3200" spc="-180" dirty="0">
                <a:latin typeface="Arial"/>
                <a:cs typeface="Arial"/>
              </a:rPr>
              <a:t>cm </a:t>
            </a:r>
            <a:r>
              <a:rPr sz="3200" spc="-25" dirty="0">
                <a:latin typeface="Arial"/>
                <a:cs typeface="Arial"/>
              </a:rPr>
              <a:t>from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395" dirty="0">
                <a:latin typeface="Arial"/>
                <a:cs typeface="Arial"/>
              </a:rPr>
              <a:t> </a:t>
            </a:r>
            <a:r>
              <a:rPr sz="3200" spc="-190" dirty="0">
                <a:latin typeface="Arial"/>
                <a:cs typeface="Arial"/>
              </a:rPr>
              <a:t>edge 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spc="-40" dirty="0">
                <a:latin typeface="Arial"/>
                <a:cs typeface="Arial"/>
              </a:rPr>
              <a:t>the</a:t>
            </a:r>
            <a:r>
              <a:rPr sz="3200" spc="-350" dirty="0">
                <a:latin typeface="Arial"/>
                <a:cs typeface="Arial"/>
              </a:rPr>
              <a:t> </a:t>
            </a:r>
            <a:r>
              <a:rPr sz="3200" spc="-170" dirty="0">
                <a:latin typeface="Arial"/>
                <a:cs typeface="Arial"/>
              </a:rPr>
              <a:t>page.)</a:t>
            </a:r>
            <a:endParaRPr sz="3200">
              <a:latin typeface="Arial"/>
              <a:cs typeface="Arial"/>
            </a:endParaRPr>
          </a:p>
          <a:p>
            <a:pPr marL="355600" marR="447040" indent="-342900">
              <a:lnSpc>
                <a:spcPts val="3829"/>
              </a:lnSpc>
              <a:spcBef>
                <a:spcPts val="93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235" dirty="0">
                <a:latin typeface="Arial"/>
                <a:cs typeface="Arial"/>
              </a:rPr>
              <a:t>The </a:t>
            </a:r>
            <a:r>
              <a:rPr sz="3200" spc="-250" dirty="0">
                <a:latin typeface="Arial"/>
                <a:cs typeface="Arial"/>
              </a:rPr>
              <a:t>axes </a:t>
            </a:r>
            <a:r>
              <a:rPr sz="3200" spc="-100" dirty="0">
                <a:latin typeface="Arial"/>
                <a:cs typeface="Arial"/>
              </a:rPr>
              <a:t>must </a:t>
            </a:r>
            <a:r>
              <a:rPr sz="3200" spc="-150" dirty="0">
                <a:latin typeface="Arial"/>
                <a:cs typeface="Arial"/>
              </a:rPr>
              <a:t>be </a:t>
            </a:r>
            <a:r>
              <a:rPr sz="3200" spc="-114" dirty="0">
                <a:latin typeface="Arial"/>
                <a:cs typeface="Arial"/>
              </a:rPr>
              <a:t>labeled </a:t>
            </a:r>
            <a:r>
              <a:rPr sz="3200" spc="15" dirty="0">
                <a:latin typeface="Arial"/>
                <a:cs typeface="Arial"/>
              </a:rPr>
              <a:t>with </a:t>
            </a:r>
            <a:r>
              <a:rPr sz="3200" spc="-45" dirty="0">
                <a:latin typeface="Arial"/>
                <a:cs typeface="Arial"/>
              </a:rPr>
              <a:t>the</a:t>
            </a:r>
            <a:r>
              <a:rPr sz="3200" spc="-360" dirty="0">
                <a:latin typeface="Arial"/>
                <a:cs typeface="Arial"/>
              </a:rPr>
              <a:t> </a:t>
            </a:r>
            <a:r>
              <a:rPr sz="3200" u="heavy" spc="-1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variables 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(including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units</a:t>
            </a:r>
            <a:r>
              <a:rPr sz="3200" spc="-80" dirty="0">
                <a:latin typeface="Arial"/>
                <a:cs typeface="Arial"/>
              </a:rPr>
              <a:t>).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587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Qualitative vs. Quantitative</vt:lpstr>
      <vt:lpstr>Quantitative Data</vt:lpstr>
      <vt:lpstr>Tables</vt:lpstr>
      <vt:lpstr>Graphs</vt:lpstr>
      <vt:lpstr>Graphs</vt:lpstr>
      <vt:lpstr>Graphs</vt:lpstr>
      <vt:lpstr>Graphs</vt:lpstr>
      <vt:lpstr>Graphs</vt:lpstr>
      <vt:lpstr>Graphs</vt:lpstr>
      <vt:lpstr>Graphs</vt:lpstr>
      <vt:lpstr>Graphs</vt:lpstr>
      <vt:lpstr>PowerPoint Presentation</vt:lpstr>
      <vt:lpstr>PowerPoint Presentation</vt:lpstr>
      <vt:lpstr>Linear Increase</vt:lpstr>
      <vt:lpstr>Increase at an increasing rate</vt:lpstr>
      <vt:lpstr>PowerPoint Presentation</vt:lpstr>
      <vt:lpstr>Linear Decrease</vt:lpstr>
      <vt:lpstr>Decrease at an decreasing rate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Experiments</dc:title>
  <dc:creator>officeuser</dc:creator>
  <cp:lastModifiedBy>Morrison, Brent</cp:lastModifiedBy>
  <cp:revision>1</cp:revision>
  <dcterms:created xsi:type="dcterms:W3CDTF">2019-01-24T14:21:15Z</dcterms:created>
  <dcterms:modified xsi:type="dcterms:W3CDTF">2019-01-24T14:22:29Z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2014-02-04T00:00:00Z</vt:filetime>
  </property>
  <property fmtid="{D5CDD505-2E9C-101B-9397-08002B2CF9AE}" pid="3" name="Creator">
    <vt:lpwstr>Impress</vt:lpwstr>
  </property>
  <property fmtid="{D5CDD505-2E9C-101B-9397-08002B2CF9AE}" pid="4" name="LastSaved">
    <vt:filetime>2019-01-24T00:00:00Z</vt:filetime>
  </property>
</Properties>
</file>