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6"/>
  </p:notesMasterIdLst>
  <p:handoutMasterIdLst>
    <p:handoutMasterId r:id="rId17"/>
  </p:handoutMasterIdLst>
  <p:sldIdLst>
    <p:sldId id="371" r:id="rId2"/>
    <p:sldId id="345" r:id="rId3"/>
    <p:sldId id="354" r:id="rId4"/>
    <p:sldId id="360" r:id="rId5"/>
    <p:sldId id="359" r:id="rId6"/>
    <p:sldId id="361" r:id="rId7"/>
    <p:sldId id="362" r:id="rId8"/>
    <p:sldId id="365" r:id="rId9"/>
    <p:sldId id="364" r:id="rId10"/>
    <p:sldId id="366" r:id="rId11"/>
    <p:sldId id="367" r:id="rId12"/>
    <p:sldId id="369" r:id="rId13"/>
    <p:sldId id="368" r:id="rId14"/>
    <p:sldId id="3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292929"/>
    <a:srgbClr val="006600"/>
    <a:srgbClr val="114FFB"/>
    <a:srgbClr val="FF66CC"/>
    <a:srgbClr val="FF9900"/>
    <a:srgbClr val="FF0000"/>
    <a:srgbClr val="000066"/>
    <a:srgbClr val="000000"/>
    <a:srgbClr val="A2C1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19" autoAdjust="0"/>
    <p:restoredTop sz="94664" autoAdjust="0"/>
  </p:normalViewPr>
  <p:slideViewPr>
    <p:cSldViewPr>
      <p:cViewPr varScale="1">
        <p:scale>
          <a:sx n="69" d="100"/>
          <a:sy n="69" d="100"/>
        </p:scale>
        <p:origin x="-4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5329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37862694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4/46/PH_scale.pn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4/46/PH_scale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620000" cy="10668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ACIDS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AND BASES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8434" name="Picture 2" descr="http://www.lab-initio.com/screen_res/nz0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90600"/>
            <a:ext cx="7978196" cy="502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5791200" y="6248400"/>
            <a:ext cx="299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</a:rPr>
              <a:t>www.lab-initio.com</a:t>
            </a:r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4000" dirty="0">
                <a:solidFill>
                  <a:srgbClr val="006600"/>
                </a:solidFill>
              </a:rPr>
              <a:t>Properties of Bases</a:t>
            </a:r>
          </a:p>
        </p:txBody>
      </p:sp>
      <p:sp>
        <p:nvSpPr>
          <p:cNvPr id="180227" name="Text Box 3"/>
          <p:cNvSpPr txBox="1">
            <a:spLocks noChangeArrowheads="1"/>
          </p:cNvSpPr>
          <p:nvPr/>
        </p:nvSpPr>
        <p:spPr bwMode="auto">
          <a:xfrm>
            <a:off x="533400" y="1066800"/>
            <a:ext cx="8077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</a:rPr>
              <a:t> Bases are proton (hydrogen ion, H</a:t>
            </a:r>
            <a:r>
              <a:rPr lang="en-US" sz="3200" baseline="30000" dirty="0" smtClean="0">
                <a:solidFill>
                  <a:srgbClr val="006600"/>
                </a:solidFill>
                <a:latin typeface="Arial" panose="020B0604020202020204" pitchFamily="34" charset="0"/>
              </a:rPr>
              <a:t>+</a:t>
            </a: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</a:rPr>
              <a:t>) acceptors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</a:rPr>
              <a:t> Bases have a pH greater than 7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6600"/>
                </a:solidFill>
                <a:latin typeface="Arial" panose="020B0604020202020204" pitchFamily="34" charset="0"/>
              </a:rPr>
              <a:t>Bases taste bitter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3200" dirty="0">
                <a:solidFill>
                  <a:srgbClr val="006600"/>
                </a:solidFill>
                <a:latin typeface="Arial" panose="020B0604020202020204" pitchFamily="34" charset="0"/>
              </a:rPr>
              <a:t> Bases effect indicators</a:t>
            </a:r>
          </a:p>
          <a:p>
            <a:pPr lvl="2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3200" dirty="0">
                <a:solidFill>
                  <a:srgbClr val="006600"/>
                </a:solidFill>
                <a:latin typeface="Arial" panose="020B0604020202020204" pitchFamily="34" charset="0"/>
              </a:rPr>
              <a:t> Red litmus turns blue</a:t>
            </a:r>
          </a:p>
          <a:p>
            <a:pPr lvl="2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3200" dirty="0">
                <a:solidFill>
                  <a:srgbClr val="006600"/>
                </a:solidFill>
                <a:latin typeface="Arial" panose="020B0604020202020204" pitchFamily="34" charset="0"/>
              </a:rPr>
              <a:t> Phenolphthalein turns purple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6600"/>
                </a:solidFill>
                <a:latin typeface="Arial" panose="020B0604020202020204" pitchFamily="34" charset="0"/>
              </a:rPr>
              <a:t>Solutions of bases feel slippery</a:t>
            </a:r>
            <a:endParaRPr lang="en-US" sz="3200" baseline="-25000" dirty="0">
              <a:solidFill>
                <a:srgbClr val="006600"/>
              </a:solidFill>
              <a:latin typeface="Arial" panose="020B0604020202020204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3200" dirty="0">
                <a:solidFill>
                  <a:srgbClr val="006600"/>
                </a:solidFill>
                <a:latin typeface="Arial" panose="020B0604020202020204" pitchFamily="34" charset="0"/>
              </a:rPr>
              <a:t> Bases neutralize acids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80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838200"/>
          </a:xfrm>
        </p:spPr>
        <p:txBody>
          <a:bodyPr/>
          <a:lstStyle/>
          <a:p>
            <a:r>
              <a:rPr lang="en-US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Bases are Proton (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H</a:t>
            </a:r>
            <a:r>
              <a:rPr lang="en-US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+</a:t>
            </a:r>
            <a:r>
              <a:rPr lang="en-US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ion) Acceptors</a:t>
            </a:r>
            <a:endParaRPr lang="en-US" dirty="0">
              <a:solidFill>
                <a:srgbClr val="006600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6705600" cy="2438400"/>
          </a:xfrm>
        </p:spPr>
        <p:txBody>
          <a:bodyPr/>
          <a:lstStyle/>
          <a:p>
            <a:pPr>
              <a:buClr>
                <a:schemeClr val="bg1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800" dirty="0">
                <a:solidFill>
                  <a:srgbClr val="292929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n-US" sz="2800" dirty="0">
                <a:solidFill>
                  <a:srgbClr val="292929"/>
                </a:solidFill>
                <a:effectLst/>
              </a:rPr>
              <a:t>Sodium hydroxide (lye), </a:t>
            </a:r>
            <a:r>
              <a:rPr lang="en-US" sz="2800" dirty="0" err="1">
                <a:solidFill>
                  <a:srgbClr val="333399"/>
                </a:solidFill>
                <a:effectLst/>
              </a:rPr>
              <a:t>NaOH</a:t>
            </a:r>
            <a:endParaRPr lang="en-US" sz="2800" dirty="0">
              <a:solidFill>
                <a:srgbClr val="333399"/>
              </a:solidFill>
              <a:effectLst/>
            </a:endParaRPr>
          </a:p>
          <a:p>
            <a:pPr>
              <a:buClr>
                <a:schemeClr val="bg1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800" dirty="0">
                <a:solidFill>
                  <a:srgbClr val="292929"/>
                </a:solidFill>
                <a:effectLst/>
              </a:rPr>
              <a:t> Potassium hydroxide, </a:t>
            </a:r>
            <a:r>
              <a:rPr lang="en-US" sz="2800" dirty="0">
                <a:solidFill>
                  <a:srgbClr val="333399"/>
                </a:solidFill>
                <a:effectLst/>
              </a:rPr>
              <a:t>KOH</a:t>
            </a:r>
          </a:p>
          <a:p>
            <a:pPr>
              <a:buClr>
                <a:schemeClr val="bg1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800" dirty="0">
                <a:solidFill>
                  <a:srgbClr val="292929"/>
                </a:solidFill>
                <a:effectLst/>
              </a:rPr>
              <a:t> Magnesium hydroxide, </a:t>
            </a:r>
            <a:r>
              <a:rPr lang="en-US" sz="2800" dirty="0">
                <a:solidFill>
                  <a:srgbClr val="333399"/>
                </a:solidFill>
                <a:effectLst/>
              </a:rPr>
              <a:t>Mg(OH)</a:t>
            </a:r>
            <a:r>
              <a:rPr lang="en-US" sz="2800" baseline="-25000" dirty="0">
                <a:solidFill>
                  <a:srgbClr val="333399"/>
                </a:solidFill>
                <a:effectLst/>
              </a:rPr>
              <a:t>2</a:t>
            </a:r>
          </a:p>
          <a:p>
            <a:pPr>
              <a:buClr>
                <a:schemeClr val="bg1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800" dirty="0">
                <a:solidFill>
                  <a:srgbClr val="292929"/>
                </a:solidFill>
                <a:effectLst/>
              </a:rPr>
              <a:t> Calcium hydroxide (lime), </a:t>
            </a:r>
            <a:r>
              <a:rPr lang="en-US" sz="2800" dirty="0">
                <a:solidFill>
                  <a:srgbClr val="333399"/>
                </a:solidFill>
                <a:effectLst/>
              </a:rPr>
              <a:t>Ca(OH)</a:t>
            </a:r>
            <a:r>
              <a:rPr lang="en-US" sz="2800" baseline="-25000" dirty="0">
                <a:solidFill>
                  <a:srgbClr val="333399"/>
                </a:solidFill>
                <a:effectLst/>
              </a:rPr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 flipH="1">
            <a:off x="533400" y="3733800"/>
            <a:ext cx="7924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333399"/>
                </a:solidFill>
                <a:latin typeface="Arial" panose="020B0604020202020204" pitchFamily="34" charset="0"/>
              </a:rPr>
              <a:t>OH</a:t>
            </a:r>
            <a:r>
              <a:rPr lang="en-US" sz="2800" baseline="30000" dirty="0" smtClean="0">
                <a:solidFill>
                  <a:srgbClr val="333399"/>
                </a:solidFill>
                <a:latin typeface="Arial" panose="020B0604020202020204" pitchFamily="34" charset="0"/>
              </a:rPr>
              <a:t>-</a:t>
            </a:r>
            <a:r>
              <a:rPr lang="en-US" sz="2800" dirty="0" smtClean="0">
                <a:latin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292929"/>
                </a:solidFill>
                <a:latin typeface="Arial" panose="020B0604020202020204" pitchFamily="34" charset="0"/>
              </a:rPr>
              <a:t>(hydroxide) in base combines with </a:t>
            </a:r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</a:rPr>
              <a:t>H</a:t>
            </a:r>
            <a:r>
              <a:rPr lang="en-US" sz="2800" baseline="30000" dirty="0" smtClean="0">
                <a:solidFill>
                  <a:srgbClr val="C00000"/>
                </a:solidFill>
                <a:latin typeface="Arial" panose="020B0604020202020204" pitchFamily="34" charset="0"/>
              </a:rPr>
              <a:t>+</a:t>
            </a:r>
            <a:r>
              <a:rPr lang="en-US" sz="2800" dirty="0" smtClean="0">
                <a:latin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292929"/>
                </a:solidFill>
                <a:latin typeface="Arial" panose="020B0604020202020204" pitchFamily="34" charset="0"/>
              </a:rPr>
              <a:t>in acids to form water</a:t>
            </a:r>
          </a:p>
          <a:p>
            <a:endParaRPr lang="en-US" sz="2800" dirty="0">
              <a:solidFill>
                <a:srgbClr val="292929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</a:t>
            </a:r>
            <a:r>
              <a:rPr lang="en-US" sz="2800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sz="2800" dirty="0" smtClean="0">
                <a:solidFill>
                  <a:srgbClr val="2929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+ </a:t>
            </a:r>
            <a:r>
              <a:rPr lang="en-US" sz="28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OH</a:t>
            </a:r>
            <a:r>
              <a:rPr lang="en-US" sz="2800" baseline="30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-</a:t>
            </a:r>
            <a:r>
              <a:rPr lang="en-US" sz="2800" dirty="0" smtClean="0">
                <a:solidFill>
                  <a:srgbClr val="2929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2929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sym typeface="Wingdings" pitchFamily="2" charset="2"/>
              </a:rPr>
              <a:t> H</a:t>
            </a:r>
            <a:r>
              <a:rPr lang="en-US" sz="2800" baseline="-25000" dirty="0" smtClean="0">
                <a:solidFill>
                  <a:srgbClr val="2929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sym typeface="Wingdings" pitchFamily="2" charset="2"/>
              </a:rPr>
              <a:t>2</a:t>
            </a:r>
            <a:r>
              <a:rPr lang="en-US" sz="2800" dirty="0" smtClean="0">
                <a:solidFill>
                  <a:srgbClr val="2929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sym typeface="Wingdings" pitchFamily="2" charset="2"/>
              </a:rPr>
              <a:t>O</a:t>
            </a:r>
            <a:endParaRPr lang="en-US" sz="2800" dirty="0">
              <a:solidFill>
                <a:srgbClr val="2929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457200"/>
            <a:ext cx="2819400" cy="4343400"/>
          </a:xfrm>
        </p:spPr>
        <p:txBody>
          <a:bodyPr/>
          <a:lstStyle/>
          <a:p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Bases have a pH greater than 7</a:t>
            </a:r>
          </a:p>
        </p:txBody>
      </p:sp>
      <p:pic>
        <p:nvPicPr>
          <p:cNvPr id="183301" name="Picture 5" descr="File:PH scal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33400"/>
            <a:ext cx="5680710" cy="533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5943600" cy="838200"/>
          </a:xfrm>
        </p:spPr>
        <p:txBody>
          <a:bodyPr/>
          <a:lstStyle/>
          <a:p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Bases Effect Indicators</a:t>
            </a:r>
          </a:p>
        </p:txBody>
      </p:sp>
      <p:pic>
        <p:nvPicPr>
          <p:cNvPr id="182275" name="Picture 3" descr="baselitmu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2133600"/>
            <a:ext cx="3810000" cy="1393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2276" name="Text Box 4"/>
          <p:cNvSpPr txBox="1">
            <a:spLocks noChangeArrowheads="1"/>
          </p:cNvSpPr>
          <p:nvPr/>
        </p:nvSpPr>
        <p:spPr bwMode="auto">
          <a:xfrm>
            <a:off x="457200" y="4114800"/>
            <a:ext cx="5181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</a:rPr>
              <a:t>Red</a:t>
            </a:r>
            <a:r>
              <a:rPr lang="en-US" sz="3200" dirty="0">
                <a:solidFill>
                  <a:srgbClr val="292929"/>
                </a:solidFill>
                <a:latin typeface="Arial" panose="020B0604020202020204" pitchFamily="34" charset="0"/>
              </a:rPr>
              <a:t> litmus paper turns </a:t>
            </a:r>
            <a:r>
              <a:rPr lang="en-US" sz="3200" dirty="0">
                <a:solidFill>
                  <a:srgbClr val="114FFB"/>
                </a:solidFill>
                <a:latin typeface="Arial" panose="020B0604020202020204" pitchFamily="34" charset="0"/>
              </a:rPr>
              <a:t>blue</a:t>
            </a:r>
            <a:r>
              <a:rPr lang="en-US" sz="3200" dirty="0">
                <a:solidFill>
                  <a:srgbClr val="292929"/>
                </a:solidFill>
                <a:latin typeface="Arial" panose="020B0604020202020204" pitchFamily="34" charset="0"/>
              </a:rPr>
              <a:t> in contact with a base.</a:t>
            </a:r>
          </a:p>
        </p:txBody>
      </p:sp>
      <p:pic>
        <p:nvPicPr>
          <p:cNvPr id="182277" name="Picture 5" descr="phenolphthalei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72200" y="685800"/>
            <a:ext cx="2560638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2278" name="Text Box 6"/>
          <p:cNvSpPr txBox="1">
            <a:spLocks noChangeArrowheads="1"/>
          </p:cNvSpPr>
          <p:nvPr/>
        </p:nvSpPr>
        <p:spPr bwMode="auto">
          <a:xfrm>
            <a:off x="5927725" y="4114800"/>
            <a:ext cx="32162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292929"/>
                </a:solidFill>
                <a:latin typeface="Arial" panose="020B0604020202020204" pitchFamily="34" charset="0"/>
              </a:rPr>
              <a:t>Phenolphthalein turns </a:t>
            </a:r>
            <a:r>
              <a:rPr lang="en-US" sz="3200" dirty="0" smtClean="0">
                <a:solidFill>
                  <a:srgbClr val="FF66CC"/>
                </a:solidFill>
                <a:latin typeface="Arial" panose="020B0604020202020204" pitchFamily="34" charset="0"/>
              </a:rPr>
              <a:t>bright pink</a:t>
            </a:r>
            <a:r>
              <a:rPr lang="en-US" sz="3200" dirty="0" smtClean="0">
                <a:solidFill>
                  <a:srgbClr val="292929"/>
                </a:solidFill>
                <a:latin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292929"/>
                </a:solidFill>
                <a:latin typeface="Arial" panose="020B0604020202020204" pitchFamily="34" charset="0"/>
              </a:rPr>
              <a:t>in a base.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6" grpId="0"/>
      <p:bldP spid="1822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334000" cy="1295400"/>
          </a:xfrm>
        </p:spPr>
        <p:txBody>
          <a:bodyPr/>
          <a:lstStyle/>
          <a:p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Bases Neutralize Acids</a:t>
            </a:r>
          </a:p>
        </p:txBody>
      </p:sp>
      <p:pic>
        <p:nvPicPr>
          <p:cNvPr id="184323" name="Picture 3" descr="philipsm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00800" y="304800"/>
            <a:ext cx="2320203" cy="350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381000" y="1676400"/>
            <a:ext cx="58832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6600"/>
                </a:solidFill>
                <a:latin typeface="Arial" panose="020B0604020202020204" pitchFamily="34" charset="0"/>
              </a:rPr>
              <a:t>Milk of Magnesia contains magnesium hydroxide, Mg(OH)</a:t>
            </a:r>
            <a:r>
              <a:rPr lang="en-US" sz="2800" baseline="-25000" dirty="0">
                <a:solidFill>
                  <a:srgbClr val="006600"/>
                </a:solidFill>
                <a:latin typeface="Arial" panose="020B0604020202020204" pitchFamily="34" charset="0"/>
              </a:rPr>
              <a:t>2</a:t>
            </a:r>
            <a:r>
              <a:rPr lang="en-US" sz="2800" dirty="0">
                <a:solidFill>
                  <a:srgbClr val="006600"/>
                </a:solidFill>
                <a:latin typeface="Arial" panose="020B0604020202020204" pitchFamily="34" charset="0"/>
              </a:rPr>
              <a:t>, which neutralizes stomach acid, </a:t>
            </a:r>
            <a:r>
              <a:rPr lang="en-US" sz="2800" dirty="0" err="1">
                <a:solidFill>
                  <a:srgbClr val="006600"/>
                </a:solidFill>
                <a:latin typeface="Arial" panose="020B0604020202020204" pitchFamily="34" charset="0"/>
              </a:rPr>
              <a:t>HCl</a:t>
            </a:r>
            <a:r>
              <a:rPr lang="en-US" sz="2800" dirty="0">
                <a:solidFill>
                  <a:srgbClr val="0066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84325" name="Text Box 5"/>
          <p:cNvSpPr txBox="1">
            <a:spLocks noChangeArrowheads="1"/>
          </p:cNvSpPr>
          <p:nvPr/>
        </p:nvSpPr>
        <p:spPr bwMode="auto">
          <a:xfrm>
            <a:off x="457200" y="4267200"/>
            <a:ext cx="29562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292929"/>
                </a:solidFill>
                <a:latin typeface="Arial" panose="020B0604020202020204" pitchFamily="34" charset="0"/>
              </a:rPr>
              <a:t>2 </a:t>
            </a:r>
            <a:r>
              <a:rPr lang="en-US" sz="2800" dirty="0" err="1">
                <a:solidFill>
                  <a:srgbClr val="292929"/>
                </a:solidFill>
                <a:latin typeface="Arial" panose="020B0604020202020204" pitchFamily="34" charset="0"/>
              </a:rPr>
              <a:t>HCl</a:t>
            </a:r>
            <a:r>
              <a:rPr lang="en-US" sz="2800" dirty="0">
                <a:solidFill>
                  <a:srgbClr val="292929"/>
                </a:solidFill>
                <a:latin typeface="Arial" panose="020B0604020202020204" pitchFamily="34" charset="0"/>
              </a:rPr>
              <a:t> + Mg(OH)</a:t>
            </a:r>
            <a:r>
              <a:rPr lang="en-US" sz="2800" baseline="-25000" dirty="0">
                <a:solidFill>
                  <a:srgbClr val="292929"/>
                </a:solidFill>
                <a:latin typeface="Arial" panose="020B0604020202020204" pitchFamily="34" charset="0"/>
              </a:rPr>
              <a:t>2</a:t>
            </a:r>
            <a:endParaRPr lang="en-US" sz="2800" dirty="0">
              <a:solidFill>
                <a:srgbClr val="292929"/>
              </a:solidFill>
              <a:latin typeface="Arial" panose="020B0604020202020204" pitchFamily="34" charset="0"/>
            </a:endParaRPr>
          </a:p>
        </p:txBody>
      </p:sp>
      <p:sp>
        <p:nvSpPr>
          <p:cNvPr id="184326" name="Text Box 6"/>
          <p:cNvSpPr txBox="1">
            <a:spLocks noChangeArrowheads="1"/>
          </p:cNvSpPr>
          <p:nvPr/>
        </p:nvSpPr>
        <p:spPr bwMode="auto">
          <a:xfrm>
            <a:off x="4648200" y="4267200"/>
            <a:ext cx="25971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292929"/>
                </a:solidFill>
                <a:latin typeface="Arial" panose="020B0604020202020204" pitchFamily="34" charset="0"/>
                <a:sym typeface="Wingdings" pitchFamily="2" charset="2"/>
              </a:rPr>
              <a:t>MgCl</a:t>
            </a:r>
            <a:r>
              <a:rPr lang="en-US" sz="2800" baseline="-25000" dirty="0">
                <a:solidFill>
                  <a:srgbClr val="292929"/>
                </a:solidFill>
                <a:latin typeface="Arial" panose="020B0604020202020204" pitchFamily="34" charset="0"/>
                <a:sym typeface="Wingdings" pitchFamily="2" charset="2"/>
              </a:rPr>
              <a:t>2</a:t>
            </a:r>
            <a:r>
              <a:rPr lang="en-US" sz="2800" dirty="0">
                <a:solidFill>
                  <a:srgbClr val="292929"/>
                </a:solidFill>
                <a:latin typeface="Arial" panose="020B0604020202020204" pitchFamily="34" charset="0"/>
                <a:sym typeface="Wingdings" pitchFamily="2" charset="2"/>
              </a:rPr>
              <a:t> + 2 H</a:t>
            </a:r>
            <a:r>
              <a:rPr lang="en-US" sz="2800" baseline="-25000" dirty="0">
                <a:solidFill>
                  <a:srgbClr val="292929"/>
                </a:solidFill>
                <a:latin typeface="Arial" panose="020B0604020202020204" pitchFamily="34" charset="0"/>
                <a:sym typeface="Wingdings" pitchFamily="2" charset="2"/>
              </a:rPr>
              <a:t>2</a:t>
            </a:r>
            <a:r>
              <a:rPr lang="en-US" sz="2800" dirty="0">
                <a:solidFill>
                  <a:srgbClr val="292929"/>
                </a:solidFill>
                <a:latin typeface="Arial" panose="020B0604020202020204" pitchFamily="34" charset="0"/>
                <a:sym typeface="Wingdings" pitchFamily="2" charset="2"/>
              </a:rPr>
              <a:t>O</a:t>
            </a:r>
          </a:p>
        </p:txBody>
      </p:sp>
      <p:sp>
        <p:nvSpPr>
          <p:cNvPr id="184327" name="Line 7"/>
          <p:cNvSpPr>
            <a:spLocks noChangeShapeType="1"/>
          </p:cNvSpPr>
          <p:nvPr/>
        </p:nvSpPr>
        <p:spPr bwMode="auto">
          <a:xfrm rot="16200000">
            <a:off x="4229100" y="4229100"/>
            <a:ext cx="0" cy="68580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18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18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18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4" grpId="0"/>
      <p:bldP spid="184325" grpId="0"/>
      <p:bldP spid="184326" grpId="0"/>
      <p:bldP spid="1843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72400" cy="609600"/>
          </a:xfrm>
        </p:spPr>
        <p:txBody>
          <a:bodyPr/>
          <a:lstStyle/>
          <a:p>
            <a:r>
              <a:rPr lang="en-US" dirty="0">
                <a:solidFill>
                  <a:srgbClr val="006600"/>
                </a:solidFill>
                <a:effectLst/>
              </a:rPr>
              <a:t>Properties of Acids</a:t>
            </a:r>
          </a:p>
        </p:txBody>
      </p:sp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533400" y="914400"/>
            <a:ext cx="83058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3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</a:rPr>
              <a:t>Acids are proton (hydrogen ion, H</a:t>
            </a:r>
            <a:r>
              <a:rPr lang="en-US" sz="3200" baseline="30000" dirty="0" smtClean="0">
                <a:solidFill>
                  <a:srgbClr val="006600"/>
                </a:solidFill>
                <a:latin typeface="Arial" panose="020B0604020202020204" pitchFamily="34" charset="0"/>
              </a:rPr>
              <a:t>+</a:t>
            </a: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</a:rPr>
              <a:t>) donors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</a:rPr>
              <a:t> Acids have a pH lower than 7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6600"/>
                </a:solidFill>
                <a:latin typeface="Arial" panose="020B0604020202020204" pitchFamily="34" charset="0"/>
              </a:rPr>
              <a:t>Acids taste sour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3200" dirty="0">
                <a:solidFill>
                  <a:srgbClr val="006600"/>
                </a:solidFill>
                <a:latin typeface="Arial" panose="020B0604020202020204" pitchFamily="34" charset="0"/>
              </a:rPr>
              <a:t> Acids effect indicators</a:t>
            </a:r>
          </a:p>
          <a:p>
            <a:pPr lvl="2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3200" dirty="0">
                <a:solidFill>
                  <a:srgbClr val="006600"/>
                </a:solidFill>
                <a:latin typeface="Arial" panose="020B0604020202020204" pitchFamily="34" charset="0"/>
              </a:rPr>
              <a:t> Blue litmus turns red</a:t>
            </a:r>
          </a:p>
          <a:p>
            <a:pPr lvl="2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3200" dirty="0">
                <a:solidFill>
                  <a:srgbClr val="006600"/>
                </a:solidFill>
                <a:latin typeface="Arial" panose="020B0604020202020204" pitchFamily="34" charset="0"/>
              </a:rPr>
              <a:t> Methyl orange turns red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6600"/>
                </a:solidFill>
                <a:latin typeface="Arial" panose="020B0604020202020204" pitchFamily="34" charset="0"/>
              </a:rPr>
              <a:t>Acids react with active metals, </a:t>
            </a:r>
            <a:r>
              <a:rPr lang="en-US" sz="3200" dirty="0" smtClean="0">
                <a:solidFill>
                  <a:srgbClr val="006600"/>
                </a:solidFill>
                <a:latin typeface="Arial" panose="020B0604020202020204" pitchFamily="34" charset="0"/>
              </a:rPr>
              <a:t>producing </a:t>
            </a:r>
            <a:r>
              <a:rPr lang="en-US" sz="3200" dirty="0">
                <a:solidFill>
                  <a:srgbClr val="006600"/>
                </a:solidFill>
                <a:latin typeface="Arial" panose="020B0604020202020204" pitchFamily="34" charset="0"/>
              </a:rPr>
              <a:t>H</a:t>
            </a:r>
            <a:r>
              <a:rPr lang="en-US" sz="3200" baseline="-25000" dirty="0">
                <a:solidFill>
                  <a:srgbClr val="006600"/>
                </a:solidFill>
                <a:latin typeface="Arial" panose="020B0604020202020204" pitchFamily="34" charset="0"/>
              </a:rPr>
              <a:t>2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3200" baseline="-25000" dirty="0">
                <a:solidFill>
                  <a:srgbClr val="0066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6600"/>
                </a:solidFill>
                <a:latin typeface="Arial" panose="020B0604020202020204" pitchFamily="34" charset="0"/>
              </a:rPr>
              <a:t>Acids react with carbonates 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3200" dirty="0">
                <a:solidFill>
                  <a:srgbClr val="006600"/>
                </a:solidFill>
                <a:latin typeface="Arial" panose="020B0604020202020204" pitchFamily="34" charset="0"/>
              </a:rPr>
              <a:t> Acids neutralize bases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762000"/>
          </a:xfrm>
        </p:spPr>
        <p:txBody>
          <a:bodyPr/>
          <a:lstStyle/>
          <a:p>
            <a:r>
              <a:rPr lang="en-US" u="sng" dirty="0" smtClean="0">
                <a:solidFill>
                  <a:srgbClr val="006600"/>
                </a:solidFill>
              </a:rPr>
              <a:t>Acids are Proton (</a:t>
            </a:r>
            <a:r>
              <a:rPr lang="en-US" u="sng" dirty="0" smtClean="0">
                <a:solidFill>
                  <a:srgbClr val="C00000"/>
                </a:solidFill>
              </a:rPr>
              <a:t>H</a:t>
            </a:r>
            <a:r>
              <a:rPr lang="en-US" u="sng" baseline="30000" dirty="0" smtClean="0">
                <a:solidFill>
                  <a:srgbClr val="C00000"/>
                </a:solidFill>
              </a:rPr>
              <a:t>+</a:t>
            </a:r>
            <a:r>
              <a:rPr lang="en-US" u="sng" dirty="0" smtClean="0">
                <a:solidFill>
                  <a:srgbClr val="006600"/>
                </a:solidFill>
              </a:rPr>
              <a:t> ion) Donors</a:t>
            </a:r>
            <a:endParaRPr lang="en-US" u="sng" dirty="0">
              <a:solidFill>
                <a:srgbClr val="006600"/>
              </a:solidFill>
            </a:endParaRPr>
          </a:p>
        </p:txBody>
      </p:sp>
      <p:sp>
        <p:nvSpPr>
          <p:cNvPr id="167939" name="Text Box 3"/>
          <p:cNvSpPr txBox="1">
            <a:spLocks noChangeArrowheads="1"/>
          </p:cNvSpPr>
          <p:nvPr/>
        </p:nvSpPr>
        <p:spPr bwMode="auto">
          <a:xfrm>
            <a:off x="1219200" y="1295400"/>
            <a:ext cx="7254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6600"/>
                </a:solidFill>
                <a:latin typeface="Arial" panose="020B0604020202020204" pitchFamily="34" charset="0"/>
              </a:rPr>
              <a:t>Strong acids are assumed to be 100% ionized in solution (good </a:t>
            </a:r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</a:rPr>
              <a:t>H</a:t>
            </a:r>
            <a:r>
              <a:rPr lang="en-US" sz="2800" baseline="30000" dirty="0" smtClean="0">
                <a:solidFill>
                  <a:srgbClr val="C00000"/>
                </a:solidFill>
                <a:latin typeface="Arial" panose="020B0604020202020204" pitchFamily="34" charset="0"/>
              </a:rPr>
              <a:t>+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6600"/>
                </a:solidFill>
                <a:latin typeface="Arial" panose="020B0604020202020204" pitchFamily="34" charset="0"/>
              </a:rPr>
              <a:t>donors).</a:t>
            </a:r>
          </a:p>
        </p:txBody>
      </p:sp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1295400" y="3200400"/>
            <a:ext cx="7162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6600"/>
                </a:solidFill>
                <a:latin typeface="Arial" panose="020B0604020202020204" pitchFamily="34" charset="0"/>
              </a:rPr>
              <a:t>Weak acids are usually less than 5% ionized in solution (poor 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</a:rPr>
              <a:t>H</a:t>
            </a:r>
            <a:r>
              <a:rPr lang="en-US" sz="2800" baseline="30000" dirty="0" smtClean="0">
                <a:solidFill>
                  <a:srgbClr val="006600"/>
                </a:solidFill>
                <a:latin typeface="Arial" panose="020B0604020202020204" pitchFamily="34" charset="0"/>
              </a:rPr>
              <a:t>+</a:t>
            </a:r>
            <a:r>
              <a:rPr lang="en-US" sz="2800" dirty="0" smtClean="0">
                <a:solidFill>
                  <a:srgbClr val="0066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6600"/>
                </a:solidFill>
                <a:latin typeface="Arial" panose="020B0604020202020204" pitchFamily="34" charset="0"/>
              </a:rPr>
              <a:t>donors).</a:t>
            </a:r>
          </a:p>
        </p:txBody>
      </p:sp>
      <p:sp>
        <p:nvSpPr>
          <p:cNvPr id="167941" name="Text Box 5"/>
          <p:cNvSpPr txBox="1">
            <a:spLocks noChangeArrowheads="1"/>
          </p:cNvSpPr>
          <p:nvPr/>
        </p:nvSpPr>
        <p:spPr bwMode="auto">
          <a:xfrm>
            <a:off x="2057400" y="2362200"/>
            <a:ext cx="854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err="1">
                <a:solidFill>
                  <a:srgbClr val="C00000"/>
                </a:solidFill>
                <a:latin typeface="Arial" panose="020B0604020202020204" pitchFamily="34" charset="0"/>
              </a:rPr>
              <a:t>H</a:t>
            </a:r>
            <a:r>
              <a:rPr lang="en-US" sz="2800" dirty="0" err="1">
                <a:solidFill>
                  <a:srgbClr val="292929"/>
                </a:solidFill>
                <a:latin typeface="Arial" panose="020B0604020202020204" pitchFamily="34" charset="0"/>
              </a:rPr>
              <a:t>Cl</a:t>
            </a:r>
            <a:endParaRPr lang="en-US" sz="2800" dirty="0">
              <a:solidFill>
                <a:srgbClr val="292929"/>
              </a:solidFill>
              <a:latin typeface="Arial" panose="020B0604020202020204" pitchFamily="34" charset="0"/>
            </a:endParaRPr>
          </a:p>
        </p:txBody>
      </p:sp>
      <p:sp>
        <p:nvSpPr>
          <p:cNvPr id="167942" name="Text Box 6"/>
          <p:cNvSpPr txBox="1">
            <a:spLocks noChangeArrowheads="1"/>
          </p:cNvSpPr>
          <p:nvPr/>
        </p:nvSpPr>
        <p:spPr bwMode="auto">
          <a:xfrm>
            <a:off x="3581400" y="2362200"/>
            <a:ext cx="12282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</a:rPr>
              <a:t>H</a:t>
            </a:r>
            <a:r>
              <a:rPr lang="en-US" sz="2800" baseline="-25000" dirty="0">
                <a:solidFill>
                  <a:srgbClr val="C00000"/>
                </a:solidFill>
                <a:latin typeface="Arial" panose="020B0604020202020204" pitchFamily="34" charset="0"/>
              </a:rPr>
              <a:t>2</a:t>
            </a:r>
            <a:r>
              <a:rPr lang="en-US" sz="2800" dirty="0">
                <a:solidFill>
                  <a:srgbClr val="292929"/>
                </a:solidFill>
                <a:latin typeface="Arial" panose="020B0604020202020204" pitchFamily="34" charset="0"/>
              </a:rPr>
              <a:t>SO</a:t>
            </a:r>
            <a:r>
              <a:rPr lang="en-US" sz="2800" baseline="-25000" dirty="0">
                <a:solidFill>
                  <a:srgbClr val="292929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67943" name="Text Box 7"/>
          <p:cNvSpPr txBox="1">
            <a:spLocks noChangeArrowheads="1"/>
          </p:cNvSpPr>
          <p:nvPr/>
        </p:nvSpPr>
        <p:spPr bwMode="auto">
          <a:xfrm>
            <a:off x="5791200" y="2362200"/>
            <a:ext cx="11288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</a:rPr>
              <a:t>H</a:t>
            </a:r>
            <a:r>
              <a:rPr lang="en-US" sz="2800" dirty="0">
                <a:solidFill>
                  <a:srgbClr val="292929"/>
                </a:solidFill>
                <a:latin typeface="Arial" panose="020B0604020202020204" pitchFamily="34" charset="0"/>
              </a:rPr>
              <a:t>NO</a:t>
            </a:r>
            <a:r>
              <a:rPr lang="en-US" sz="2800" baseline="-25000" dirty="0">
                <a:solidFill>
                  <a:srgbClr val="292929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67944" name="Text Box 8"/>
          <p:cNvSpPr txBox="1">
            <a:spLocks noChangeArrowheads="1"/>
          </p:cNvSpPr>
          <p:nvPr/>
        </p:nvSpPr>
        <p:spPr bwMode="auto">
          <a:xfrm>
            <a:off x="1905000" y="4419600"/>
            <a:ext cx="12410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</a:rPr>
              <a:t>H</a:t>
            </a:r>
            <a:r>
              <a:rPr lang="en-US" sz="2800" baseline="-25000" dirty="0">
                <a:solidFill>
                  <a:srgbClr val="C00000"/>
                </a:solidFill>
                <a:latin typeface="Arial" panose="020B0604020202020204" pitchFamily="34" charset="0"/>
              </a:rPr>
              <a:t>3</a:t>
            </a:r>
            <a:r>
              <a:rPr lang="en-US" sz="2800" dirty="0">
                <a:solidFill>
                  <a:srgbClr val="292929"/>
                </a:solidFill>
                <a:latin typeface="Arial" panose="020B0604020202020204" pitchFamily="34" charset="0"/>
              </a:rPr>
              <a:t>PO</a:t>
            </a:r>
            <a:r>
              <a:rPr lang="en-US" sz="2800" baseline="-25000" dirty="0">
                <a:solidFill>
                  <a:srgbClr val="292929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67945" name="Text Box 9"/>
          <p:cNvSpPr txBox="1">
            <a:spLocks noChangeArrowheads="1"/>
          </p:cNvSpPr>
          <p:nvPr/>
        </p:nvSpPr>
        <p:spPr bwMode="auto">
          <a:xfrm>
            <a:off x="3505200" y="4419600"/>
            <a:ext cx="17043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</a:rPr>
              <a:t>H</a:t>
            </a:r>
            <a:r>
              <a:rPr lang="en-US" sz="2800" dirty="0">
                <a:solidFill>
                  <a:srgbClr val="292929"/>
                </a:solidFill>
                <a:latin typeface="Arial" panose="020B0604020202020204" pitchFamily="34" charset="0"/>
              </a:rPr>
              <a:t>C</a:t>
            </a:r>
            <a:r>
              <a:rPr lang="en-US" sz="2800" baseline="-25000" dirty="0">
                <a:solidFill>
                  <a:srgbClr val="292929"/>
                </a:solidFill>
                <a:latin typeface="Arial" panose="020B0604020202020204" pitchFamily="34" charset="0"/>
              </a:rPr>
              <a:t>2</a:t>
            </a:r>
            <a:r>
              <a:rPr lang="en-US" sz="2800" dirty="0">
                <a:solidFill>
                  <a:srgbClr val="292929"/>
                </a:solidFill>
                <a:latin typeface="Arial" panose="020B0604020202020204" pitchFamily="34" charset="0"/>
              </a:rPr>
              <a:t>H</a:t>
            </a:r>
            <a:r>
              <a:rPr lang="en-US" sz="2800" baseline="-25000" dirty="0">
                <a:solidFill>
                  <a:srgbClr val="292929"/>
                </a:solidFill>
                <a:latin typeface="Arial" panose="020B0604020202020204" pitchFamily="34" charset="0"/>
              </a:rPr>
              <a:t>3</a:t>
            </a:r>
            <a:r>
              <a:rPr lang="en-US" sz="2800" dirty="0">
                <a:solidFill>
                  <a:srgbClr val="292929"/>
                </a:solidFill>
                <a:latin typeface="Arial" panose="020B0604020202020204" pitchFamily="34" charset="0"/>
              </a:rPr>
              <a:t>O</a:t>
            </a:r>
            <a:r>
              <a:rPr lang="en-US" sz="2800" baseline="-25000" dirty="0">
                <a:solidFill>
                  <a:srgbClr val="292929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67946" name="Text Box 10"/>
          <p:cNvSpPr txBox="1">
            <a:spLocks noChangeArrowheads="1"/>
          </p:cNvSpPr>
          <p:nvPr/>
        </p:nvSpPr>
        <p:spPr bwMode="auto">
          <a:xfrm>
            <a:off x="5638800" y="4433888"/>
            <a:ext cx="25619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292929"/>
                </a:solidFill>
                <a:latin typeface="Arial" panose="020B0604020202020204" pitchFamily="34" charset="0"/>
              </a:rPr>
              <a:t>Organic acids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7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7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7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7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/>
      <p:bldP spid="167940" grpId="0"/>
      <p:bldP spid="167941" grpId="0"/>
      <p:bldP spid="167942" grpId="0"/>
      <p:bldP spid="167943" grpId="0"/>
      <p:bldP spid="167944" grpId="0"/>
      <p:bldP spid="167945" grpId="0"/>
      <p:bldP spid="1679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457200"/>
            <a:ext cx="2819400" cy="4343400"/>
          </a:xfrm>
        </p:spPr>
        <p:txBody>
          <a:bodyPr/>
          <a:lstStyle/>
          <a:p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Acids Have a pH less than 7</a:t>
            </a:r>
          </a:p>
        </p:txBody>
      </p:sp>
      <p:pic>
        <p:nvPicPr>
          <p:cNvPr id="174085" name="Picture 5" descr="File:PH scal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85800"/>
            <a:ext cx="5518404" cy="5181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0"/>
            <a:ext cx="2819400" cy="4191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Acids 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Effect </a:t>
            </a:r>
            <a:b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Indicators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73059" name="Picture 3" descr="acidlitmu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rot="16200000">
            <a:off x="-292100" y="1892300"/>
            <a:ext cx="3860800" cy="1447800"/>
          </a:xfrm>
          <a:noFill/>
          <a:ln/>
        </p:spPr>
      </p:pic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381000" y="4648200"/>
            <a:ext cx="3276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Arial" panose="020B0604020202020204" pitchFamily="34" charset="0"/>
              </a:rPr>
              <a:t>Blue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litmus paper turns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red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in contact with an acid.</a:t>
            </a:r>
          </a:p>
        </p:txBody>
      </p:sp>
      <p:pic>
        <p:nvPicPr>
          <p:cNvPr id="5" name="Picture 4" descr="MethylOran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1752600"/>
            <a:ext cx="2362200" cy="2603500"/>
          </a:xfrm>
          <a:prstGeom prst="rect">
            <a:avLst/>
          </a:prstGeom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486400" y="4648200"/>
            <a:ext cx="3276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9900"/>
                </a:solidFill>
                <a:latin typeface="Arial" panose="020B0604020202020204" pitchFamily="34" charset="0"/>
              </a:rPr>
              <a:t>Methyl orange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turns</a:t>
            </a:r>
            <a:r>
              <a:rPr lang="en-US" sz="2800" dirty="0" smtClean="0">
                <a:latin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red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with addition of an acid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762000"/>
          </a:xfrm>
        </p:spPr>
        <p:txBody>
          <a:bodyPr/>
          <a:lstStyle/>
          <a:p>
            <a:r>
              <a:rPr lang="en-US" sz="4000" dirty="0">
                <a:solidFill>
                  <a:srgbClr val="0066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Acids React with Active Metals</a:t>
            </a:r>
          </a:p>
        </p:txBody>
      </p:sp>
      <p:sp>
        <p:nvSpPr>
          <p:cNvPr id="175107" name="Text Box 3"/>
          <p:cNvSpPr txBox="1">
            <a:spLocks noChangeArrowheads="1"/>
          </p:cNvSpPr>
          <p:nvPr/>
        </p:nvSpPr>
        <p:spPr bwMode="auto">
          <a:xfrm>
            <a:off x="762000" y="990600"/>
            <a:ext cx="8153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Acids react with active metals to form salts and hydrogen gas.</a:t>
            </a:r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1524000" y="2514600"/>
            <a:ext cx="56989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292929"/>
                </a:solidFill>
                <a:latin typeface="Arial" panose="020B0604020202020204" pitchFamily="34" charset="0"/>
              </a:rPr>
              <a:t>Mg + 2HCl </a:t>
            </a:r>
            <a:r>
              <a:rPr lang="en-US" sz="3200" dirty="0">
                <a:solidFill>
                  <a:srgbClr val="292929"/>
                </a:solidFill>
                <a:latin typeface="Arial" panose="020B0604020202020204" pitchFamily="34" charset="0"/>
                <a:sym typeface="Wingdings" pitchFamily="2" charset="2"/>
              </a:rPr>
              <a:t>  MgCl</a:t>
            </a:r>
            <a:r>
              <a:rPr lang="en-US" sz="3200" baseline="-25000" dirty="0">
                <a:solidFill>
                  <a:srgbClr val="292929"/>
                </a:solidFill>
                <a:latin typeface="Arial" panose="020B0604020202020204" pitchFamily="34" charset="0"/>
                <a:sym typeface="Wingdings" pitchFamily="2" charset="2"/>
              </a:rPr>
              <a:t>2</a:t>
            </a:r>
            <a:r>
              <a:rPr lang="en-US" sz="3200" dirty="0">
                <a:solidFill>
                  <a:srgbClr val="292929"/>
                </a:solidFill>
                <a:latin typeface="Arial" panose="020B0604020202020204" pitchFamily="34" charset="0"/>
                <a:sym typeface="Wingdings" pitchFamily="2" charset="2"/>
              </a:rPr>
              <a:t> + H</a:t>
            </a:r>
            <a:r>
              <a:rPr lang="en-US" sz="3200" baseline="-25000" dirty="0">
                <a:solidFill>
                  <a:srgbClr val="292929"/>
                </a:solidFill>
                <a:latin typeface="Arial" panose="020B0604020202020204" pitchFamily="34" charset="0"/>
                <a:sym typeface="Wingdings" pitchFamily="2" charset="2"/>
              </a:rPr>
              <a:t>2</a:t>
            </a:r>
            <a:r>
              <a:rPr lang="en-US" sz="3200" dirty="0">
                <a:solidFill>
                  <a:srgbClr val="292929"/>
                </a:solidFill>
                <a:latin typeface="Arial" panose="020B0604020202020204" pitchFamily="34" charset="0"/>
                <a:sym typeface="Wingdings" pitchFamily="2" charset="2"/>
              </a:rPr>
              <a:t>(g)</a:t>
            </a:r>
            <a:endParaRPr lang="en-US" sz="3200" dirty="0">
              <a:solidFill>
                <a:srgbClr val="292929"/>
              </a:solidFill>
              <a:latin typeface="Arial" panose="020B0604020202020204" pitchFamily="34" charset="0"/>
            </a:endParaRPr>
          </a:p>
        </p:txBody>
      </p:sp>
      <p:sp>
        <p:nvSpPr>
          <p:cNvPr id="175109" name="Text Box 5"/>
          <p:cNvSpPr txBox="1">
            <a:spLocks noChangeArrowheads="1"/>
          </p:cNvSpPr>
          <p:nvPr/>
        </p:nvSpPr>
        <p:spPr bwMode="auto">
          <a:xfrm>
            <a:off x="1600200" y="3352800"/>
            <a:ext cx="55162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292929"/>
                </a:solidFill>
                <a:latin typeface="Arial" panose="020B0604020202020204" pitchFamily="34" charset="0"/>
              </a:rPr>
              <a:t>Zn + 2HCl </a:t>
            </a:r>
            <a:r>
              <a:rPr lang="en-US" sz="3200" dirty="0">
                <a:solidFill>
                  <a:srgbClr val="292929"/>
                </a:solidFill>
                <a:latin typeface="Arial" panose="020B0604020202020204" pitchFamily="34" charset="0"/>
                <a:sym typeface="Wingdings" pitchFamily="2" charset="2"/>
              </a:rPr>
              <a:t>  ZnCl</a:t>
            </a:r>
            <a:r>
              <a:rPr lang="en-US" sz="3200" baseline="-25000" dirty="0">
                <a:solidFill>
                  <a:srgbClr val="292929"/>
                </a:solidFill>
                <a:latin typeface="Arial" panose="020B0604020202020204" pitchFamily="34" charset="0"/>
                <a:sym typeface="Wingdings" pitchFamily="2" charset="2"/>
              </a:rPr>
              <a:t>2</a:t>
            </a:r>
            <a:r>
              <a:rPr lang="en-US" sz="3200" dirty="0">
                <a:solidFill>
                  <a:srgbClr val="292929"/>
                </a:solidFill>
                <a:latin typeface="Arial" panose="020B0604020202020204" pitchFamily="34" charset="0"/>
                <a:sym typeface="Wingdings" pitchFamily="2" charset="2"/>
              </a:rPr>
              <a:t> + H</a:t>
            </a:r>
            <a:r>
              <a:rPr lang="en-US" sz="3200" baseline="-25000" dirty="0">
                <a:solidFill>
                  <a:srgbClr val="292929"/>
                </a:solidFill>
                <a:latin typeface="Arial" panose="020B0604020202020204" pitchFamily="34" charset="0"/>
                <a:sym typeface="Wingdings" pitchFamily="2" charset="2"/>
              </a:rPr>
              <a:t>2</a:t>
            </a:r>
            <a:r>
              <a:rPr lang="en-US" sz="3200" dirty="0">
                <a:solidFill>
                  <a:srgbClr val="292929"/>
                </a:solidFill>
                <a:latin typeface="Arial" panose="020B0604020202020204" pitchFamily="34" charset="0"/>
                <a:sym typeface="Wingdings" pitchFamily="2" charset="2"/>
              </a:rPr>
              <a:t>(g)</a:t>
            </a:r>
            <a:endParaRPr lang="en-US" sz="3200" dirty="0">
              <a:solidFill>
                <a:srgbClr val="292929"/>
              </a:solidFill>
              <a:latin typeface="Arial" panose="020B0604020202020204" pitchFamily="34" charset="0"/>
            </a:endParaRPr>
          </a:p>
        </p:txBody>
      </p:sp>
      <p:sp>
        <p:nvSpPr>
          <p:cNvPr id="175110" name="Text Box 6"/>
          <p:cNvSpPr txBox="1">
            <a:spLocks noChangeArrowheads="1"/>
          </p:cNvSpPr>
          <p:nvPr/>
        </p:nvSpPr>
        <p:spPr bwMode="auto">
          <a:xfrm>
            <a:off x="1160436" y="4191000"/>
            <a:ext cx="59699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292929"/>
                </a:solidFill>
                <a:latin typeface="Arial" panose="020B0604020202020204" pitchFamily="34" charset="0"/>
              </a:rPr>
              <a:t>Mg + H</a:t>
            </a:r>
            <a:r>
              <a:rPr lang="en-US" sz="3200" baseline="-25000" dirty="0">
                <a:solidFill>
                  <a:srgbClr val="292929"/>
                </a:solidFill>
                <a:latin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292929"/>
                </a:solidFill>
                <a:latin typeface="Arial" panose="020B0604020202020204" pitchFamily="34" charset="0"/>
              </a:rPr>
              <a:t>SO</a:t>
            </a:r>
            <a:r>
              <a:rPr lang="en-US" sz="3200" baseline="-25000" dirty="0">
                <a:solidFill>
                  <a:srgbClr val="292929"/>
                </a:solidFill>
                <a:latin typeface="Arial" panose="020B0604020202020204" pitchFamily="34" charset="0"/>
              </a:rPr>
              <a:t>4</a:t>
            </a:r>
            <a:r>
              <a:rPr lang="en-US" sz="3200" dirty="0">
                <a:solidFill>
                  <a:srgbClr val="292929"/>
                </a:solidFill>
                <a:latin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292929"/>
                </a:solidFill>
                <a:latin typeface="Arial" panose="020B0604020202020204" pitchFamily="34" charset="0"/>
                <a:sym typeface="Wingdings" pitchFamily="2" charset="2"/>
              </a:rPr>
              <a:t>  Mg</a:t>
            </a:r>
            <a:r>
              <a:rPr lang="en-US" sz="3200" dirty="0">
                <a:solidFill>
                  <a:srgbClr val="292929"/>
                </a:solidFill>
                <a:latin typeface="Arial" panose="020B0604020202020204" pitchFamily="34" charset="0"/>
              </a:rPr>
              <a:t>SO</a:t>
            </a:r>
            <a:r>
              <a:rPr lang="en-US" sz="3200" baseline="-25000" dirty="0">
                <a:solidFill>
                  <a:srgbClr val="292929"/>
                </a:solidFill>
                <a:latin typeface="Arial" panose="020B0604020202020204" pitchFamily="34" charset="0"/>
              </a:rPr>
              <a:t>4</a:t>
            </a:r>
            <a:r>
              <a:rPr lang="en-US" sz="3200" dirty="0">
                <a:solidFill>
                  <a:srgbClr val="292929"/>
                </a:solidFill>
                <a:latin typeface="Arial" panose="020B0604020202020204" pitchFamily="34" charset="0"/>
                <a:sym typeface="Wingdings" pitchFamily="2" charset="2"/>
              </a:rPr>
              <a:t> + H</a:t>
            </a:r>
            <a:r>
              <a:rPr lang="en-US" sz="3200" baseline="-25000" dirty="0">
                <a:solidFill>
                  <a:srgbClr val="292929"/>
                </a:solidFill>
                <a:latin typeface="Arial" panose="020B0604020202020204" pitchFamily="34" charset="0"/>
                <a:sym typeface="Wingdings" pitchFamily="2" charset="2"/>
              </a:rPr>
              <a:t>2</a:t>
            </a:r>
            <a:r>
              <a:rPr lang="en-US" sz="3200" dirty="0">
                <a:solidFill>
                  <a:srgbClr val="292929"/>
                </a:solidFill>
                <a:latin typeface="Arial" panose="020B0604020202020204" pitchFamily="34" charset="0"/>
                <a:sym typeface="Wingdings" pitchFamily="2" charset="2"/>
              </a:rPr>
              <a:t>(g)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620000" cy="8382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Acids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React with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>
                <a:solidFill>
                  <a:srgbClr val="FE9B0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Carbonates</a:t>
            </a:r>
          </a:p>
        </p:txBody>
      </p:sp>
      <p:pic>
        <p:nvPicPr>
          <p:cNvPr id="176131" name="Picture 3" descr="rxncarbonate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57800" y="1295400"/>
            <a:ext cx="3622675" cy="4114800"/>
          </a:xfrm>
          <a:noFill/>
          <a:ln/>
        </p:spPr>
      </p:pic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464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2HC</a:t>
            </a:r>
            <a:r>
              <a:rPr lang="en-US" sz="2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H</a:t>
            </a:r>
            <a:r>
              <a:rPr lang="en-US" sz="2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O</a:t>
            </a:r>
            <a:r>
              <a:rPr lang="en-US" sz="2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n-US" sz="2800" dirty="0">
                <a:latin typeface="Arial" panose="020B0604020202020204" pitchFamily="34" charset="0"/>
              </a:rPr>
              <a:t> 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r>
              <a:rPr lang="en-US" sz="2800" dirty="0">
                <a:latin typeface="Arial" panose="020B0604020202020204" pitchFamily="34" charset="0"/>
              </a:rPr>
              <a:t>  </a:t>
            </a:r>
            <a:r>
              <a:rPr lang="en-US" sz="2800" dirty="0">
                <a:solidFill>
                  <a:srgbClr val="FE9B03"/>
                </a:solidFill>
                <a:latin typeface="Arial" panose="020B0604020202020204" pitchFamily="34" charset="0"/>
              </a:rPr>
              <a:t>Na</a:t>
            </a:r>
            <a:r>
              <a:rPr lang="en-US" sz="2800" baseline="-25000" dirty="0">
                <a:solidFill>
                  <a:srgbClr val="FE9B03"/>
                </a:solidFill>
                <a:latin typeface="Arial" panose="020B0604020202020204" pitchFamily="34" charset="0"/>
              </a:rPr>
              <a:t>2</a:t>
            </a:r>
            <a:r>
              <a:rPr lang="en-US" sz="2800" dirty="0">
                <a:solidFill>
                  <a:srgbClr val="FE9B03"/>
                </a:solidFill>
                <a:latin typeface="Arial" panose="020B0604020202020204" pitchFamily="34" charset="0"/>
              </a:rPr>
              <a:t>CO</a:t>
            </a:r>
            <a:r>
              <a:rPr lang="en-US" sz="2800" baseline="-25000" dirty="0">
                <a:solidFill>
                  <a:srgbClr val="FE9B03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76133" name="Line 5"/>
          <p:cNvSpPr>
            <a:spLocks noChangeShapeType="1"/>
          </p:cNvSpPr>
          <p:nvPr/>
        </p:nvSpPr>
        <p:spPr bwMode="auto">
          <a:xfrm>
            <a:off x="2895600" y="2133600"/>
            <a:ext cx="0" cy="9144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381000" y="3276600"/>
            <a:ext cx="44294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2 NaC</a:t>
            </a:r>
            <a:r>
              <a:rPr lang="en-US" sz="28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sz="28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r>
              <a:rPr lang="en-US" sz="28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+ H</a:t>
            </a:r>
            <a:r>
              <a:rPr lang="en-US" sz="28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O + CO</a:t>
            </a:r>
            <a:r>
              <a:rPr lang="en-US" sz="28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17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17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2" grpId="0"/>
      <p:bldP spid="176132" grpId="1"/>
      <p:bldP spid="176133" grpId="0" animBg="1"/>
      <p:bldP spid="1761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Effects of Acid Rain on Marble</a:t>
            </a:r>
            <a:br>
              <a:rPr lang="en-US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</a:b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(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calcium 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carbonate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)</a:t>
            </a:r>
          </a:p>
        </p:txBody>
      </p:sp>
      <p:pic>
        <p:nvPicPr>
          <p:cNvPr id="179203" name="Picture 3" descr="Acidrain_GWbefor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600" y="1371600"/>
            <a:ext cx="3255963" cy="411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9204" name="Picture 4" descr="Acidrain_GWaft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76800" y="1371600"/>
            <a:ext cx="3246437" cy="411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9205" name="Text Box 5"/>
          <p:cNvSpPr txBox="1">
            <a:spLocks noChangeArrowheads="1"/>
          </p:cNvSpPr>
          <p:nvPr/>
        </p:nvSpPr>
        <p:spPr bwMode="auto">
          <a:xfrm>
            <a:off x="1066800" y="5715000"/>
            <a:ext cx="31758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292929"/>
                </a:solidFill>
                <a:latin typeface="Arial" panose="020B0604020202020204" pitchFamily="34" charset="0"/>
              </a:rPr>
              <a:t>George Washington:</a:t>
            </a:r>
          </a:p>
          <a:p>
            <a:pPr algn="ctr"/>
            <a:r>
              <a:rPr lang="en-US" dirty="0">
                <a:solidFill>
                  <a:srgbClr val="292929"/>
                </a:solidFill>
                <a:latin typeface="Arial" panose="020B0604020202020204" pitchFamily="34" charset="0"/>
              </a:rPr>
              <a:t>BEFORE</a:t>
            </a:r>
          </a:p>
        </p:txBody>
      </p:sp>
      <p:sp>
        <p:nvSpPr>
          <p:cNvPr id="179206" name="Text Box 6"/>
          <p:cNvSpPr txBox="1">
            <a:spLocks noChangeArrowheads="1"/>
          </p:cNvSpPr>
          <p:nvPr/>
        </p:nvSpPr>
        <p:spPr bwMode="auto">
          <a:xfrm>
            <a:off x="5029200" y="5715000"/>
            <a:ext cx="31758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292929"/>
                </a:solidFill>
                <a:latin typeface="Arial" panose="020B0604020202020204" pitchFamily="34" charset="0"/>
              </a:rPr>
              <a:t>George Washington:</a:t>
            </a:r>
          </a:p>
          <a:p>
            <a:pPr algn="ctr"/>
            <a:r>
              <a:rPr lang="en-US" dirty="0">
                <a:solidFill>
                  <a:srgbClr val="292929"/>
                </a:solidFill>
                <a:latin typeface="Arial" panose="020B0604020202020204" pitchFamily="34" charset="0"/>
              </a:rPr>
              <a:t>AFTER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5" grpId="0"/>
      <p:bldP spid="1792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838200"/>
          </a:xfrm>
        </p:spPr>
        <p:txBody>
          <a:bodyPr/>
          <a:lstStyle/>
          <a:p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Acids Neutralize Bases</a:t>
            </a:r>
          </a:p>
        </p:txBody>
      </p:sp>
      <p:sp>
        <p:nvSpPr>
          <p:cNvPr id="178179" name="Text Box 3"/>
          <p:cNvSpPr txBox="1">
            <a:spLocks noChangeArrowheads="1"/>
          </p:cNvSpPr>
          <p:nvPr/>
        </p:nvSpPr>
        <p:spPr bwMode="auto">
          <a:xfrm>
            <a:off x="1660525" y="2590800"/>
            <a:ext cx="5426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err="1">
                <a:solidFill>
                  <a:srgbClr val="292929"/>
                </a:solidFill>
                <a:latin typeface="Arial" panose="020B0604020202020204" pitchFamily="34" charset="0"/>
              </a:rPr>
              <a:t>HCl</a:t>
            </a:r>
            <a:r>
              <a:rPr lang="en-US" sz="2800" dirty="0">
                <a:solidFill>
                  <a:srgbClr val="292929"/>
                </a:solidFill>
                <a:latin typeface="Arial" panose="020B0604020202020204" pitchFamily="34" charset="0"/>
              </a:rPr>
              <a:t> + </a:t>
            </a:r>
            <a:r>
              <a:rPr lang="en-US" sz="2800" dirty="0" err="1">
                <a:solidFill>
                  <a:srgbClr val="292929"/>
                </a:solidFill>
                <a:latin typeface="Arial" panose="020B0604020202020204" pitchFamily="34" charset="0"/>
              </a:rPr>
              <a:t>NaOH</a:t>
            </a:r>
            <a:r>
              <a:rPr lang="en-US" sz="2800" dirty="0">
                <a:solidFill>
                  <a:srgbClr val="292929"/>
                </a:solidFill>
                <a:latin typeface="Arial" panose="020B0604020202020204" pitchFamily="34" charset="0"/>
              </a:rPr>
              <a:t>  </a:t>
            </a:r>
            <a:r>
              <a:rPr lang="en-US" sz="2800" dirty="0">
                <a:solidFill>
                  <a:srgbClr val="292929"/>
                </a:solidFill>
                <a:latin typeface="Arial" panose="020B0604020202020204" pitchFamily="34" charset="0"/>
                <a:sym typeface="Wingdings" pitchFamily="2" charset="2"/>
              </a:rPr>
              <a:t> </a:t>
            </a:r>
            <a:r>
              <a:rPr lang="en-US" sz="2800" dirty="0" err="1">
                <a:solidFill>
                  <a:srgbClr val="114FFB"/>
                </a:solidFill>
                <a:latin typeface="Arial" panose="020B0604020202020204" pitchFamily="34" charset="0"/>
                <a:sym typeface="Wingdings" pitchFamily="2" charset="2"/>
              </a:rPr>
              <a:t>NaCl</a:t>
            </a:r>
            <a:r>
              <a:rPr lang="en-US" sz="2800" dirty="0"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n-US" sz="2800" dirty="0">
                <a:solidFill>
                  <a:srgbClr val="292929"/>
                </a:solidFill>
                <a:latin typeface="Arial" panose="020B0604020202020204" pitchFamily="34" charset="0"/>
                <a:sym typeface="Wingdings" pitchFamily="2" charset="2"/>
              </a:rPr>
              <a:t>+</a:t>
            </a:r>
            <a:r>
              <a:rPr lang="en-US" sz="2800" dirty="0"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  <a:sym typeface="Wingdings" pitchFamily="2" charset="2"/>
              </a:rPr>
              <a:t>H</a:t>
            </a:r>
            <a:r>
              <a:rPr lang="en-US" sz="2800" baseline="-25000" dirty="0">
                <a:solidFill>
                  <a:srgbClr val="C00000"/>
                </a:solidFill>
                <a:latin typeface="Arial" panose="020B0604020202020204" pitchFamily="34" charset="0"/>
                <a:sym typeface="Wingdings" pitchFamily="2" charset="2"/>
              </a:rPr>
              <a:t>2</a:t>
            </a:r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  <a:sym typeface="Wingdings" pitchFamily="2" charset="2"/>
              </a:rPr>
              <a:t>O</a:t>
            </a:r>
            <a:endParaRPr lang="en-US" sz="28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8382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292929"/>
                </a:solidFill>
                <a:latin typeface="Arial" panose="020B0604020202020204" pitchFamily="34" charset="0"/>
              </a:rPr>
              <a:t>Neutralization reactions ALWAYS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292929"/>
                </a:solidFill>
                <a:latin typeface="Arial" panose="020B0604020202020204" pitchFamily="34" charset="0"/>
              </a:rPr>
              <a:t>produce a </a:t>
            </a:r>
            <a:r>
              <a:rPr lang="en-US" sz="2800" dirty="0">
                <a:solidFill>
                  <a:srgbClr val="114FFB"/>
                </a:solidFill>
                <a:latin typeface="Arial" panose="020B0604020202020204" pitchFamily="34" charset="0"/>
              </a:rPr>
              <a:t>salt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292929"/>
                </a:solidFill>
                <a:latin typeface="Arial" panose="020B0604020202020204" pitchFamily="34" charset="0"/>
              </a:rPr>
              <a:t>and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</a:rPr>
              <a:t>water</a:t>
            </a:r>
            <a:r>
              <a:rPr lang="en-US" sz="2800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78181" name="Text Box 5"/>
          <p:cNvSpPr txBox="1">
            <a:spLocks noChangeArrowheads="1"/>
          </p:cNvSpPr>
          <p:nvPr/>
        </p:nvSpPr>
        <p:spPr bwMode="auto">
          <a:xfrm>
            <a:off x="914400" y="3429000"/>
            <a:ext cx="685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292929"/>
                </a:solidFill>
                <a:latin typeface="Arial" panose="020B0604020202020204" pitchFamily="34" charset="0"/>
              </a:rPr>
              <a:t>H</a:t>
            </a:r>
            <a:r>
              <a:rPr lang="en-US" sz="2800" baseline="-25000" dirty="0">
                <a:solidFill>
                  <a:srgbClr val="292929"/>
                </a:solidFill>
                <a:latin typeface="Arial" panose="020B0604020202020204" pitchFamily="34" charset="0"/>
              </a:rPr>
              <a:t>2</a:t>
            </a:r>
            <a:r>
              <a:rPr lang="en-US" sz="2800" dirty="0">
                <a:solidFill>
                  <a:srgbClr val="292929"/>
                </a:solidFill>
                <a:latin typeface="Arial" panose="020B0604020202020204" pitchFamily="34" charset="0"/>
              </a:rPr>
              <a:t>SO</a:t>
            </a:r>
            <a:r>
              <a:rPr lang="en-US" sz="2800" baseline="-25000" dirty="0">
                <a:solidFill>
                  <a:srgbClr val="292929"/>
                </a:solidFill>
                <a:latin typeface="Arial" panose="020B0604020202020204" pitchFamily="34" charset="0"/>
              </a:rPr>
              <a:t>4</a:t>
            </a:r>
            <a:r>
              <a:rPr lang="en-US" sz="2800" dirty="0">
                <a:solidFill>
                  <a:srgbClr val="292929"/>
                </a:solidFill>
                <a:latin typeface="Arial" panose="020B0604020202020204" pitchFamily="34" charset="0"/>
              </a:rPr>
              <a:t> + 2NaOH  </a:t>
            </a:r>
            <a:r>
              <a:rPr lang="en-US" sz="2800" dirty="0">
                <a:solidFill>
                  <a:srgbClr val="292929"/>
                </a:solidFill>
                <a:latin typeface="Arial" panose="020B0604020202020204" pitchFamily="34" charset="0"/>
                <a:sym typeface="Wingdings" pitchFamily="2" charset="2"/>
              </a:rPr>
              <a:t> </a:t>
            </a:r>
            <a:r>
              <a:rPr lang="en-US" sz="2800" dirty="0">
                <a:solidFill>
                  <a:srgbClr val="114FFB"/>
                </a:solidFill>
                <a:latin typeface="Arial" panose="020B0604020202020204" pitchFamily="34" charset="0"/>
                <a:sym typeface="Wingdings" pitchFamily="2" charset="2"/>
              </a:rPr>
              <a:t>Na</a:t>
            </a:r>
            <a:r>
              <a:rPr lang="en-US" sz="2800" baseline="-25000" dirty="0">
                <a:solidFill>
                  <a:srgbClr val="114FFB"/>
                </a:solidFill>
                <a:latin typeface="Arial" panose="020B0604020202020204" pitchFamily="34" charset="0"/>
                <a:sym typeface="Wingdings" pitchFamily="2" charset="2"/>
              </a:rPr>
              <a:t>2</a:t>
            </a:r>
            <a:r>
              <a:rPr lang="en-US" sz="2800" dirty="0">
                <a:solidFill>
                  <a:srgbClr val="114FFB"/>
                </a:solidFill>
                <a:latin typeface="Arial" panose="020B0604020202020204" pitchFamily="34" charset="0"/>
                <a:sym typeface="Wingdings" pitchFamily="2" charset="2"/>
              </a:rPr>
              <a:t>SO</a:t>
            </a:r>
            <a:r>
              <a:rPr lang="en-US" sz="2800" baseline="-25000" dirty="0">
                <a:solidFill>
                  <a:srgbClr val="114FFB"/>
                </a:solidFill>
                <a:latin typeface="Arial" panose="020B0604020202020204" pitchFamily="34" charset="0"/>
                <a:sym typeface="Wingdings" pitchFamily="2" charset="2"/>
              </a:rPr>
              <a:t>4</a:t>
            </a:r>
            <a:r>
              <a:rPr lang="en-US" sz="2800" dirty="0"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n-US" sz="2800" dirty="0">
                <a:solidFill>
                  <a:srgbClr val="292929"/>
                </a:solidFill>
                <a:latin typeface="Arial" panose="020B0604020202020204" pitchFamily="34" charset="0"/>
                <a:sym typeface="Wingdings" pitchFamily="2" charset="2"/>
              </a:rPr>
              <a:t>+</a:t>
            </a:r>
            <a:r>
              <a:rPr lang="en-US" sz="2800" dirty="0"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  <a:sym typeface="Wingdings" pitchFamily="2" charset="2"/>
              </a:rPr>
              <a:t>2H</a:t>
            </a:r>
            <a:r>
              <a:rPr lang="en-US" sz="2800" baseline="-25000" dirty="0">
                <a:solidFill>
                  <a:srgbClr val="C00000"/>
                </a:solidFill>
                <a:latin typeface="Arial" panose="020B0604020202020204" pitchFamily="34" charset="0"/>
                <a:sym typeface="Wingdings" pitchFamily="2" charset="2"/>
              </a:rPr>
              <a:t>2</a:t>
            </a:r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  <a:sym typeface="Wingdings" pitchFamily="2" charset="2"/>
              </a:rPr>
              <a:t>O</a:t>
            </a:r>
            <a:endParaRPr lang="en-US" sz="28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78182" name="Text Box 6"/>
          <p:cNvSpPr txBox="1">
            <a:spLocks noChangeArrowheads="1"/>
          </p:cNvSpPr>
          <p:nvPr/>
        </p:nvSpPr>
        <p:spPr bwMode="auto">
          <a:xfrm>
            <a:off x="609600" y="42672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292929"/>
                </a:solidFill>
                <a:latin typeface="Arial" panose="020B0604020202020204" pitchFamily="34" charset="0"/>
              </a:rPr>
              <a:t>2HNO</a:t>
            </a:r>
            <a:r>
              <a:rPr lang="en-US" sz="2800" baseline="-25000" dirty="0">
                <a:solidFill>
                  <a:srgbClr val="292929"/>
                </a:solidFill>
                <a:latin typeface="Arial" panose="020B0604020202020204" pitchFamily="34" charset="0"/>
              </a:rPr>
              <a:t>3</a:t>
            </a:r>
            <a:r>
              <a:rPr lang="en-US" sz="2800" dirty="0">
                <a:solidFill>
                  <a:srgbClr val="292929"/>
                </a:solidFill>
                <a:latin typeface="Arial" panose="020B0604020202020204" pitchFamily="34" charset="0"/>
              </a:rPr>
              <a:t> + Mg(OH)</a:t>
            </a:r>
            <a:r>
              <a:rPr lang="en-US" sz="2800" baseline="-25000" dirty="0">
                <a:solidFill>
                  <a:srgbClr val="292929"/>
                </a:solidFill>
                <a:latin typeface="Arial" panose="020B0604020202020204" pitchFamily="34" charset="0"/>
              </a:rPr>
              <a:t>2</a:t>
            </a:r>
            <a:r>
              <a:rPr lang="en-US" sz="2800" dirty="0">
                <a:solidFill>
                  <a:srgbClr val="292929"/>
                </a:solidFill>
                <a:latin typeface="Arial" panose="020B0604020202020204" pitchFamily="34" charset="0"/>
              </a:rPr>
              <a:t>  </a:t>
            </a:r>
            <a:r>
              <a:rPr lang="en-US" sz="2800" dirty="0">
                <a:solidFill>
                  <a:srgbClr val="292929"/>
                </a:solidFill>
                <a:latin typeface="Arial" panose="020B0604020202020204" pitchFamily="34" charset="0"/>
                <a:sym typeface="Wingdings" pitchFamily="2" charset="2"/>
              </a:rPr>
              <a:t> </a:t>
            </a:r>
            <a:r>
              <a:rPr lang="en-US" sz="2800" dirty="0">
                <a:solidFill>
                  <a:srgbClr val="114FFB"/>
                </a:solidFill>
                <a:latin typeface="Arial" panose="020B0604020202020204" pitchFamily="34" charset="0"/>
                <a:sym typeface="Wingdings" pitchFamily="2" charset="2"/>
              </a:rPr>
              <a:t>Mg(NO</a:t>
            </a:r>
            <a:r>
              <a:rPr lang="en-US" sz="2800" baseline="-25000" dirty="0">
                <a:solidFill>
                  <a:srgbClr val="114FFB"/>
                </a:solidFill>
                <a:latin typeface="Arial" panose="020B0604020202020204" pitchFamily="34" charset="0"/>
                <a:sym typeface="Wingdings" pitchFamily="2" charset="2"/>
              </a:rPr>
              <a:t>3</a:t>
            </a:r>
            <a:r>
              <a:rPr lang="en-US" sz="2800" dirty="0">
                <a:solidFill>
                  <a:srgbClr val="114FFB"/>
                </a:solidFill>
                <a:latin typeface="Arial" panose="020B0604020202020204" pitchFamily="34" charset="0"/>
                <a:sym typeface="Wingdings" pitchFamily="2" charset="2"/>
              </a:rPr>
              <a:t>)</a:t>
            </a:r>
            <a:r>
              <a:rPr lang="en-US" sz="2800" baseline="-25000" dirty="0">
                <a:solidFill>
                  <a:srgbClr val="114FFB"/>
                </a:solidFill>
                <a:latin typeface="Arial" panose="020B0604020202020204" pitchFamily="34" charset="0"/>
                <a:sym typeface="Wingdings" pitchFamily="2" charset="2"/>
              </a:rPr>
              <a:t>2</a:t>
            </a:r>
            <a:r>
              <a:rPr lang="en-US" sz="2800" dirty="0"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n-US" sz="2800" dirty="0">
                <a:solidFill>
                  <a:srgbClr val="292929"/>
                </a:solidFill>
                <a:latin typeface="Arial" panose="020B0604020202020204" pitchFamily="34" charset="0"/>
                <a:sym typeface="Wingdings" pitchFamily="2" charset="2"/>
              </a:rPr>
              <a:t>+</a:t>
            </a:r>
            <a:r>
              <a:rPr lang="en-US" sz="2800" dirty="0"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  <a:sym typeface="Wingdings" pitchFamily="2" charset="2"/>
              </a:rPr>
              <a:t>2H</a:t>
            </a:r>
            <a:r>
              <a:rPr lang="en-US" sz="2800" baseline="-25000" dirty="0">
                <a:solidFill>
                  <a:srgbClr val="C00000"/>
                </a:solidFill>
                <a:latin typeface="Arial" panose="020B0604020202020204" pitchFamily="34" charset="0"/>
                <a:sym typeface="Wingdings" pitchFamily="2" charset="2"/>
              </a:rPr>
              <a:t>2</a:t>
            </a:r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  <a:sym typeface="Wingdings" pitchFamily="2" charset="2"/>
              </a:rPr>
              <a:t>O</a:t>
            </a:r>
            <a:endParaRPr lang="en-US" sz="28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8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8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/>
      <p:bldP spid="178181" grpId="0"/>
      <p:bldP spid="178182" grpId="0"/>
    </p:bldLst>
  </p:timing>
</p:sld>
</file>

<file path=ppt/theme/theme1.xml><?xml version="1.0" encoding="utf-8"?>
<a:theme xmlns:a="http://schemas.openxmlformats.org/drawingml/2006/main" name="2_chemistry">
  <a:themeElements>
    <a:clrScheme name="2_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_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chemistry</Template>
  <TotalTime>994</TotalTime>
  <Pages>18</Pages>
  <Words>400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2_chemistry</vt:lpstr>
      <vt:lpstr>ACIDS AND BASES</vt:lpstr>
      <vt:lpstr>Properties of Acids</vt:lpstr>
      <vt:lpstr>Acids are Proton (H+ ion) Donors</vt:lpstr>
      <vt:lpstr>Acids Have a pH less than 7</vt:lpstr>
      <vt:lpstr>Acids  Effect  Indicators</vt:lpstr>
      <vt:lpstr>Acids React with Active Metals</vt:lpstr>
      <vt:lpstr>Acids React with Carbonates</vt:lpstr>
      <vt:lpstr>Effects of Acid Rain on Marble (calcium carbonate)</vt:lpstr>
      <vt:lpstr>Acids Neutralize Bases</vt:lpstr>
      <vt:lpstr>Properties of Bases</vt:lpstr>
      <vt:lpstr>Bases are Proton (H+ ion) Acceptors</vt:lpstr>
      <vt:lpstr>Bases have a pH greater than 7</vt:lpstr>
      <vt:lpstr>Bases Effect Indicators</vt:lpstr>
      <vt:lpstr>Bases Neutralize Acids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Intermolecular Forces</dc:title>
  <dc:creator>Mad Doc</dc:creator>
  <cp:lastModifiedBy>Morrison, Brent</cp:lastModifiedBy>
  <cp:revision>221</cp:revision>
  <cp:lastPrinted>1601-01-01T00:00:00Z</cp:lastPrinted>
  <dcterms:created xsi:type="dcterms:W3CDTF">1997-02-05T05:28:18Z</dcterms:created>
  <dcterms:modified xsi:type="dcterms:W3CDTF">2016-01-13T16:41:17Z</dcterms:modified>
</cp:coreProperties>
</file>