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75" r:id="rId4"/>
    <p:sldId id="276" r:id="rId5"/>
    <p:sldId id="271" r:id="rId6"/>
    <p:sldId id="273" r:id="rId7"/>
    <p:sldId id="272" r:id="rId8"/>
    <p:sldId id="274" r:id="rId9"/>
    <p:sldId id="259" r:id="rId10"/>
    <p:sldId id="264" r:id="rId11"/>
    <p:sldId id="257" r:id="rId12"/>
    <p:sldId id="263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F6D8C-3B03-4FF1-90D3-A8FFD4A2C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F70C-7F8A-4E6C-8AAB-D418C50BF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401B-2DD2-4BFA-9DD5-5B40DF719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E9AA09-B291-4B13-8729-4E6E39A12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F58DA-AF2E-4F01-9FA0-359EA433A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AD47A-736A-4FF9-A046-3F660BD25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320A6-66B7-445B-B608-5DC684D25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34E4-7516-4E4C-870B-B954D52C9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875B-3CA2-41EE-B516-0A0D5D7A2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F49F9-EAA0-4DC2-9812-ECFBD7032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4B8CA-5CCA-4E09-BD3F-35BF670D5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580DD-02A1-4789-9878-C1E90E626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8123269A-679A-44DC-90C0-FFFD734AFC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3/36/Soeren_Peter_Lauritz_Soerensen_1868-1939_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762000"/>
            <a:ext cx="5943600" cy="4648200"/>
          </a:xfrm>
        </p:spPr>
        <p:txBody>
          <a:bodyPr/>
          <a:lstStyle/>
          <a:p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Acid </a:t>
            </a:r>
            <a:b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Equilibrium </a:t>
            </a:r>
            <a:b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and pH</a:t>
            </a:r>
            <a:endParaRPr lang="en-US" sz="80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056" name="Picture 8" descr="File:Soeren Peter Lauritz Soerensen 1868-1939 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3048000" cy="410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4800" y="5334000"/>
            <a:ext cx="2940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Søren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ø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rensen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</a:rPr>
              <a:t>pH and pOH Calculations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71600" y="838200"/>
          <a:ext cx="6172200" cy="563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SmartDraw" r:id="rId3" imgW="4237920" imgH="3867840" progId="">
                  <p:embed/>
                </p:oleObj>
              </mc:Choice>
              <mc:Fallback>
                <p:oleObj name="SmartDraw" r:id="rId3" imgW="4237920" imgH="38678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6172200" cy="563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File:PH sca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804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0" y="533400"/>
            <a:ext cx="24384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pH </a:t>
            </a:r>
            <a:r>
              <a:rPr lang="en-US" dirty="0">
                <a:solidFill>
                  <a:srgbClr val="000000"/>
                </a:solidFill>
              </a:rPr>
              <a:t>Scale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1111" y="6581001"/>
            <a:ext cx="3331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Graphic: Wikimedia Commons user Slower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38200" y="2286000"/>
            <a:ext cx="7010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Arial" panose="020B0604020202020204" pitchFamily="34" charset="0"/>
              </a:rPr>
              <a:t>Step #1: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Write the dissociation equation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52600" y="3048000"/>
            <a:ext cx="4948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 +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2720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Arial" panose="020B0604020202020204" pitchFamily="34" charset="0"/>
              </a:rPr>
              <a:t>Step #2: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ICE it!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948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 +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graphicFrame>
        <p:nvGraphicFramePr>
          <p:cNvPr id="39994" name="Group 58"/>
          <p:cNvGraphicFramePr>
            <a:graphicFrameLocks noGrp="1"/>
          </p:cNvGraphicFramePr>
          <p:nvPr>
            <p:ph idx="1"/>
          </p:nvPr>
        </p:nvGraphicFramePr>
        <p:xfrm>
          <a:off x="533400" y="3657600"/>
          <a:ext cx="7010400" cy="1905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2133600" y="3657600"/>
            <a:ext cx="885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0.50</a:t>
            </a:r>
          </a:p>
        </p:txBody>
      </p:sp>
      <p:sp>
        <p:nvSpPr>
          <p:cNvPr id="39997" name="Text Box 61"/>
          <p:cNvSpPr txBox="1">
            <a:spLocks noChangeArrowheads="1"/>
          </p:cNvSpPr>
          <p:nvPr/>
        </p:nvSpPr>
        <p:spPr bwMode="auto">
          <a:xfrm>
            <a:off x="4784725" y="3671888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6532563" y="36576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2130425" y="4281488"/>
            <a:ext cx="6046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x</a:t>
            </a: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4572000" y="4267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6324600" y="4267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1676400" y="4967288"/>
            <a:ext cx="1404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0.50 - x</a:t>
            </a:r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6540500" y="4953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0004" name="Text Box 68"/>
          <p:cNvSpPr txBox="1">
            <a:spLocks noChangeArrowheads="1"/>
          </p:cNvSpPr>
          <p:nvPr/>
        </p:nvSpPr>
        <p:spPr bwMode="auto">
          <a:xfrm>
            <a:off x="4787900" y="49530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96" grpId="0"/>
      <p:bldP spid="39997" grpId="0"/>
      <p:bldP spid="39998" grpId="0"/>
      <p:bldP spid="39999" grpId="0"/>
      <p:bldP spid="40000" grpId="0"/>
      <p:bldP spid="40001" grpId="0"/>
      <p:bldP spid="40002" grpId="0"/>
      <p:bldP spid="40003" grpId="0"/>
      <p:bldP spid="400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Arial" panose="020B0604020202020204" pitchFamily="34" charset="0"/>
              </a:rPr>
              <a:t>Step #3: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Set up the law of mass action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948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 +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676400" y="3733800"/>
            <a:ext cx="1404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0.50 - x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5405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47879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933450" y="36576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</a:t>
            </a:r>
          </a:p>
        </p:txBody>
      </p:sp>
      <p:graphicFrame>
        <p:nvGraphicFramePr>
          <p:cNvPr id="42019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1295400" y="44958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2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Arial" panose="020B0604020202020204" pitchFamily="34" charset="0"/>
              </a:rPr>
              <a:t>Step #4: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Solve for x, which is also [H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948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 +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1404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0.50 - 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5405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7879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933450" y="36576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</a:t>
            </a:r>
          </a:p>
        </p:txBody>
      </p:sp>
      <p:graphicFrame>
        <p:nvGraphicFramePr>
          <p:cNvPr id="44042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685800" y="45720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953000" y="4953000"/>
            <a:ext cx="379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latin typeface="Times New Roman" pitchFamily="18" charset="0"/>
              </a:rPr>
              <a:t>[H</a:t>
            </a:r>
            <a:r>
              <a:rPr lang="en-US" sz="3600" b="0" baseline="30000" dirty="0">
                <a:solidFill>
                  <a:srgbClr val="000000"/>
                </a:solidFill>
                <a:latin typeface="Times New Roman" pitchFamily="18" charset="0"/>
              </a:rPr>
              <a:t>+</a:t>
            </a:r>
            <a:r>
              <a:rPr lang="en-US" sz="3600" b="0" dirty="0">
                <a:solidFill>
                  <a:srgbClr val="000000"/>
                </a:solidFill>
                <a:latin typeface="Times New Roman" pitchFamily="18" charset="0"/>
              </a:rPr>
              <a:t>] = 3.0 x 10</a:t>
            </a:r>
            <a:r>
              <a:rPr lang="en-US" sz="3600" b="0" baseline="30000" dirty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sz="3600" b="0" dirty="0">
                <a:solidFill>
                  <a:srgbClr val="000000"/>
                </a:solidFill>
                <a:latin typeface="Times New Roman" pitchFamily="18" charset="0"/>
              </a:rPr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Weak Acid Equilibrium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What is the pH of a 0.50 M solution of acetic acid, HC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1.8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-5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en-US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Arial" panose="020B0604020202020204" pitchFamily="34" charset="0"/>
              </a:rPr>
              <a:t>Step #5: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Convert [H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] to pH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9487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 + 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1404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0.50 - x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5405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787900" y="3733800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33450" y="3657600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</a:t>
            </a:r>
          </a:p>
        </p:txBody>
      </p:sp>
      <p:graphicFrame>
        <p:nvGraphicFramePr>
          <p:cNvPr id="45066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762000" y="4495800"/>
          <a:ext cx="74676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3" imgW="1752480" imgH="228600" progId="Equation.3">
                  <p:embed/>
                </p:oleObj>
              </mc:Choice>
              <mc:Fallback>
                <p:oleObj name="Equation" r:id="rId3" imgW="17524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5800"/>
                        <a:ext cx="74676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4000" b="1" u="sng" dirty="0">
                <a:latin typeface="Arial" panose="020B0604020202020204" pitchFamily="34" charset="0"/>
              </a:rPr>
              <a:t>Acid/Base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638800"/>
          </a:xfrm>
        </p:spPr>
        <p:txBody>
          <a:bodyPr/>
          <a:lstStyle/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>
                <a:latin typeface="Arial" panose="020B0604020202020204" pitchFamily="34" charset="0"/>
              </a:rPr>
              <a:t>Arrhenius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Acids produce hydrogen ions in aqueous solutions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Bases produce hydroxide ions in aqueous solutions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 err="1">
                <a:latin typeface="Arial" panose="020B0604020202020204" pitchFamily="34" charset="0"/>
              </a:rPr>
              <a:t>Bronsted</a:t>
            </a:r>
            <a:r>
              <a:rPr lang="en-US" sz="2800" b="1" dirty="0">
                <a:latin typeface="Arial" panose="020B0604020202020204" pitchFamily="34" charset="0"/>
              </a:rPr>
              <a:t>-Lowry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Acids are proton donors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Bases are proton acceptors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Lewis Acid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Acids are electron pair acceptors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Arial" panose="020B0604020202020204" pitchFamily="34" charset="0"/>
              </a:rPr>
              <a:t>Bases are electron pair donors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None/>
            </a:pPr>
            <a:endParaRPr 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Acid Dissociation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2600" y="1295400"/>
            <a:ext cx="647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</a:rPr>
              <a:t>HA    </a:t>
            </a:r>
            <a:r>
              <a:rPr lang="en-US" sz="3200" dirty="0">
                <a:latin typeface="Arial" panose="020B0604020202020204" pitchFamily="34" charset="0"/>
                <a:sym typeface="Wingdings" pitchFamily="2" charset="2"/>
              </a:rPr>
              <a:t>    H</a:t>
            </a:r>
            <a:r>
              <a:rPr lang="en-US" sz="3200" baseline="30000" dirty="0">
                <a:latin typeface="Arial" panose="020B0604020202020204" pitchFamily="34" charset="0"/>
                <a:sym typeface="Wingdings" pitchFamily="2" charset="2"/>
              </a:rPr>
              <a:t>+</a:t>
            </a:r>
            <a:r>
              <a:rPr lang="en-US" sz="3200" dirty="0">
                <a:latin typeface="Arial" panose="020B0604020202020204" pitchFamily="34" charset="0"/>
                <a:sym typeface="Wingdings" pitchFamily="2" charset="2"/>
              </a:rPr>
              <a:t>   +     A</a:t>
            </a:r>
            <a:r>
              <a:rPr lang="en-US" sz="3200" baseline="30000" dirty="0">
                <a:latin typeface="Arial" panose="020B0604020202020204" pitchFamily="34" charset="0"/>
                <a:sym typeface="Wingdings" pitchFamily="2" charset="2"/>
              </a:rPr>
              <a:t>-</a:t>
            </a:r>
          </a:p>
          <a:p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  <a:sym typeface="Wingdings" pitchFamily="2" charset="2"/>
              </a:rPr>
              <a:t>Acid</a:t>
            </a:r>
            <a:r>
              <a:rPr lang="en-US" sz="3200" dirty="0">
                <a:latin typeface="Arial" panose="020B0604020202020204" pitchFamily="34" charset="0"/>
                <a:sym typeface="Wingdings" pitchFamily="2" charset="2"/>
              </a:rPr>
              <a:t>	      </a:t>
            </a:r>
            <a:r>
              <a:rPr lang="en-US" sz="3200" dirty="0">
                <a:solidFill>
                  <a:srgbClr val="FF3300"/>
                </a:solidFill>
                <a:latin typeface="Arial" panose="020B0604020202020204" pitchFamily="34" charset="0"/>
                <a:sym typeface="Wingdings" pitchFamily="2" charset="2"/>
              </a:rPr>
              <a:t>Proton</a:t>
            </a:r>
            <a:r>
              <a:rPr lang="en-US" sz="3200" dirty="0">
                <a:latin typeface="Arial" panose="020B0604020202020204" pitchFamily="34" charset="0"/>
                <a:sym typeface="Wingdings" pitchFamily="2" charset="2"/>
              </a:rPr>
              <a:t>    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sym typeface="Wingdings" pitchFamily="2" charset="2"/>
              </a:rPr>
              <a:t>Conjugate</a:t>
            </a:r>
          </a:p>
          <a:p>
            <a:r>
              <a:rPr lang="en-US" sz="3200" dirty="0">
                <a:latin typeface="Arial" panose="020B0604020202020204" pitchFamily="34" charset="0"/>
                <a:sym typeface="Wingdings" pitchFamily="2" charset="2"/>
              </a:rPr>
              <a:t>				    </a:t>
            </a:r>
            <a:r>
              <a:rPr lang="en-US" sz="3200" dirty="0">
                <a:solidFill>
                  <a:schemeClr val="accent2"/>
                </a:solidFill>
                <a:latin typeface="Arial" panose="020B0604020202020204" pitchFamily="34" charset="0"/>
                <a:sym typeface="Wingdings" pitchFamily="2" charset="2"/>
              </a:rPr>
              <a:t>base</a:t>
            </a: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81200" y="2971800"/>
          <a:ext cx="4572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3" imgW="952200" imgH="444240" progId="Equation.3">
                  <p:embed/>
                </p:oleObj>
              </mc:Choice>
              <mc:Fallback>
                <p:oleObj name="Equation" r:id="rId3" imgW="9522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4572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19200" y="5334000"/>
            <a:ext cx="687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Alternately, H</a:t>
            </a:r>
            <a:r>
              <a:rPr lang="en-US" baseline="30000" dirty="0">
                <a:latin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</a:rPr>
              <a:t> may be written in its hydrated form, H</a:t>
            </a:r>
            <a:r>
              <a:rPr lang="en-US" baseline="-25000" dirty="0">
                <a:latin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</a:rPr>
              <a:t>O</a:t>
            </a:r>
            <a:r>
              <a:rPr lang="en-US" baseline="30000" dirty="0">
                <a:latin typeface="Arial" panose="020B0604020202020204" pitchFamily="34" charset="0"/>
              </a:rPr>
              <a:t>+</a:t>
            </a:r>
            <a:r>
              <a:rPr lang="en-US" dirty="0">
                <a:latin typeface="Arial" panose="020B0604020202020204" pitchFamily="34" charset="0"/>
              </a:rPr>
              <a:t> (hydronium 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Dissociation of Strong Acids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740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Strong acids are assumed to dissociate completely in solution.</a:t>
            </a:r>
          </a:p>
        </p:txBody>
      </p:sp>
      <p:pic>
        <p:nvPicPr>
          <p:cNvPr id="19462" name="Picture 6" descr="Strong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5105400" cy="465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Large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 or small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77000" y="3505200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Reactant favored or product favored?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68363"/>
          </a:xfrm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Dissociation Constants: Strong Acids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930728"/>
            <a:ext cx="184731" cy="52322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21725" name="Group 221"/>
          <p:cNvGraphicFramePr>
            <a:graphicFrameLocks noGrp="1"/>
          </p:cNvGraphicFramePr>
          <p:nvPr/>
        </p:nvGraphicFramePr>
        <p:xfrm>
          <a:off x="304800" y="1066800"/>
          <a:ext cx="8534400" cy="412654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Acid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Conjugate 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Perchloric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HClO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ClO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Hydriodic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HI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I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Hydrobromic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HBr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Br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Hydrochloric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HCl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Nitric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HNO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NO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Sulfuric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HSO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Hydronium ion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O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1.0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Dissociation of Weak Acids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40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Weak acids are assumed to dissociate only slightly (less than 5%) in solution.</a:t>
            </a:r>
          </a:p>
        </p:txBody>
      </p:sp>
      <p:pic>
        <p:nvPicPr>
          <p:cNvPr id="20485" name="Picture 5" descr="Weak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5105400" cy="465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477000" y="23622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Large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 or small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</a:rPr>
              <a:t>K</a:t>
            </a:r>
            <a:r>
              <a:rPr lang="en-US" i="1" baseline="-25000" dirty="0" err="1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477000" y="3505200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Reactant favored or product favored?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Dissociation Constants: Weak Acids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211590"/>
            <a:ext cx="184731" cy="52322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22983" name="Group 455"/>
          <p:cNvGraphicFramePr>
            <a:graphicFrameLocks noGrp="1"/>
          </p:cNvGraphicFramePr>
          <p:nvPr/>
        </p:nvGraphicFramePr>
        <p:xfrm>
          <a:off x="381000" y="685800"/>
          <a:ext cx="8305800" cy="5974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Acid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Conjugate 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Iodic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HIO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IO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-1 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Oxalic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5.9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-2 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Sulfurous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HSO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1.5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-2 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Phosphoric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7.5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-3 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Citric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Nitrous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HNO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NO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4.6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Hydrofluoric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HF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F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3.5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Formic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HCOO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Benzoic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6.5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Acetic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Carbonic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HCO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Hypochlorous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HClO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ClO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Hydrocyanic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HCN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CN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Self-Ionization of Water</a:t>
            </a:r>
          </a:p>
        </p:txBody>
      </p:sp>
      <p:pic>
        <p:nvPicPr>
          <p:cNvPr id="6147" name="Picture 3" descr="h2oh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6553200" cy="1731963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240823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  +  H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    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sym typeface="Wingdings 3" pitchFamily="18" charset="2"/>
              </a:rPr>
              <a:t>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          H</a:t>
            </a:r>
            <a:r>
              <a:rPr lang="en-US" sz="2400" baseline="-25000" dirty="0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O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 + OH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sym typeface="Wingdings" pitchFamily="2" charset="2"/>
              </a:rPr>
              <a:t>-</a:t>
            </a:r>
            <a:endParaRPr lang="en-US" sz="2400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6167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At 25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, [H</a:t>
            </a:r>
            <a:r>
              <a:rPr lang="en-US" sz="3200" baseline="-250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O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] = [OH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] = 1 x 10</a:t>
            </a:r>
            <a:r>
              <a:rPr lang="en-US" sz="3200" baseline="30000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-7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66800" y="4038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u="sng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i="1" u="sng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</a:rPr>
              <a:t> is a constant at 25 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sym typeface="Symbol" pitchFamily="18" charset="2"/>
              </a:rPr>
              <a:t>C: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33600" y="4648200"/>
            <a:ext cx="2964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[H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][OH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33600" y="54102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= (1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-7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)(1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-7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= 1 x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838200"/>
          </a:xfrm>
        </p:spPr>
        <p:txBody>
          <a:bodyPr/>
          <a:lstStyle/>
          <a:p>
            <a:r>
              <a:rPr lang="en-US" sz="3200" u="sng" dirty="0">
                <a:solidFill>
                  <a:srgbClr val="000000"/>
                </a:solidFill>
                <a:effectLst/>
              </a:rPr>
              <a:t>Calculating pH, </a:t>
            </a:r>
            <a:r>
              <a:rPr lang="en-US" sz="3200" u="sng" dirty="0" err="1">
                <a:solidFill>
                  <a:srgbClr val="000000"/>
                </a:solidFill>
                <a:effectLst/>
              </a:rPr>
              <a:t>pOH</a:t>
            </a:r>
            <a:endParaRPr lang="en-US" sz="3200" u="sng" dirty="0">
              <a:solidFill>
                <a:srgbClr val="000000"/>
              </a:solidFill>
              <a:effectLst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43200" y="990600"/>
            <a:ext cx="31406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pH = -log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49513" y="1600200"/>
            <a:ext cx="31470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pOH = -log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(OH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7331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Relationship between pH and pOH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3200" y="3048000"/>
            <a:ext cx="26404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pH + pOH = 14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66800" y="3810000"/>
            <a:ext cx="69637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Finding [H</a:t>
            </a:r>
            <a:r>
              <a:rPr lang="en-US" sz="3200" u="sng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3200" u="sng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], [OH</a:t>
            </a:r>
            <a:r>
              <a:rPr lang="en-US" sz="3200" u="sng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sz="3200" u="sng" dirty="0">
                <a:solidFill>
                  <a:srgbClr val="000000"/>
                </a:solidFill>
                <a:latin typeface="Arial" panose="020B0604020202020204" pitchFamily="34" charset="0"/>
              </a:rPr>
              <a:t>] from pH, pOH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84463" y="4572000"/>
            <a:ext cx="2504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[H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] =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-pH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819400" y="5257800"/>
            <a:ext cx="2502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[OH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] = 10</a:t>
            </a:r>
            <a:r>
              <a:rPr lang="en-US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-pOH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2" grpId="0"/>
      <p:bldP spid="1127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517</Words>
  <Application>Microsoft Office PowerPoint</Application>
  <PresentationFormat>On-screen Show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Default Design</vt:lpstr>
      <vt:lpstr>chemistry</vt:lpstr>
      <vt:lpstr>Equation</vt:lpstr>
      <vt:lpstr>SmartDraw</vt:lpstr>
      <vt:lpstr>Acid  Equilibrium  and pH</vt:lpstr>
      <vt:lpstr>Acid/Base Definitions</vt:lpstr>
      <vt:lpstr>Acid Dissociation</vt:lpstr>
      <vt:lpstr>Dissociation of Strong Acids</vt:lpstr>
      <vt:lpstr>Dissociation Constants: Strong Acids</vt:lpstr>
      <vt:lpstr>Dissociation of Weak Acids</vt:lpstr>
      <vt:lpstr>Dissociation Constants: Weak Acids</vt:lpstr>
      <vt:lpstr>Self-Ionization of Water</vt:lpstr>
      <vt:lpstr>Calculating pH, pOH</vt:lpstr>
      <vt:lpstr>pH and pOH Calculations</vt:lpstr>
      <vt:lpstr>The  pH Scale</vt:lpstr>
      <vt:lpstr>A Weak Acid Equilibrium Problem</vt:lpstr>
      <vt:lpstr>A Weak Acid Equilibrium Problem</vt:lpstr>
      <vt:lpstr>A Weak Acid Equilibrium Problem</vt:lpstr>
      <vt:lpstr>A Weak Acid Equilibrium Problem</vt:lpstr>
      <vt:lpstr>A Weak Acid Equilibrium Problem</vt:lpstr>
    </vt:vector>
  </TitlesOfParts>
  <Company>Independent Web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Morrison, Brent</cp:lastModifiedBy>
  <cp:revision>60</cp:revision>
  <dcterms:created xsi:type="dcterms:W3CDTF">2006-06-20T03:36:58Z</dcterms:created>
  <dcterms:modified xsi:type="dcterms:W3CDTF">2016-01-14T13:21:31Z</dcterms:modified>
</cp:coreProperties>
</file>