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711" r:id="rId4"/>
    <p:sldMasterId id="2147483725" r:id="rId5"/>
  </p:sldMasterIdLst>
  <p:notesMasterIdLst>
    <p:notesMasterId r:id="rId59"/>
  </p:notesMasterIdLst>
  <p:sldIdLst>
    <p:sldId id="257" r:id="rId6"/>
    <p:sldId id="258" r:id="rId7"/>
    <p:sldId id="274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8" r:id="rId36"/>
    <p:sldId id="302" r:id="rId37"/>
    <p:sldId id="303" r:id="rId38"/>
    <p:sldId id="304" r:id="rId39"/>
    <p:sldId id="305" r:id="rId40"/>
    <p:sldId id="306" r:id="rId41"/>
    <p:sldId id="332" r:id="rId42"/>
    <p:sldId id="333" r:id="rId43"/>
    <p:sldId id="334" r:id="rId44"/>
    <p:sldId id="335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36" r:id="rId53"/>
    <p:sldId id="337" r:id="rId54"/>
    <p:sldId id="338" r:id="rId55"/>
    <p:sldId id="339" r:id="rId56"/>
    <p:sldId id="340" r:id="rId57"/>
    <p:sldId id="341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FF"/>
    <a:srgbClr val="FF0000"/>
    <a:srgbClr val="FFFF99"/>
    <a:srgbClr val="99FF99"/>
    <a:srgbClr val="996600"/>
    <a:srgbClr val="FF66FF"/>
    <a:srgbClr val="CC0099"/>
    <a:srgbClr val="00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Volume CO2 (cm3)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Sheet1!$B$1:$J$1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Sheet1!$B$2:$J$2</c:f>
              <c:numCache>
                <c:formatCode>General</c:formatCode>
                <c:ptCount val="9"/>
                <c:pt idx="0">
                  <c:v>0</c:v>
                </c:pt>
                <c:pt idx="1">
                  <c:v>16</c:v>
                </c:pt>
                <c:pt idx="2">
                  <c:v>26</c:v>
                </c:pt>
                <c:pt idx="3">
                  <c:v>33.5</c:v>
                </c:pt>
                <c:pt idx="4">
                  <c:v>39</c:v>
                </c:pt>
                <c:pt idx="5">
                  <c:v>44.5</c:v>
                </c:pt>
                <c:pt idx="6">
                  <c:v>47.5</c:v>
                </c:pt>
                <c:pt idx="7">
                  <c:v>47.5</c:v>
                </c:pt>
                <c:pt idx="8">
                  <c:v>47.5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12512"/>
        <c:axId val="80514432"/>
      </c:scatterChart>
      <c:valAx>
        <c:axId val="80512512"/>
        <c:scaling>
          <c:orientation val="minMax"/>
        </c:scaling>
        <c:delete val="0"/>
        <c:axPos val="b"/>
        <c:minorGridlines>
          <c:spPr>
            <a:ln w="31750">
              <a:solidFill>
                <a:srgbClr val="92D05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80514432"/>
        <c:crosses val="autoZero"/>
        <c:crossBetween val="midCat"/>
        <c:majorUnit val="30"/>
        <c:minorUnit val="3"/>
      </c:valAx>
      <c:valAx>
        <c:axId val="80514432"/>
        <c:scaling>
          <c:orientation val="minMax"/>
          <c:max val="5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8051251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Volume CO2 (cm3)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Sheet1!$B$1:$J$1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Sheet1!$B$2:$J$2</c:f>
              <c:numCache>
                <c:formatCode>General</c:formatCode>
                <c:ptCount val="9"/>
                <c:pt idx="0">
                  <c:v>0</c:v>
                </c:pt>
                <c:pt idx="1">
                  <c:v>16</c:v>
                </c:pt>
                <c:pt idx="2">
                  <c:v>26</c:v>
                </c:pt>
                <c:pt idx="3">
                  <c:v>33.5</c:v>
                </c:pt>
                <c:pt idx="4">
                  <c:v>39</c:v>
                </c:pt>
                <c:pt idx="5">
                  <c:v>44.5</c:v>
                </c:pt>
                <c:pt idx="6">
                  <c:v>47.5</c:v>
                </c:pt>
                <c:pt idx="7">
                  <c:v>47.5</c:v>
                </c:pt>
                <c:pt idx="8">
                  <c:v>47.5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59904"/>
        <c:axId val="86461824"/>
      </c:scatterChart>
      <c:valAx>
        <c:axId val="86459904"/>
        <c:scaling>
          <c:orientation val="minMax"/>
        </c:scaling>
        <c:delete val="0"/>
        <c:axPos val="b"/>
        <c:minorGridlines>
          <c:spPr>
            <a:ln w="31750">
              <a:solidFill>
                <a:srgbClr val="92D05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86461824"/>
        <c:crosses val="autoZero"/>
        <c:crossBetween val="midCat"/>
        <c:majorUnit val="30"/>
        <c:minorUnit val="3"/>
      </c:valAx>
      <c:valAx>
        <c:axId val="86461824"/>
        <c:scaling>
          <c:orientation val="minMax"/>
          <c:max val="5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86459904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Volume CO2 (cm3)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Sheet1!$B$1:$J$1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Sheet1!$B$2:$J$2</c:f>
              <c:numCache>
                <c:formatCode>General</c:formatCode>
                <c:ptCount val="9"/>
                <c:pt idx="0">
                  <c:v>0</c:v>
                </c:pt>
                <c:pt idx="1">
                  <c:v>16</c:v>
                </c:pt>
                <c:pt idx="2">
                  <c:v>26</c:v>
                </c:pt>
                <c:pt idx="3">
                  <c:v>33.5</c:v>
                </c:pt>
                <c:pt idx="4">
                  <c:v>39</c:v>
                </c:pt>
                <c:pt idx="5">
                  <c:v>44.5</c:v>
                </c:pt>
                <c:pt idx="6">
                  <c:v>47.5</c:v>
                </c:pt>
                <c:pt idx="7">
                  <c:v>47.5</c:v>
                </c:pt>
                <c:pt idx="8">
                  <c:v>47.5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200320"/>
        <c:axId val="86202240"/>
      </c:scatterChart>
      <c:valAx>
        <c:axId val="86200320"/>
        <c:scaling>
          <c:orientation val="minMax"/>
        </c:scaling>
        <c:delete val="0"/>
        <c:axPos val="b"/>
        <c:minorGridlines>
          <c:spPr>
            <a:ln w="31750">
              <a:solidFill>
                <a:srgbClr val="92D05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86202240"/>
        <c:crosses val="autoZero"/>
        <c:crossBetween val="midCat"/>
        <c:majorUnit val="30"/>
        <c:minorUnit val="3"/>
      </c:valAx>
      <c:valAx>
        <c:axId val="86202240"/>
        <c:scaling>
          <c:orientation val="minMax"/>
          <c:max val="5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86200320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0.0625</cdr:x>
      <cdr:y>0.41463</cdr:y>
    </cdr:from>
    <cdr:to>
      <cdr:x>0.25</cdr:x>
      <cdr:y>0.86585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H="1" flipV="1">
          <a:off x="-72008" y="3024338"/>
          <a:ext cx="2664297" cy="151216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0.17308</cdr:x>
      <cdr:y>0.37947</cdr:y>
    </cdr:from>
    <cdr:to>
      <cdr:x>0.19482</cdr:x>
      <cdr:y>0.63672</cdr:y>
    </cdr:to>
    <cdr:sp macro="" textlink="">
      <cdr:nvSpPr>
        <cdr:cNvPr id="4" name="Right Brace 3"/>
        <cdr:cNvSpPr/>
      </cdr:nvSpPr>
      <cdr:spPr>
        <a:xfrm xmlns:a="http://schemas.openxmlformats.org/drawingml/2006/main" rot="12663239">
          <a:off x="1395856" y="2240629"/>
          <a:ext cx="175334" cy="1518977"/>
        </a:xfrm>
        <a:prstGeom xmlns:a="http://schemas.openxmlformats.org/drawingml/2006/main" prst="rightBrac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0.06522</cdr:x>
      <cdr:y>0.60877</cdr:y>
    </cdr:from>
    <cdr:to>
      <cdr:x>0.11009</cdr:x>
      <cdr:y>0.85464</cdr:y>
    </cdr:to>
    <cdr:sp macro="" textlink="">
      <cdr:nvSpPr>
        <cdr:cNvPr id="5" name="Right Brace 4"/>
        <cdr:cNvSpPr/>
      </cdr:nvSpPr>
      <cdr:spPr>
        <a:xfrm xmlns:a="http://schemas.openxmlformats.org/drawingml/2006/main" rot="12583832">
          <a:off x="525977" y="3594580"/>
          <a:ext cx="361885" cy="1451798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absSizeAnchor xmlns:cdr="http://schemas.openxmlformats.org/drawingml/2006/chartDrawing">
    <cdr:from>
      <cdr:x>0.05357</cdr:x>
      <cdr:y>0.28049</cdr:y>
    </cdr:from>
    <cdr:ext cx="2160240" cy="576057"/>
    <cdr:sp macro="" textlink="">
      <cdr:nvSpPr>
        <cdr:cNvPr id="6" name="TextBox 5"/>
        <cdr:cNvSpPr txBox="1"/>
      </cdr:nvSpPr>
      <cdr:spPr>
        <a:xfrm xmlns:a="http://schemas.openxmlformats.org/drawingml/2006/main">
          <a:off x="432048" y="1656184"/>
          <a:ext cx="2160240" cy="576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MY" sz="2800" b="1" u="sng" dirty="0" smtClean="0"/>
            <a:t>Same</a:t>
          </a:r>
          <a:r>
            <a:rPr lang="en-MY" sz="2800" dirty="0" smtClean="0"/>
            <a:t> length</a:t>
          </a:r>
          <a:endParaRPr lang="en-MY" sz="2800" dirty="0"/>
        </a:p>
      </cdr:txBody>
    </cdr:sp>
  </cdr:absSizeAnchor>
  <cdr:relSizeAnchor xmlns:cdr="http://schemas.openxmlformats.org/drawingml/2006/chartDrawing">
    <cdr:from>
      <cdr:x>0.0625</cdr:x>
      <cdr:y>0.39024</cdr:y>
    </cdr:from>
    <cdr:to>
      <cdr:x>0.08036</cdr:x>
      <cdr:y>0.70732</cdr:y>
    </cdr:to>
    <cdr:sp macro="" textlink="">
      <cdr:nvSpPr>
        <cdr:cNvPr id="8" name="Straight Connector 7"/>
        <cdr:cNvSpPr/>
      </cdr:nvSpPr>
      <cdr:spPr>
        <a:xfrm xmlns:a="http://schemas.openxmlformats.org/drawingml/2006/main" rot="5400000" flipH="1" flipV="1">
          <a:off x="-360041" y="3168329"/>
          <a:ext cx="1872231" cy="14403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0.08036</cdr:x>
      <cdr:y>0.39024</cdr:y>
    </cdr:from>
    <cdr:to>
      <cdr:x>0.16071</cdr:x>
      <cdr:y>0.4878</cdr:y>
    </cdr:to>
    <cdr:sp macro="" textlink="">
      <cdr:nvSpPr>
        <cdr:cNvPr id="10" name="Straight Connector 9"/>
        <cdr:cNvSpPr/>
      </cdr:nvSpPr>
      <cdr:spPr>
        <a:xfrm xmlns:a="http://schemas.openxmlformats.org/drawingml/2006/main" rot="16200000" flipV="1">
          <a:off x="684076" y="2268252"/>
          <a:ext cx="576064" cy="64807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0.5057</cdr:x>
      <cdr:y>0.38584</cdr:y>
    </cdr:from>
    <cdr:to>
      <cdr:x>0.88397</cdr:x>
      <cdr:y>0.99607</cdr:y>
    </cdr:to>
    <cdr:sp macro="" textlink="">
      <cdr:nvSpPr>
        <cdr:cNvPr id="13" name="Arc 12"/>
        <cdr:cNvSpPr/>
      </cdr:nvSpPr>
      <cdr:spPr>
        <a:xfrm xmlns:a="http://schemas.openxmlformats.org/drawingml/2006/main" rot="17712387">
          <a:off x="3802153" y="2554517"/>
          <a:ext cx="3603193" cy="3050687"/>
        </a:xfrm>
        <a:prstGeom xmlns:a="http://schemas.openxmlformats.org/drawingml/2006/main" prst="arc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0.46429</cdr:x>
      <cdr:y>0.30488</cdr:y>
    </cdr:from>
    <cdr:to>
      <cdr:x>0.79464</cdr:x>
      <cdr:y>0.54878</cdr:y>
    </cdr:to>
    <cdr:sp macro="" textlink="">
      <cdr:nvSpPr>
        <cdr:cNvPr id="15" name="Straight Connector 14"/>
        <cdr:cNvSpPr/>
      </cdr:nvSpPr>
      <cdr:spPr>
        <a:xfrm xmlns:a="http://schemas.openxmlformats.org/drawingml/2006/main" flipV="1">
          <a:off x="3744416" y="1800200"/>
          <a:ext cx="2664296" cy="144016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0.69643</cdr:x>
      <cdr:y>0.35366</cdr:y>
    </cdr:from>
    <cdr:to>
      <cdr:x>0.75</cdr:x>
      <cdr:y>0.45122</cdr:y>
    </cdr:to>
    <cdr:sp macro="" textlink="">
      <cdr:nvSpPr>
        <cdr:cNvPr id="16" name="Arc 15"/>
        <cdr:cNvSpPr/>
      </cdr:nvSpPr>
      <cdr:spPr>
        <a:xfrm xmlns:a="http://schemas.openxmlformats.org/drawingml/2006/main">
          <a:off x="5616624" y="2088232"/>
          <a:ext cx="432048" cy="576064"/>
        </a:xfrm>
        <a:prstGeom xmlns:a="http://schemas.openxmlformats.org/drawingml/2006/main" prst="arc">
          <a:avLst/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0.50893</cdr:x>
      <cdr:y>0.46341</cdr:y>
    </cdr:from>
    <cdr:to>
      <cdr:x>0.5625</cdr:x>
      <cdr:y>0.56098</cdr:y>
    </cdr:to>
    <cdr:sp macro="" textlink="">
      <cdr:nvSpPr>
        <cdr:cNvPr id="17" name="Arc 16"/>
        <cdr:cNvSpPr/>
      </cdr:nvSpPr>
      <cdr:spPr>
        <a:xfrm xmlns:a="http://schemas.openxmlformats.org/drawingml/2006/main" rot="10800000">
          <a:off x="4104456" y="2736304"/>
          <a:ext cx="432048" cy="576064"/>
        </a:xfrm>
        <a:prstGeom xmlns:a="http://schemas.openxmlformats.org/drawingml/2006/main" prst="arc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0.55251</cdr:x>
      <cdr:y>0.52053</cdr:y>
    </cdr:from>
    <cdr:to>
      <cdr:x>0.83748</cdr:x>
      <cdr:y>0.71563</cdr:y>
    </cdr:to>
    <cdr:sp macro="" textlink="">
      <cdr:nvSpPr>
        <cdr:cNvPr id="23" name="Right Brace 22"/>
        <cdr:cNvSpPr/>
      </cdr:nvSpPr>
      <cdr:spPr>
        <a:xfrm xmlns:a="http://schemas.openxmlformats.org/drawingml/2006/main" rot="3677189">
          <a:off x="5029042" y="2500405"/>
          <a:ext cx="1152014" cy="2298290"/>
        </a:xfrm>
        <a:prstGeom xmlns:a="http://schemas.openxmlformats.org/drawingml/2006/main" prst="rightBrace">
          <a:avLst/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0.42527</cdr:x>
      <cdr:y>0.53462</cdr:y>
    </cdr:from>
    <cdr:to>
      <cdr:x>0.54134</cdr:x>
      <cdr:y>0.60779</cdr:y>
    </cdr:to>
    <cdr:sp macro="" textlink="">
      <cdr:nvSpPr>
        <cdr:cNvPr id="14" name="TextBox 13"/>
        <cdr:cNvSpPr txBox="1"/>
      </cdr:nvSpPr>
      <cdr:spPr>
        <a:xfrm xmlns:a="http://schemas.openxmlformats.org/drawingml/2006/main" rot="19807645">
          <a:off x="3429784" y="3156750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l-GR" sz="2400" dirty="0" smtClean="0"/>
            <a:t>α</a:t>
          </a:r>
          <a:endParaRPr lang="en-MY" sz="2400" dirty="0"/>
        </a:p>
      </cdr:txBody>
    </cdr:sp>
  </cdr:relSizeAnchor>
  <cdr:relSizeAnchor xmlns:cdr="http://schemas.openxmlformats.org/drawingml/2006/chartDrawing">
    <cdr:from>
      <cdr:x>0.40179</cdr:x>
      <cdr:y>0.69512</cdr:y>
    </cdr:from>
    <cdr:to>
      <cdr:x>0.875</cdr:x>
      <cdr:y>0.81707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240360" y="4104456"/>
          <a:ext cx="381642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MY" sz="3200" b="1" u="sng" dirty="0" smtClean="0"/>
            <a:t>Same</a:t>
          </a:r>
          <a:r>
            <a:rPr lang="en-MY" sz="3200" dirty="0" smtClean="0"/>
            <a:t> angle degree</a:t>
          </a:r>
          <a:endParaRPr lang="en-MY" sz="3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134D4D-8706-4F98-9E6C-9134DDA606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57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15E9A-28F1-4052-9C6A-1E8AE1E12805}" type="slidenum">
              <a:rPr lang="en-GB"/>
              <a:pPr/>
              <a:t>1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0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3800A-59F3-40BB-8426-ABB2E6B4E4CD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9459" name="Rectangle 10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/>
                </a:solidFill>
              </a:rPr>
              <a:t>Boardworks GCSE Additional Science: Chemistry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/>
                </a:solidFill>
              </a:rPr>
              <a:t>Rates of Reaction</a:t>
            </a: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2741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D2449-0F04-49CD-B0A2-AE6DD3A36A66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0483" name="Rectangle 10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/>
                </a:solidFill>
              </a:rPr>
              <a:t>Boardworks GCSE Additional Science: Chemistry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/>
                </a:solidFill>
              </a:rPr>
              <a:t>Rates of Reaction</a:t>
            </a: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smtClean="0"/>
              <a:t>Teacher notes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See the ‘</a:t>
            </a:r>
            <a:r>
              <a:rPr lang="en-GB" b="1" smtClean="0"/>
              <a:t>Energy Transfer</a:t>
            </a:r>
            <a:r>
              <a:rPr lang="en-GB" smtClean="0"/>
              <a:t>’ presentation for more information on activation energy.</a:t>
            </a:r>
          </a:p>
        </p:txBody>
      </p:sp>
    </p:spTree>
    <p:extLst>
      <p:ext uri="{BB962C8B-B14F-4D97-AF65-F5344CB8AC3E}">
        <p14:creationId xmlns:p14="http://schemas.microsoft.com/office/powerpoint/2010/main" val="5311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A1C61A-212C-4FD8-810C-0D8F99D852FC}" type="slidenum">
              <a:rPr lang="en-MY">
                <a:solidFill>
                  <a:prstClr val="black"/>
                </a:solidFill>
              </a:rPr>
              <a:pPr/>
              <a:t>26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5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831B-EA99-4C75-8105-3B6435B72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26639-9F63-49DD-93EB-0F58986A4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1554E-6EF3-479C-B698-B26794B54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CF70CA-5C09-4323-B747-A8F0DCB67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14AB99-E694-4132-95DD-89306F01E666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245369-D5D9-4CD6-A9F6-F4A1B83FE2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2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D4F1EB-3040-4DC3-A100-A59E06B54E10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131525-D32C-4890-BDB9-12866C5A6C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2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FA526E-1B68-4ACF-B18A-FA7BB4BAE505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1F16CA-2EC6-4FD8-AC9C-23327A3C82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BF2C88-2FAA-4935-8628-A685630370C9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B0E8A5-EB35-49D9-8238-5D4C2C662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8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B58C19-1164-4E02-AFC7-BA4EE4CBBAD2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54721E-F68E-4B0D-9EBF-79CDB2DAF8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1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24653A-3E3D-4C0C-BF24-83E16D3C1BD7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B5E96F-3F5E-4122-B1AC-979BF936D8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45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2CC6B9-5107-49FE-BEA1-EDF6234DB199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57F183-4027-4E8E-AEAC-CF3AEA0B81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7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39791-4A35-409B-94E1-31652E74B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CCEB9C-A54F-432A-AFB8-433775AE1266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86BF8D-7551-48C0-8AD2-C9C6AF9418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7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6DE992-516A-48E2-8842-AFCA9E354FCE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E8E6B4-FA1A-4135-B615-ED1F76A5FA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18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17CDB2-1A09-4C69-9C96-5C1BF4B8DDDC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AE3B4D-DE25-4F5E-8048-E60244051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54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18376C-7878-45FE-ADBB-92698C829189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B549DE-427D-4EC4-B9DD-409CB687F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29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79529A-49E2-42AA-97D4-8C9DE674B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4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1CC9F7-6B75-47F1-9F1A-E5C47406A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82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BD94A8-949B-4A8B-861F-B29C9A7CA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02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67E45D-2906-4C55-8214-56F62C8D8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7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41BE6B-0466-4989-BDD5-CF3451A5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232D93-01FF-44C8-974D-266D07E00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7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D73DF-FCB0-4C20-A7DE-A6BB0841A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A2D64B-DF51-4EAB-B832-0BFDB7A9A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52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17ED39-D7AB-4610-BAA7-586166CE4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9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40D066-589B-4EE7-BC2B-DE552E41E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5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6AE417-1E25-4EE5-B070-3331FFC80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4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E22949-9B5C-4455-90FA-CDDF90CBE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5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B5CE-D190-4A6A-B7E7-A272FA4C1E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9349-58A1-4108-9A69-74AA4CD1DFC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51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5468-346C-4C6E-BB2E-DA3B9DA82D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D355-9108-4E70-9394-7C00559BDA13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9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8B61-D133-456A-B08A-60AC4F3BAD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B027-7877-4FCF-9F05-1D6E34CD12C6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52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9B43-2EE6-49CF-BBB2-89EA5417CA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5D4D-4A1E-458E-9D6B-CA2B03A737C8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98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9EA5E-AB1A-47A6-A6E5-0C078A0AD1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FB58-150E-495E-B613-115808B9FBE8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286B9-FDD7-45BC-AAFC-44850BBF9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CC09-CC3B-4FF1-9EA7-94D3176B4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D40D-3B24-42A4-AEC5-309F44BB4F8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88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C569-FD64-4358-AA0C-D9480E8FBC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C6DE-2487-4E12-BEB6-73B12C72AE72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88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7149-DF1A-435A-83B9-70094AE0E4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B20D-FCBF-454C-8CBD-EC0FD4E4D72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60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DB96-1B68-4D43-9FF7-30BA8FD487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3066-14FA-4F54-A2F5-46A4A6E4D183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3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AAFD-4009-4ED9-B40B-2C0F795C05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3D9C-E707-4499-A052-3CC1B009FBCD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38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4353-51CB-4066-9EBC-E64F98D3E4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56D5-3F56-41CF-B4F2-C08CE765ACFA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1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32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3A12D-CC19-4023-9FE2-445CDD9AA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53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B5CE-D190-4A6A-B7E7-A272FA4C1E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9349-58A1-4108-9A69-74AA4CD1DFC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13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5468-346C-4C6E-BB2E-DA3B9DA82D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D355-9108-4E70-9394-7C00559BDA13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1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F51EC-D029-4C88-BF75-6EDFF366D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8B61-D133-456A-B08A-60AC4F3BAD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B027-7877-4FCF-9F05-1D6E34CD12C6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94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9B43-2EE6-49CF-BBB2-89EA5417CA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5D4D-4A1E-458E-9D6B-CA2B03A737C8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68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9EA5E-AB1A-47A6-A6E5-0C078A0AD1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FB58-150E-495E-B613-115808B9FBE8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68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CC09-CC3B-4FF1-9EA7-94D3176B4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D40D-3B24-42A4-AEC5-309F44BB4F8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36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C569-FD64-4358-AA0C-D9480E8FBC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C6DE-2487-4E12-BEB6-73B12C72AE72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51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7149-DF1A-435A-83B9-70094AE0E4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B20D-FCBF-454C-8CBD-EC0FD4E4D72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62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DB96-1B68-4D43-9FF7-30BA8FD487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3066-14FA-4F54-A2F5-46A4A6E4D183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24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AAFD-4009-4ED9-B40B-2C0F795C05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3D9C-E707-4499-A052-3CC1B009FBCD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23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4353-51CB-4066-9EBC-E64F98D3E4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56D5-3F56-41CF-B4F2-C08CE765ACFA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97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1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61991-ADEC-46F0-A861-D3C334B21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3A12D-CC19-4023-9FE2-445CDD9AA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9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993B-C09D-4106-811F-EE120E470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5AD7A-CB1B-45F8-9BB2-2ABE40828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7F774-EA23-40B0-9879-876B484B6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264E62-F9F0-4400-904D-27F23356A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2AB128-AB77-43C1-A02E-50843C79AAC1}" type="datetimeFigureOut">
              <a:rPr lang="en-US"/>
              <a:pPr>
                <a:defRPr/>
              </a:pPr>
              <a:t>2015/12/10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28FF23-A24C-4225-A663-C65EF53E1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5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30BCCD1-BD82-402D-AEA1-93703336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55CEB5-E9C8-4F52-9D44-3F70E94AF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356E4C-84D3-4AC2-87D8-A12FE9B9F246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55CEB5-E9C8-4F52-9D44-3F70E94AF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356E4C-84D3-4AC2-87D8-A12FE9B9F246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-142892"/>
            <a:ext cx="5976937" cy="1143000"/>
          </a:xfrm>
          <a:ln>
            <a:noFill/>
          </a:ln>
        </p:spPr>
        <p:txBody>
          <a:bodyPr/>
          <a:lstStyle/>
          <a:p>
            <a:r>
              <a:rPr lang="en-US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82563" y="993775"/>
            <a:ext cx="8710612" cy="2506663"/>
          </a:xfrm>
          <a:solidFill>
            <a:schemeClr val="accent1"/>
          </a:solidFill>
          <a:ln w="50800">
            <a:solidFill>
              <a:srgbClr val="00B0F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sz="26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Kinetics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GB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represent and </a:t>
            </a:r>
            <a:r>
              <a:rPr lang="en-GB" sz="2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analyze</a:t>
            </a:r>
            <a:r>
              <a:rPr lang="en-GB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rates of reaction graphically and mathematically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GB" sz="2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determine rate and order of reaction by calculation and experimentally, and relate these variables to reaction mechanism</a:t>
            </a:r>
            <a:endParaRPr lang="en-GB" sz="2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652120" y="333375"/>
            <a:ext cx="3277597" cy="461665"/>
          </a:xfrm>
          <a:prstGeom prst="rect">
            <a:avLst/>
          </a:prstGeom>
          <a:solidFill>
            <a:schemeClr val="accent1"/>
          </a:solidFill>
          <a:ln w="508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8524" y="3643314"/>
            <a:ext cx="4095444" cy="2954038"/>
          </a:xfrm>
          <a:prstGeom prst="rect">
            <a:avLst/>
          </a:prstGeom>
          <a:solidFill>
            <a:schemeClr val="accent1"/>
          </a:solidFill>
          <a:ln w="508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3200" b="1" i="0" u="none" strike="noStrike" kern="0" normalizeH="0" baseline="0" noProof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uLnTx/>
                <a:uFillTx/>
                <a:latin typeface="Arial" pitchFamily="34" charset="0"/>
                <a:cs typeface="Arial" pitchFamily="34" charset="0"/>
              </a:rPr>
              <a:t>Key Words – </a:t>
            </a:r>
          </a:p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Reactants </a:t>
            </a:r>
            <a:endParaRPr kumimoji="0" lang="en-GB" sz="3200" b="1" i="0" u="none" strike="noStrike" kern="0" normalizeH="0" baseline="0" noProof="0" dirty="0" smtClean="0">
              <a:ln w="12700">
                <a:solidFill>
                  <a:sysClr val="windowText" lastClr="000000"/>
                </a:solidFill>
                <a:prstDash val="solid"/>
              </a:ln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Products</a:t>
            </a:r>
          </a:p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0" normalizeH="0" baseline="0" noProof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uLnTx/>
                <a:uFillTx/>
                <a:latin typeface="Arial" pitchFamily="34" charset="0"/>
                <a:cs typeface="Arial" pitchFamily="34" charset="0"/>
              </a:rPr>
              <a:t>Rate Law</a:t>
            </a:r>
            <a:r>
              <a:rPr kumimoji="0" lang="en-GB" sz="3200" b="1" i="0" u="none" strike="noStrike" kern="0" normalizeH="0" noProof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GB" sz="3200" b="1" i="0" u="none" strike="noStrike" kern="0" normalizeH="0" baseline="0" noProof="0" dirty="0" smtClean="0">
              <a:ln w="12700">
                <a:solidFill>
                  <a:sysClr val="windowText" lastClr="000000"/>
                </a:solidFill>
                <a:prstDash val="solid"/>
              </a:ln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Reaction Order </a:t>
            </a:r>
          </a:p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3200" b="1" i="0" u="none" strike="noStrike" kern="0" normalizeH="0" baseline="0" noProof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99991" y="3643314"/>
            <a:ext cx="4429726" cy="2941160"/>
          </a:xfrm>
          <a:prstGeom prst="rect">
            <a:avLst/>
          </a:prstGeom>
          <a:solidFill>
            <a:schemeClr val="accent1"/>
          </a:solidFill>
          <a:ln w="508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to remember?</a:t>
            </a:r>
            <a:endParaRPr lang="en-GB" sz="32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Difference between average rate and instantaneous rate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Empirical determination of rate laws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0C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99FF"/>
                </a:solidFill>
              </a:rPr>
              <a:t>Concentration</a:t>
            </a:r>
            <a:endParaRPr lang="en-US" b="1" smtClean="0">
              <a:solidFill>
                <a:srgbClr val="0099FF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4038600" cy="4525962"/>
          </a:xfrm>
        </p:spPr>
        <p:txBody>
          <a:bodyPr/>
          <a:lstStyle/>
          <a:p>
            <a:pPr eaLnBrk="1" hangingPunct="1"/>
            <a:r>
              <a:rPr lang="en-GB" sz="2400" smtClean="0"/>
              <a:t>If we make one reactant more </a:t>
            </a:r>
            <a:r>
              <a:rPr lang="en-GB" sz="2400" smtClean="0">
                <a:solidFill>
                  <a:srgbClr val="FF0000"/>
                </a:solidFill>
              </a:rPr>
              <a:t>concentrated</a:t>
            </a:r>
            <a:endParaRPr lang="en-GB" sz="1200" smtClean="0"/>
          </a:p>
          <a:p>
            <a:pPr eaLnBrk="1" hangingPunct="1"/>
            <a:r>
              <a:rPr lang="en-GB" sz="2800" smtClean="0"/>
              <a:t>There are </a:t>
            </a:r>
            <a:r>
              <a:rPr lang="en-GB" sz="2800" smtClean="0">
                <a:solidFill>
                  <a:srgbClr val="FF0000"/>
                </a:solidFill>
              </a:rPr>
              <a:t>more</a:t>
            </a:r>
            <a:r>
              <a:rPr lang="en-GB" sz="2800" smtClean="0"/>
              <a:t> </a:t>
            </a:r>
            <a:r>
              <a:rPr lang="en-GB" sz="2800" smtClean="0">
                <a:solidFill>
                  <a:srgbClr val="FF0000"/>
                </a:solidFill>
              </a:rPr>
              <a:t>particles</a:t>
            </a:r>
            <a:r>
              <a:rPr lang="en-GB" sz="2800" smtClean="0"/>
              <a:t> in the </a:t>
            </a:r>
            <a:r>
              <a:rPr lang="en-GB" sz="2800" smtClean="0">
                <a:solidFill>
                  <a:srgbClr val="FF0000"/>
                </a:solidFill>
              </a:rPr>
              <a:t>same volume</a:t>
            </a:r>
            <a:r>
              <a:rPr lang="en-GB" sz="2800" smtClean="0"/>
              <a:t> to react</a:t>
            </a:r>
          </a:p>
          <a:p>
            <a:pPr eaLnBrk="1" hangingPunct="1"/>
            <a:r>
              <a:rPr lang="en-GB" sz="2800" smtClean="0"/>
              <a:t>So the reaction </a:t>
            </a:r>
            <a:r>
              <a:rPr lang="en-GB" sz="2800" smtClean="0">
                <a:solidFill>
                  <a:srgbClr val="FF0000"/>
                </a:solidFill>
              </a:rPr>
              <a:t>goes faster.</a:t>
            </a:r>
          </a:p>
          <a:p>
            <a:pPr eaLnBrk="1" hangingPunct="1">
              <a:buFontTx/>
              <a:buNone/>
            </a:pPr>
            <a:endParaRPr lang="en-GB" sz="280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GB" sz="1800" smtClean="0">
              <a:solidFill>
                <a:srgbClr val="FF0000"/>
              </a:solidFill>
            </a:endParaRPr>
          </a:p>
          <a:p>
            <a:pPr eaLnBrk="1" hangingPunct="1"/>
            <a:endParaRPr lang="en-US" sz="2800" smtClean="0"/>
          </a:p>
        </p:txBody>
      </p:sp>
      <p:pic>
        <p:nvPicPr>
          <p:cNvPr id="1638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412875"/>
            <a:ext cx="1998662" cy="4525963"/>
          </a:xfrm>
          <a:noFill/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643688" y="1714500"/>
            <a:ext cx="22320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There are less red particles in the same volume so there is less chance of a collision</a:t>
            </a:r>
            <a:endParaRPr lang="en-US" sz="2000" b="1">
              <a:solidFill>
                <a:srgbClr val="00B0F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5148263" y="2133600"/>
            <a:ext cx="15113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 flipV="1">
            <a:off x="5724525" y="4724400"/>
            <a:ext cx="7921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6443663" y="3716338"/>
            <a:ext cx="23764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There are more red particles in the same volume so there is more chance of a collision so the reaction goes faster</a:t>
            </a:r>
            <a:endParaRPr lang="en-US" sz="2000" b="1">
              <a:solidFill>
                <a:srgbClr val="00B0F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99FF"/>
                </a:solidFill>
              </a:rPr>
              <a:t>Using a catalyst</a:t>
            </a:r>
            <a:endParaRPr lang="en-US" b="1" smtClean="0">
              <a:solidFill>
                <a:srgbClr val="0099FF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A </a:t>
            </a:r>
            <a:r>
              <a:rPr lang="en-GB" sz="3600" smtClean="0">
                <a:solidFill>
                  <a:srgbClr val="FF0000"/>
                </a:solidFill>
              </a:rPr>
              <a:t>catalyst</a:t>
            </a:r>
            <a:r>
              <a:rPr lang="en-GB" sz="3600" smtClean="0"/>
              <a:t> is a chemical which is added to a reaction.</a:t>
            </a:r>
          </a:p>
          <a:p>
            <a:pPr eaLnBrk="1" hangingPunct="1"/>
            <a:r>
              <a:rPr lang="en-GB" sz="3600" smtClean="0"/>
              <a:t>It makes the reaction go </a:t>
            </a:r>
            <a:r>
              <a:rPr lang="en-GB" sz="3600" smtClean="0">
                <a:solidFill>
                  <a:srgbClr val="FF0000"/>
                </a:solidFill>
              </a:rPr>
              <a:t>faster.</a:t>
            </a:r>
          </a:p>
          <a:p>
            <a:pPr eaLnBrk="1" hangingPunct="1"/>
            <a:r>
              <a:rPr lang="en-GB" sz="3600" smtClean="0"/>
              <a:t>The catalyst </a:t>
            </a:r>
            <a:r>
              <a:rPr lang="en-GB" sz="3600" smtClean="0">
                <a:solidFill>
                  <a:srgbClr val="FF0000"/>
                </a:solidFill>
              </a:rPr>
              <a:t>does not</a:t>
            </a:r>
            <a:r>
              <a:rPr lang="en-GB" sz="3600" smtClean="0"/>
              <a:t> </a:t>
            </a:r>
            <a:r>
              <a:rPr lang="en-GB" sz="3600" smtClean="0">
                <a:solidFill>
                  <a:srgbClr val="FF0000"/>
                </a:solidFill>
              </a:rPr>
              <a:t>get used up</a:t>
            </a:r>
            <a:r>
              <a:rPr lang="en-GB" sz="3600" smtClean="0"/>
              <a:t> in the reaction.</a:t>
            </a:r>
          </a:p>
          <a:p>
            <a:pPr eaLnBrk="1" hangingPunct="1"/>
            <a:r>
              <a:rPr lang="en-GB" sz="3600" smtClean="0"/>
              <a:t>It gives the reaction the </a:t>
            </a:r>
            <a:r>
              <a:rPr lang="en-GB" sz="3600" smtClean="0">
                <a:solidFill>
                  <a:srgbClr val="FF0000"/>
                </a:solidFill>
              </a:rPr>
              <a:t>energy</a:t>
            </a:r>
            <a:r>
              <a:rPr lang="en-GB" sz="3600" smtClean="0"/>
              <a:t> to get started</a:t>
            </a:r>
            <a:endParaRPr lang="en-US" sz="3600" smtClean="0"/>
          </a:p>
        </p:txBody>
      </p:sp>
    </p:spTree>
    <p:extLst>
      <p:ext uri="{BB962C8B-B14F-4D97-AF65-F5344CB8AC3E}">
        <p14:creationId xmlns:p14="http://schemas.microsoft.com/office/powerpoint/2010/main" val="38650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46075" y="2782888"/>
            <a:ext cx="7321550" cy="3694112"/>
            <a:chOff x="218" y="1753"/>
            <a:chExt cx="4612" cy="2327"/>
          </a:xfrm>
        </p:grpSpPr>
        <p:pic>
          <p:nvPicPr>
            <p:cNvPr id="18443" name="Picture 29" descr="activation energ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" y="1753"/>
              <a:ext cx="4315" cy="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30"/>
            <p:cNvSpPr txBox="1">
              <a:spLocks noChangeArrowheads="1"/>
            </p:cNvSpPr>
            <p:nvPr/>
          </p:nvSpPr>
          <p:spPr bwMode="auto">
            <a:xfrm>
              <a:off x="1999" y="3792"/>
              <a:ext cx="1439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reaction (time)</a:t>
              </a:r>
            </a:p>
          </p:txBody>
        </p:sp>
        <p:sp>
          <p:nvSpPr>
            <p:cNvPr id="18445" name="Text Box 31"/>
            <p:cNvSpPr txBox="1">
              <a:spLocks noChangeArrowheads="1"/>
            </p:cNvSpPr>
            <p:nvPr/>
          </p:nvSpPr>
          <p:spPr bwMode="auto">
            <a:xfrm rot="-5400000">
              <a:off x="-209" y="2603"/>
              <a:ext cx="1141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energy (kJ)</a:t>
              </a:r>
            </a:p>
          </p:txBody>
        </p:sp>
      </p:grpSp>
      <p:sp>
        <p:nvSpPr>
          <p:cNvPr id="999440" name="Text Box 16"/>
          <p:cNvSpPr txBox="1">
            <a:spLocks noChangeArrowheads="1"/>
          </p:cNvSpPr>
          <p:nvPr/>
        </p:nvSpPr>
        <p:spPr bwMode="auto">
          <a:xfrm>
            <a:off x="500063" y="1071563"/>
            <a:ext cx="74834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Catalysts never produce more product – they just produce the same amount more quickly.</a:t>
            </a:r>
          </a:p>
        </p:txBody>
      </p:sp>
      <p:sp>
        <p:nvSpPr>
          <p:cNvPr id="999444" name="Text Box 20"/>
          <p:cNvSpPr txBox="1">
            <a:spLocks noChangeArrowheads="1"/>
          </p:cNvSpPr>
          <p:nvPr/>
        </p:nvSpPr>
        <p:spPr bwMode="auto">
          <a:xfrm>
            <a:off x="5046663" y="2938463"/>
            <a:ext cx="3894137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Different catalysts work in different ways, but most lower the reaction’s activation energy (E</a:t>
            </a:r>
            <a:r>
              <a:rPr lang="en-GB" sz="2800" baseline="-250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</a:t>
            </a:r>
            <a:r>
              <a:rPr lang="en-GB" sz="2800">
                <a:solidFill>
                  <a:prstClr val="black"/>
                </a:solidFill>
                <a:latin typeface="Calibri" pitchFamily="34" charset="0"/>
                <a:cs typeface="Arial" charset="0"/>
              </a:rPr>
              <a:t>).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541463" y="3832225"/>
            <a:ext cx="2251075" cy="1776413"/>
            <a:chOff x="971" y="2414"/>
            <a:chExt cx="1418" cy="1119"/>
          </a:xfrm>
        </p:grpSpPr>
        <p:sp>
          <p:nvSpPr>
            <p:cNvPr id="18441" name="Text Box 33"/>
            <p:cNvSpPr txBox="1">
              <a:spLocks noChangeArrowheads="1"/>
            </p:cNvSpPr>
            <p:nvPr/>
          </p:nvSpPr>
          <p:spPr bwMode="auto">
            <a:xfrm>
              <a:off x="971" y="3015"/>
              <a:ext cx="832" cy="51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10BC45"/>
                  </a:solidFill>
                  <a:latin typeface="Calibri" pitchFamily="34" charset="0"/>
                  <a:cs typeface="Arial" charset="0"/>
                </a:rPr>
                <a:t>E</a:t>
              </a:r>
              <a:r>
                <a:rPr lang="en-GB" b="1" baseline="-25000">
                  <a:solidFill>
                    <a:srgbClr val="10BC45"/>
                  </a:solidFill>
                  <a:latin typeface="Calibri" pitchFamily="34" charset="0"/>
                  <a:cs typeface="Arial" charset="0"/>
                </a:rPr>
                <a:t>a</a:t>
              </a:r>
              <a:r>
                <a:rPr lang="en-GB" b="1">
                  <a:solidFill>
                    <a:srgbClr val="10BC45"/>
                  </a:solidFill>
                  <a:latin typeface="Calibri" pitchFamily="34" charset="0"/>
                  <a:cs typeface="Arial" charset="0"/>
                </a:rPr>
                <a:t> with</a:t>
              </a:r>
              <a:br>
                <a:rPr lang="en-GB" b="1">
                  <a:solidFill>
                    <a:srgbClr val="10BC45"/>
                  </a:solidFill>
                  <a:latin typeface="Calibri" pitchFamily="34" charset="0"/>
                  <a:cs typeface="Arial" charset="0"/>
                </a:rPr>
              </a:br>
              <a:r>
                <a:rPr lang="en-GB" b="1">
                  <a:solidFill>
                    <a:srgbClr val="10BC45"/>
                  </a:solidFill>
                  <a:latin typeface="Calibri" pitchFamily="34" charset="0"/>
                  <a:cs typeface="Arial" charset="0"/>
                </a:rPr>
                <a:t>catalyst</a:t>
              </a:r>
            </a:p>
          </p:txBody>
        </p:sp>
        <p:sp>
          <p:nvSpPr>
            <p:cNvPr id="18442" name="Line 34"/>
            <p:cNvSpPr>
              <a:spLocks noChangeShapeType="1"/>
            </p:cNvSpPr>
            <p:nvPr/>
          </p:nvSpPr>
          <p:spPr bwMode="auto">
            <a:xfrm flipV="1">
              <a:off x="1845" y="2414"/>
              <a:ext cx="544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109663" y="2752725"/>
            <a:ext cx="2632075" cy="822325"/>
            <a:chOff x="699" y="1734"/>
            <a:chExt cx="1658" cy="518"/>
          </a:xfrm>
        </p:grpSpPr>
        <p:sp>
          <p:nvSpPr>
            <p:cNvPr id="18439" name="Text Box 36"/>
            <p:cNvSpPr txBox="1">
              <a:spLocks noChangeArrowheads="1"/>
            </p:cNvSpPr>
            <p:nvPr/>
          </p:nvSpPr>
          <p:spPr bwMode="auto">
            <a:xfrm>
              <a:off x="699" y="1734"/>
              <a:ext cx="1049" cy="51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10BC45"/>
                  </a:solidFill>
                  <a:latin typeface="Calibri" pitchFamily="34" charset="0"/>
                  <a:cs typeface="Arial" charset="0"/>
                </a:rPr>
                <a:t>E</a:t>
              </a:r>
              <a:r>
                <a:rPr lang="en-GB" b="1" baseline="-25000">
                  <a:solidFill>
                    <a:srgbClr val="10BC45"/>
                  </a:solidFill>
                  <a:latin typeface="Calibri" pitchFamily="34" charset="0"/>
                  <a:cs typeface="Arial" charset="0"/>
                </a:rPr>
                <a:t>a</a:t>
              </a:r>
              <a:r>
                <a:rPr lang="en-GB" b="1">
                  <a:solidFill>
                    <a:srgbClr val="10BC45"/>
                  </a:solidFill>
                  <a:latin typeface="Calibri" pitchFamily="34" charset="0"/>
                  <a:cs typeface="Arial" charset="0"/>
                </a:rPr>
                <a:t> without</a:t>
              </a:r>
              <a:br>
                <a:rPr lang="en-GB" b="1">
                  <a:solidFill>
                    <a:srgbClr val="10BC45"/>
                  </a:solidFill>
                  <a:latin typeface="Calibri" pitchFamily="34" charset="0"/>
                  <a:cs typeface="Arial" charset="0"/>
                </a:rPr>
              </a:br>
              <a:r>
                <a:rPr lang="en-GB" b="1">
                  <a:solidFill>
                    <a:srgbClr val="10BC45"/>
                  </a:solidFill>
                  <a:latin typeface="Calibri" pitchFamily="34" charset="0"/>
                  <a:cs typeface="Arial" charset="0"/>
                </a:rPr>
                <a:t>catalyst</a:t>
              </a:r>
            </a:p>
          </p:txBody>
        </p:sp>
        <p:sp>
          <p:nvSpPr>
            <p:cNvPr id="18440" name="Line 37"/>
            <p:cNvSpPr>
              <a:spLocks noChangeShapeType="1"/>
            </p:cNvSpPr>
            <p:nvPr/>
          </p:nvSpPr>
          <p:spPr bwMode="auto">
            <a:xfrm flipV="1">
              <a:off x="1753" y="1790"/>
              <a:ext cx="604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5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40" grpId="0"/>
      <p:bldP spid="9994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57250" y="428625"/>
            <a:ext cx="7500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400" b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Chemical Nature of reactants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57188" y="1571625"/>
            <a:ext cx="8215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CA" sz="36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different chemicals</a:t>
            </a: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 will </a:t>
            </a:r>
            <a:r>
              <a:rPr lang="en-CA" sz="36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react</a:t>
            </a: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 with the same reactant </a:t>
            </a:r>
            <a:r>
              <a:rPr lang="en-CA" sz="36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similarly</a:t>
            </a: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 but at </a:t>
            </a:r>
            <a:r>
              <a:rPr lang="en-CA" sz="36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different rates.</a:t>
            </a:r>
          </a:p>
          <a:p>
            <a:pPr>
              <a:buFont typeface="Arial" charset="0"/>
              <a:buChar char="•"/>
            </a:pP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activity series of metals, some metals are </a:t>
            </a:r>
            <a:r>
              <a:rPr lang="en-CA" sz="36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more reactive </a:t>
            </a: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than others</a:t>
            </a:r>
          </a:p>
          <a:p>
            <a:pPr>
              <a:buFont typeface="Arial" charset="0"/>
              <a:buChar char="•"/>
            </a:pP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 reaction of monatomic ions (Ag</a:t>
            </a:r>
            <a:r>
              <a:rPr lang="en-CA" sz="3600" baseline="30000">
                <a:solidFill>
                  <a:prstClr val="black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, F</a:t>
            </a:r>
            <a:r>
              <a:rPr lang="en-CA" sz="3600" baseline="30000">
                <a:solidFill>
                  <a:prstClr val="black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)  are extremely fast, while molecular substances (C</a:t>
            </a:r>
            <a:r>
              <a:rPr lang="en-CA" sz="3600" baseline="-25000">
                <a:solidFill>
                  <a:prstClr val="black"/>
                </a:solidFill>
                <a:latin typeface="Calibri" pitchFamily="34" charset="0"/>
                <a:cs typeface="Arial" charset="0"/>
              </a:rPr>
              <a:t>6</a:t>
            </a: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H</a:t>
            </a:r>
            <a:r>
              <a:rPr lang="en-CA" sz="3600" baseline="-25000">
                <a:solidFill>
                  <a:prstClr val="black"/>
                </a:solidFill>
                <a:latin typeface="Calibri" pitchFamily="34" charset="0"/>
                <a:cs typeface="Arial" charset="0"/>
              </a:rPr>
              <a:t>12</a:t>
            </a: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O</a:t>
            </a:r>
            <a:r>
              <a:rPr lang="en-CA" sz="3600" baseline="-25000">
                <a:solidFill>
                  <a:prstClr val="black"/>
                </a:solidFill>
                <a:latin typeface="Calibri" pitchFamily="34" charset="0"/>
                <a:cs typeface="Arial" charset="0"/>
              </a:rPr>
              <a:t>6</a:t>
            </a:r>
            <a:r>
              <a:rPr lang="en-CA" sz="3600">
                <a:solidFill>
                  <a:prstClr val="black"/>
                </a:solidFill>
                <a:latin typeface="Calibri" pitchFamily="34" charset="0"/>
                <a:cs typeface="Arial" charset="0"/>
              </a:rPr>
              <a:t>) are often slower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5357813"/>
            <a:ext cx="814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63" y="642938"/>
            <a:ext cx="4929187" cy="1754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TO DETERMINE RATE OF REACTION FROM GRAPH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813" y="3214688"/>
            <a:ext cx="2643187" cy="157003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AVERAGE RATE OF REACTION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625" y="3357563"/>
            <a:ext cx="4857750" cy="120015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INSTANTANEOUS RATE OF REATION  </a:t>
            </a:r>
          </a:p>
        </p:txBody>
      </p:sp>
      <p:sp>
        <p:nvSpPr>
          <p:cNvPr id="7" name="Down Arrow 6"/>
          <p:cNvSpPr/>
          <p:nvPr/>
        </p:nvSpPr>
        <p:spPr>
          <a:xfrm>
            <a:off x="2214563" y="2428875"/>
            <a:ext cx="57150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E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715125" y="2500313"/>
            <a:ext cx="57150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E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25" y="214313"/>
            <a:ext cx="7000875" cy="5842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AVERAGE RATE OF REACTION </a:t>
            </a:r>
          </a:p>
        </p:txBody>
      </p:sp>
      <p:sp>
        <p:nvSpPr>
          <p:cNvPr id="151555" name="TextBox 4"/>
          <p:cNvSpPr txBox="1">
            <a:spLocks noChangeArrowheads="1"/>
          </p:cNvSpPr>
          <p:nvPr/>
        </p:nvSpPr>
        <p:spPr bwMode="auto">
          <a:xfrm>
            <a:off x="0" y="857250"/>
            <a:ext cx="2071688" cy="10779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smtClean="0">
                <a:solidFill>
                  <a:srgbClr val="000000"/>
                </a:solidFill>
                <a:cs typeface="Arial" charset="0"/>
              </a:rPr>
              <a:t>For the whole exp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287178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TextBox 7"/>
          <p:cNvSpPr txBox="1">
            <a:spLocks noChangeArrowheads="1"/>
          </p:cNvSpPr>
          <p:nvPr/>
        </p:nvSpPr>
        <p:spPr bwMode="auto">
          <a:xfrm>
            <a:off x="2786063" y="785813"/>
            <a:ext cx="1143000" cy="25542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smtClean="0">
                <a:solidFill>
                  <a:srgbClr val="000000"/>
                </a:solidFill>
                <a:cs typeface="Arial" charset="0"/>
              </a:rPr>
              <a:t>From X min to Y min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929063"/>
            <a:ext cx="24479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9" name="TextBox 9"/>
          <p:cNvSpPr txBox="1">
            <a:spLocks noChangeArrowheads="1"/>
          </p:cNvSpPr>
          <p:nvPr/>
        </p:nvSpPr>
        <p:spPr bwMode="auto">
          <a:xfrm>
            <a:off x="4786313" y="785813"/>
            <a:ext cx="1643062" cy="30464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smtClean="0">
                <a:solidFill>
                  <a:srgbClr val="000000"/>
                </a:solidFill>
                <a:cs typeface="Arial" charset="0"/>
              </a:rPr>
              <a:t>On the X min (2</a:t>
            </a:r>
            <a:r>
              <a:rPr lang="en-US" sz="3200" baseline="30000" smtClean="0">
                <a:solidFill>
                  <a:srgbClr val="000000"/>
                </a:solidFill>
                <a:cs typeface="Arial" charset="0"/>
              </a:rPr>
              <a:t>nd</a:t>
            </a:r>
            <a:r>
              <a:rPr lang="en-US" sz="3200" smtClean="0">
                <a:solidFill>
                  <a:srgbClr val="000000"/>
                </a:solidFill>
                <a:cs typeface="Arial" charset="0"/>
              </a:rPr>
              <a:t>) </a:t>
            </a:r>
          </a:p>
          <a:p>
            <a:pPr algn="ctr"/>
            <a:r>
              <a:rPr lang="en-US" sz="3200" smtClean="0">
                <a:solidFill>
                  <a:srgbClr val="000000"/>
                </a:solidFill>
                <a:cs typeface="Arial" charset="0"/>
              </a:rPr>
              <a:t>( from 2</a:t>
            </a:r>
            <a:r>
              <a:rPr lang="en-US" sz="3200" baseline="30000" smtClean="0">
                <a:solidFill>
                  <a:srgbClr val="000000"/>
                </a:solidFill>
                <a:cs typeface="Arial" charset="0"/>
              </a:rPr>
              <a:t>nd</a:t>
            </a:r>
            <a:r>
              <a:rPr lang="en-US" sz="3200" smtClean="0">
                <a:solidFill>
                  <a:srgbClr val="000000"/>
                </a:solidFill>
                <a:cs typeface="Arial" charset="0"/>
              </a:rPr>
              <a:t> to 1</a:t>
            </a:r>
            <a:r>
              <a:rPr lang="en-US" sz="3200" baseline="30000" smtClean="0">
                <a:solidFill>
                  <a:srgbClr val="000000"/>
                </a:solidFill>
                <a:cs typeface="Arial" charset="0"/>
              </a:rPr>
              <a:t>st</a:t>
            </a:r>
            <a:r>
              <a:rPr lang="en-US" sz="3200" smtClean="0">
                <a:solidFill>
                  <a:srgbClr val="000000"/>
                </a:solidFill>
                <a:cs typeface="Arial" charset="0"/>
              </a:rPr>
              <a:t>)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29063"/>
            <a:ext cx="19526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1" name="TextBox 11"/>
          <p:cNvSpPr txBox="1">
            <a:spLocks noChangeArrowheads="1"/>
          </p:cNvSpPr>
          <p:nvPr/>
        </p:nvSpPr>
        <p:spPr bwMode="auto">
          <a:xfrm>
            <a:off x="7215188" y="785813"/>
            <a:ext cx="1500187" cy="30464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smtClean="0">
                <a:solidFill>
                  <a:srgbClr val="000000"/>
                </a:solidFill>
                <a:cs typeface="Arial" charset="0"/>
              </a:rPr>
              <a:t>For  first x (3) min</a:t>
            </a:r>
          </a:p>
          <a:p>
            <a:pPr algn="ctr"/>
            <a:r>
              <a:rPr lang="en-US" sz="3200" smtClean="0">
                <a:solidFill>
                  <a:srgbClr val="000000"/>
                </a:solidFill>
                <a:cs typeface="Arial" charset="0"/>
              </a:rPr>
              <a:t>( from 0 to 3rd ) 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857625"/>
            <a:ext cx="23145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72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142875"/>
            <a:ext cx="8143875" cy="1754188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INSTANTANEOUS RATE OF REACTION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 rate of reaction at that time) </a:t>
            </a:r>
          </a:p>
        </p:txBody>
      </p:sp>
      <p:sp>
        <p:nvSpPr>
          <p:cNvPr id="152579" name="TextBox 6"/>
          <p:cNvSpPr txBox="1">
            <a:spLocks noChangeArrowheads="1"/>
          </p:cNvSpPr>
          <p:nvPr/>
        </p:nvSpPr>
        <p:spPr bwMode="auto">
          <a:xfrm>
            <a:off x="2214563" y="1857375"/>
            <a:ext cx="4857750" cy="10779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smtClean="0">
                <a:solidFill>
                  <a:srgbClr val="000000"/>
                </a:solidFill>
                <a:cs typeface="Arial" charset="0"/>
              </a:rPr>
              <a:t>Draw tangent to the graph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819944" y="5037931"/>
            <a:ext cx="250190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71688" y="6286500"/>
            <a:ext cx="3857625" cy="127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6532835">
            <a:off x="2010569" y="4672806"/>
            <a:ext cx="3616325" cy="3446463"/>
          </a:xfrm>
          <a:prstGeom prst="arc">
            <a:avLst>
              <a:gd name="adj1" fmla="val 15997084"/>
              <a:gd name="adj2" fmla="val 0"/>
            </a:avLst>
          </a:prstGeom>
          <a:ln w="539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71688" y="4357688"/>
            <a:ext cx="1285875" cy="1214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786857" y="4928394"/>
            <a:ext cx="11430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71688" y="5500688"/>
            <a:ext cx="1285875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29000" y="4786313"/>
            <a:ext cx="785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000000"/>
                </a:solidFill>
                <a:cs typeface="Arial" charset="0"/>
              </a:rPr>
              <a:t>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428875" y="5643563"/>
            <a:ext cx="785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smtClean="0">
                <a:solidFill>
                  <a:srgbClr val="000000"/>
                </a:solidFill>
                <a:cs typeface="Arial" charset="0"/>
              </a:rPr>
              <a:t>X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286375" y="3286125"/>
            <a:ext cx="321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smtClean="0">
                <a:solidFill>
                  <a:srgbClr val="002060"/>
                </a:solidFill>
                <a:cs typeface="Arial" charset="0"/>
              </a:rPr>
              <a:t>Rate = Y/X</a:t>
            </a:r>
          </a:p>
        </p:txBody>
      </p:sp>
    </p:spTree>
    <p:extLst>
      <p:ext uri="{BB962C8B-B14F-4D97-AF65-F5344CB8AC3E}">
        <p14:creationId xmlns:p14="http://schemas.microsoft.com/office/powerpoint/2010/main" val="2343787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  <p:bldP spid="32" grpId="0" build="allAtOnce"/>
      <p:bldP spid="3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b) Example from the graph, determine: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715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4400" smtClean="0"/>
              <a:t>i) The rate of reaction at 120 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2636838"/>
            <a:ext cx="81676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4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Instantaneous rate of reaction</a:t>
            </a:r>
          </a:p>
          <a:p>
            <a:r>
              <a:rPr lang="en-GB" sz="44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= Draw tangent to the graph</a:t>
            </a:r>
          </a:p>
        </p:txBody>
      </p:sp>
    </p:spTree>
    <p:extLst>
      <p:ext uri="{BB962C8B-B14F-4D97-AF65-F5344CB8AC3E}">
        <p14:creationId xmlns:p14="http://schemas.microsoft.com/office/powerpoint/2010/main" val="5443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Content Placeholder 3"/>
          <p:cNvGraphicFramePr>
            <a:graphicFrameLocks noGrp="1"/>
          </p:cNvGraphicFramePr>
          <p:nvPr>
            <p:ph idx="1"/>
          </p:nvPr>
        </p:nvGraphicFramePr>
        <p:xfrm>
          <a:off x="-214313" y="0"/>
          <a:ext cx="93583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r:id="rId3" imgW="9358171" imgH="6858594" progId="Excel.Chart.8">
                  <p:embed/>
                </p:oleObj>
              </mc:Choice>
              <mc:Fallback>
                <p:oleObj r:id="rId3" imgW="9358171" imgH="685859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13" y="0"/>
                        <a:ext cx="93583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2677319" y="4534694"/>
            <a:ext cx="2644775" cy="158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84438" y="215900"/>
            <a:ext cx="6246812" cy="155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>
                <a:solidFill>
                  <a:srgbClr val="FFEFFF"/>
                </a:solidFill>
              </a:rPr>
              <a:t>= </a:t>
            </a:r>
            <a:r>
              <a:rPr lang="en-GB" sz="4000" u="sng">
                <a:solidFill>
                  <a:srgbClr val="FFEFFF"/>
                </a:solidFill>
              </a:rPr>
              <a:t>56 – 20</a:t>
            </a:r>
            <a:r>
              <a:rPr lang="en-GB" sz="4000">
                <a:solidFill>
                  <a:srgbClr val="FFEFFF"/>
                </a:solidFill>
              </a:rPr>
              <a:t>   = 0.176 cm</a:t>
            </a:r>
            <a:r>
              <a:rPr lang="en-GB" sz="4000" baseline="30000">
                <a:solidFill>
                  <a:srgbClr val="FFEFFF"/>
                </a:solidFill>
              </a:rPr>
              <a:t>3</a:t>
            </a:r>
            <a:r>
              <a:rPr lang="en-GB" sz="4000">
                <a:solidFill>
                  <a:srgbClr val="FFEFFF"/>
                </a:solidFill>
              </a:rPr>
              <a:t> s</a:t>
            </a:r>
            <a:r>
              <a:rPr lang="en-GB" sz="4000" baseline="30000">
                <a:solidFill>
                  <a:srgbClr val="FFEFFF"/>
                </a:solidFill>
              </a:rPr>
              <a:t>-1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>
                <a:solidFill>
                  <a:srgbClr val="FFEFFF"/>
                </a:solidFill>
              </a:rPr>
              <a:t>   222-18</a:t>
            </a:r>
          </a:p>
        </p:txBody>
      </p:sp>
    </p:spTree>
    <p:extLst>
      <p:ext uri="{BB962C8B-B14F-4D97-AF65-F5344CB8AC3E}">
        <p14:creationId xmlns:p14="http://schemas.microsoft.com/office/powerpoint/2010/main" val="7862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Line 2"/>
          <p:cNvSpPr>
            <a:spLocks noChangeShapeType="1"/>
          </p:cNvSpPr>
          <p:nvPr/>
        </p:nvSpPr>
        <p:spPr bwMode="auto">
          <a:xfrm flipV="1">
            <a:off x="1524000" y="19812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1524000" y="62484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Total volume of Hydrogen gas/cm</a:t>
            </a:r>
            <a:r>
              <a:rPr lang="en-US" sz="2400" baseline="30000" smtClean="0">
                <a:solidFill>
                  <a:srgbClr val="000000"/>
                </a:solidFill>
              </a:rPr>
              <a:t>3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60198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Time  (second)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57200" y="2286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</a:rPr>
              <a:t>Analysis  of Data</a:t>
            </a:r>
          </a:p>
        </p:txBody>
      </p:sp>
      <p:sp>
        <p:nvSpPr>
          <p:cNvPr id="164871" name="Freeform 7"/>
          <p:cNvSpPr>
            <a:spLocks/>
          </p:cNvSpPr>
          <p:nvPr/>
        </p:nvSpPr>
        <p:spPr bwMode="auto">
          <a:xfrm>
            <a:off x="1524000" y="2438400"/>
            <a:ext cx="3429000" cy="3810000"/>
          </a:xfrm>
          <a:custGeom>
            <a:avLst/>
            <a:gdLst>
              <a:gd name="T0" fmla="*/ 0 w 2160"/>
              <a:gd name="T1" fmla="*/ 2147483647 h 2400"/>
              <a:gd name="T2" fmla="*/ 2147483647 w 2160"/>
              <a:gd name="T3" fmla="*/ 2147483647 h 2400"/>
              <a:gd name="T4" fmla="*/ 2147483647 w 2160"/>
              <a:gd name="T5" fmla="*/ 0 h 2400"/>
              <a:gd name="T6" fmla="*/ 0 60000 65536"/>
              <a:gd name="T7" fmla="*/ 0 60000 65536"/>
              <a:gd name="T8" fmla="*/ 0 60000 65536"/>
              <a:gd name="T9" fmla="*/ 0 w 2160"/>
              <a:gd name="T10" fmla="*/ 0 h 2400"/>
              <a:gd name="T11" fmla="*/ 2160 w 216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400">
                <a:moveTo>
                  <a:pt x="0" y="2400"/>
                </a:moveTo>
                <a:cubicBezTo>
                  <a:pt x="276" y="1880"/>
                  <a:pt x="552" y="1360"/>
                  <a:pt x="912" y="960"/>
                </a:cubicBezTo>
                <a:cubicBezTo>
                  <a:pt x="1272" y="560"/>
                  <a:pt x="1952" y="160"/>
                  <a:pt x="216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0" y="3657600"/>
            <a:ext cx="0" cy="2590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 flipV="1">
            <a:off x="2209800" y="2767013"/>
            <a:ext cx="198120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2286000" y="4572000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4186238" y="2819400"/>
            <a:ext cx="0" cy="17526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138488" y="62579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4191000" y="3429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2971800" y="4495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627313" y="765175"/>
            <a:ext cx="5959475" cy="862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Rate of reaction at t second   = gradient AB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                                                     =  p/q cm</a:t>
            </a:r>
            <a:r>
              <a:rPr lang="en-US" sz="2000" baseline="30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 s</a:t>
            </a:r>
            <a:r>
              <a:rPr lang="en-US" sz="2000" baseline="30000" dirty="0">
                <a:solidFill>
                  <a:srgbClr val="000000"/>
                </a:solidFill>
              </a:rPr>
              <a:t>-1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18288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4114800" y="236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64882" name="Oval 18"/>
          <p:cNvSpPr>
            <a:spLocks noChangeArrowheads="1"/>
          </p:cNvSpPr>
          <p:nvPr/>
        </p:nvSpPr>
        <p:spPr bwMode="auto">
          <a:xfrm>
            <a:off x="3200400" y="3581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MY" smtClean="0">
              <a:solidFill>
                <a:srgbClr val="000000"/>
              </a:solidFill>
            </a:endParaRPr>
          </a:p>
        </p:txBody>
      </p:sp>
      <p:sp>
        <p:nvSpPr>
          <p:cNvPr id="164883" name="TextBox 18"/>
          <p:cNvSpPr txBox="1">
            <a:spLocks noChangeArrowheads="1"/>
          </p:cNvSpPr>
          <p:nvPr/>
        </p:nvSpPr>
        <p:spPr bwMode="auto">
          <a:xfrm rot="-2248603">
            <a:off x="2124075" y="292417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400" smtClean="0">
                <a:solidFill>
                  <a:srgbClr val="000000"/>
                </a:solidFill>
              </a:rPr>
              <a:t>Tangent 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6200000" flipV="1">
            <a:off x="2411413" y="3789363"/>
            <a:ext cx="649287" cy="714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885" name="TextBox 22"/>
          <p:cNvSpPr txBox="1">
            <a:spLocks noChangeArrowheads="1"/>
          </p:cNvSpPr>
          <p:nvPr/>
        </p:nvSpPr>
        <p:spPr bwMode="auto">
          <a:xfrm>
            <a:off x="3779838" y="5300663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800" u="sng" smtClean="0">
                <a:solidFill>
                  <a:srgbClr val="000000"/>
                </a:solidFill>
              </a:rPr>
              <a:t>Cannot</a:t>
            </a:r>
            <a:r>
              <a:rPr lang="en-MY" sz="2800" smtClean="0">
                <a:solidFill>
                  <a:srgbClr val="000000"/>
                </a:solidFill>
              </a:rPr>
              <a:t> take directly at x</a:t>
            </a:r>
          </a:p>
        </p:txBody>
      </p:sp>
      <p:cxnSp>
        <p:nvCxnSpPr>
          <p:cNvPr id="25" name="Straight Connector 24"/>
          <p:cNvCxnSpPr>
            <a:stCxn id="164885" idx="1"/>
          </p:cNvCxnSpPr>
          <p:nvPr/>
        </p:nvCxnSpPr>
        <p:spPr>
          <a:xfrm rot="10800000" flipV="1">
            <a:off x="3348038" y="5562600"/>
            <a:ext cx="431800" cy="890588"/>
          </a:xfrm>
          <a:prstGeom prst="bentConnector2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887" name="TextBox 27"/>
          <p:cNvSpPr txBox="1">
            <a:spLocks noChangeArrowheads="1"/>
          </p:cNvSpPr>
          <p:nvPr/>
        </p:nvSpPr>
        <p:spPr bwMode="auto">
          <a:xfrm>
            <a:off x="5580063" y="1916113"/>
            <a:ext cx="25923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400" smtClean="0">
                <a:solidFill>
                  <a:srgbClr val="000000"/>
                </a:solidFill>
              </a:rPr>
              <a:t>Tangent is a line </a:t>
            </a:r>
            <a:r>
              <a:rPr lang="en-MY" sz="2400" u="sng" smtClean="0">
                <a:solidFill>
                  <a:srgbClr val="000000"/>
                </a:solidFill>
              </a:rPr>
              <a:t>that touch just 1 point </a:t>
            </a:r>
            <a:r>
              <a:rPr lang="en-MY" sz="2400" smtClean="0">
                <a:solidFill>
                  <a:srgbClr val="000000"/>
                </a:solidFill>
              </a:rPr>
              <a:t>of graph in order to calculate  gradient</a:t>
            </a:r>
          </a:p>
        </p:txBody>
      </p:sp>
      <p:cxnSp>
        <p:nvCxnSpPr>
          <p:cNvPr id="32" name="Straight Connector 31"/>
          <p:cNvCxnSpPr>
            <a:stCxn id="164887" idx="1"/>
          </p:cNvCxnSpPr>
          <p:nvPr/>
        </p:nvCxnSpPr>
        <p:spPr>
          <a:xfrm rot="10800000">
            <a:off x="4140200" y="2781300"/>
            <a:ext cx="1439863" cy="1047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/>
          <a:lstStyle/>
          <a:p>
            <a:r>
              <a:rPr lang="en-GB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Reaction Rates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188840"/>
          </a:xfrm>
          <a:solidFill>
            <a:schemeClr val="accent1"/>
          </a:solidFill>
          <a:ln w="63500">
            <a:solidFill>
              <a:srgbClr val="000080"/>
            </a:solidFill>
          </a:ln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C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speed of an event is defined as the change that occurs in a given interval of time: whenever we talk about speed, we necessarily bring in the notion of time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carztune.com/wp-content/uploads/2008/01/porsche-carrera-gt-by-gemball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1" y="4133056"/>
            <a:ext cx="3240360" cy="243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83943" y="4076700"/>
            <a:ext cx="1800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Speed=</a:t>
            </a:r>
            <a:endParaRPr lang="en-MY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53" y="4005263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5363195" y="4868863"/>
            <a:ext cx="288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=</a:t>
            </a:r>
            <a:endParaRPr lang="en-MY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98" y="4868863"/>
            <a:ext cx="857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364063" y="580548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=     300km/h</a:t>
            </a:r>
            <a:endParaRPr lang="en-MY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4319587" cy="1143000"/>
          </a:xfrm>
        </p:spPr>
        <p:txBody>
          <a:bodyPr/>
          <a:lstStyle/>
          <a:p>
            <a:r>
              <a:rPr lang="en-MY" sz="6000" smtClean="0"/>
              <a:t>Tangent </a:t>
            </a:r>
          </a:p>
        </p:txBody>
      </p:sp>
      <p:pic>
        <p:nvPicPr>
          <p:cNvPr id="165891" name="Picture 2" descr="http://image.wistatutor.com/content/feed/tvcs/Secant20and20Tangent20li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6327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Box 3"/>
          <p:cNvSpPr txBox="1">
            <a:spLocks noChangeArrowheads="1"/>
          </p:cNvSpPr>
          <p:nvPr/>
        </p:nvSpPr>
        <p:spPr bwMode="auto">
          <a:xfrm>
            <a:off x="1403350" y="5229225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400" smtClean="0">
                <a:solidFill>
                  <a:srgbClr val="000000"/>
                </a:solidFill>
              </a:rPr>
              <a:t>Only touch 1 point of curve</a:t>
            </a:r>
          </a:p>
        </p:txBody>
      </p:sp>
      <p:sp>
        <p:nvSpPr>
          <p:cNvPr id="165893" name="TextBox 4"/>
          <p:cNvSpPr txBox="1">
            <a:spLocks noChangeArrowheads="1"/>
          </p:cNvSpPr>
          <p:nvPr/>
        </p:nvSpPr>
        <p:spPr bwMode="auto">
          <a:xfrm>
            <a:off x="5724525" y="404813"/>
            <a:ext cx="3095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400" smtClean="0">
                <a:solidFill>
                  <a:srgbClr val="000000"/>
                </a:solidFill>
              </a:rPr>
              <a:t>Cannot </a:t>
            </a:r>
            <a:r>
              <a:rPr lang="en-MY" sz="2400" u="sng" smtClean="0">
                <a:solidFill>
                  <a:srgbClr val="000000"/>
                </a:solidFill>
              </a:rPr>
              <a:t>touch</a:t>
            </a:r>
            <a:r>
              <a:rPr lang="en-MY" sz="2400" smtClean="0">
                <a:solidFill>
                  <a:srgbClr val="000000"/>
                </a:solidFill>
              </a:rPr>
              <a:t> more than </a:t>
            </a:r>
            <a:r>
              <a:rPr lang="en-MY" sz="2400" u="sng" smtClean="0">
                <a:solidFill>
                  <a:srgbClr val="000000"/>
                </a:solidFill>
              </a:rPr>
              <a:t>2 points </a:t>
            </a:r>
            <a:r>
              <a:rPr lang="en-MY" sz="2400" smtClean="0">
                <a:solidFill>
                  <a:srgbClr val="000000"/>
                </a:solidFill>
              </a:rPr>
              <a:t>because each of point has a different gradient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735262" y="4041776"/>
            <a:ext cx="1800225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755576" y="620688"/>
          <a:ext cx="80648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 rot="-1344918">
            <a:off x="4716463" y="2276475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MY" sz="2400" smtClean="0">
                <a:solidFill>
                  <a:srgbClr val="000000"/>
                </a:solidFill>
              </a:rPr>
              <a:t>tangent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1648423">
            <a:off x="6789738" y="24495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l-GR" sz="2400" smtClean="0">
                <a:solidFill>
                  <a:srgbClr val="000000"/>
                </a:solidFill>
              </a:rPr>
              <a:t>α</a:t>
            </a:r>
            <a:endParaRPr lang="en-MY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Box 3"/>
          <p:cNvSpPr txBox="1">
            <a:spLocks noChangeArrowheads="1"/>
          </p:cNvSpPr>
          <p:nvPr/>
        </p:nvSpPr>
        <p:spPr bwMode="auto">
          <a:xfrm>
            <a:off x="5651500" y="188913"/>
            <a:ext cx="2952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400" smtClean="0">
                <a:solidFill>
                  <a:srgbClr val="000000"/>
                </a:solidFill>
              </a:rPr>
              <a:t>Two methods to calculate tangent:</a:t>
            </a:r>
          </a:p>
        </p:txBody>
      </p:sp>
      <p:sp>
        <p:nvSpPr>
          <p:cNvPr id="168963" name="Line 2"/>
          <p:cNvSpPr>
            <a:spLocks noChangeShapeType="1"/>
          </p:cNvSpPr>
          <p:nvPr/>
        </p:nvSpPr>
        <p:spPr bwMode="auto">
          <a:xfrm flipV="1">
            <a:off x="1524000" y="19812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964" name="Line 3"/>
          <p:cNvSpPr>
            <a:spLocks noChangeShapeType="1"/>
          </p:cNvSpPr>
          <p:nvPr/>
        </p:nvSpPr>
        <p:spPr bwMode="auto">
          <a:xfrm>
            <a:off x="1524000" y="62484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965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Total volume of Hydrogen gas/cm</a:t>
            </a:r>
            <a:r>
              <a:rPr lang="en-US" sz="2400" baseline="30000" smtClean="0">
                <a:solidFill>
                  <a:srgbClr val="000000"/>
                </a:solidFill>
              </a:rPr>
              <a:t>3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8966" name="Text Box 5"/>
          <p:cNvSpPr txBox="1">
            <a:spLocks noChangeArrowheads="1"/>
          </p:cNvSpPr>
          <p:nvPr/>
        </p:nvSpPr>
        <p:spPr bwMode="auto">
          <a:xfrm>
            <a:off x="60198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Time  (second)</a:t>
            </a:r>
          </a:p>
        </p:txBody>
      </p:sp>
      <p:sp>
        <p:nvSpPr>
          <p:cNvPr id="168967" name="Freeform 7"/>
          <p:cNvSpPr>
            <a:spLocks/>
          </p:cNvSpPr>
          <p:nvPr/>
        </p:nvSpPr>
        <p:spPr bwMode="auto">
          <a:xfrm>
            <a:off x="1524000" y="2438400"/>
            <a:ext cx="3429000" cy="3810000"/>
          </a:xfrm>
          <a:custGeom>
            <a:avLst/>
            <a:gdLst>
              <a:gd name="T0" fmla="*/ 0 w 2160"/>
              <a:gd name="T1" fmla="*/ 2147483647 h 2400"/>
              <a:gd name="T2" fmla="*/ 2147483647 w 2160"/>
              <a:gd name="T3" fmla="*/ 2147483647 h 2400"/>
              <a:gd name="T4" fmla="*/ 2147483647 w 2160"/>
              <a:gd name="T5" fmla="*/ 0 h 2400"/>
              <a:gd name="T6" fmla="*/ 0 60000 65536"/>
              <a:gd name="T7" fmla="*/ 0 60000 65536"/>
              <a:gd name="T8" fmla="*/ 0 60000 65536"/>
              <a:gd name="T9" fmla="*/ 0 w 2160"/>
              <a:gd name="T10" fmla="*/ 0 h 2400"/>
              <a:gd name="T11" fmla="*/ 2160 w 216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400">
                <a:moveTo>
                  <a:pt x="0" y="2400"/>
                </a:moveTo>
                <a:cubicBezTo>
                  <a:pt x="276" y="1880"/>
                  <a:pt x="552" y="1360"/>
                  <a:pt x="912" y="960"/>
                </a:cubicBezTo>
                <a:cubicBezTo>
                  <a:pt x="1272" y="560"/>
                  <a:pt x="1952" y="160"/>
                  <a:pt x="216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968" name="Line 9"/>
          <p:cNvSpPr>
            <a:spLocks noChangeShapeType="1"/>
          </p:cNvSpPr>
          <p:nvPr/>
        </p:nvSpPr>
        <p:spPr bwMode="auto">
          <a:xfrm flipV="1">
            <a:off x="2209800" y="2767013"/>
            <a:ext cx="198120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969" name="Line 10"/>
          <p:cNvSpPr>
            <a:spLocks noChangeShapeType="1"/>
          </p:cNvSpPr>
          <p:nvPr/>
        </p:nvSpPr>
        <p:spPr bwMode="auto">
          <a:xfrm>
            <a:off x="2286000" y="4572000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970" name="Line 11"/>
          <p:cNvSpPr>
            <a:spLocks noChangeShapeType="1"/>
          </p:cNvSpPr>
          <p:nvPr/>
        </p:nvSpPr>
        <p:spPr bwMode="auto">
          <a:xfrm>
            <a:off x="4186238" y="2819400"/>
            <a:ext cx="0" cy="17526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971" name="Text Box 16"/>
          <p:cNvSpPr txBox="1">
            <a:spLocks noChangeArrowheads="1"/>
          </p:cNvSpPr>
          <p:nvPr/>
        </p:nvSpPr>
        <p:spPr bwMode="auto">
          <a:xfrm>
            <a:off x="18288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68972" name="Text Box 17"/>
          <p:cNvSpPr txBox="1">
            <a:spLocks noChangeArrowheads="1"/>
          </p:cNvSpPr>
          <p:nvPr/>
        </p:nvSpPr>
        <p:spPr bwMode="auto">
          <a:xfrm>
            <a:off x="4114800" y="236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68973" name="Oval 18"/>
          <p:cNvSpPr>
            <a:spLocks noChangeArrowheads="1"/>
          </p:cNvSpPr>
          <p:nvPr/>
        </p:nvSpPr>
        <p:spPr bwMode="auto">
          <a:xfrm>
            <a:off x="3200400" y="3581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MY" smtClean="0">
              <a:solidFill>
                <a:srgbClr val="000000"/>
              </a:solidFill>
            </a:endParaRPr>
          </a:p>
        </p:txBody>
      </p:sp>
      <p:sp>
        <p:nvSpPr>
          <p:cNvPr id="168974" name="TextBox 15"/>
          <p:cNvSpPr txBox="1">
            <a:spLocks noChangeArrowheads="1"/>
          </p:cNvSpPr>
          <p:nvPr/>
        </p:nvSpPr>
        <p:spPr bwMode="auto">
          <a:xfrm rot="-2248603">
            <a:off x="2124075" y="292417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400" smtClean="0">
                <a:solidFill>
                  <a:srgbClr val="000000"/>
                </a:solidFill>
              </a:rPr>
              <a:t>Tangent 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4427538" y="2781300"/>
            <a:ext cx="360362" cy="18002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MY">
              <a:solidFill>
                <a:srgbClr val="00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2987675" y="3860800"/>
            <a:ext cx="360363" cy="20875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MY">
              <a:solidFill>
                <a:srgbClr val="000000"/>
              </a:solidFill>
            </a:endParaRPr>
          </a:p>
        </p:txBody>
      </p:sp>
      <p:sp>
        <p:nvSpPr>
          <p:cNvPr id="168977" name="TextBox 18"/>
          <p:cNvSpPr txBox="1">
            <a:spLocks noChangeArrowheads="1"/>
          </p:cNvSpPr>
          <p:nvPr/>
        </p:nvSpPr>
        <p:spPr bwMode="auto">
          <a:xfrm>
            <a:off x="5580063" y="2133600"/>
            <a:ext cx="25209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400" smtClean="0">
                <a:solidFill>
                  <a:srgbClr val="000000"/>
                </a:solidFill>
              </a:rPr>
              <a:t> </a:t>
            </a:r>
            <a:r>
              <a:rPr lang="en-MY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 of small boxes </a:t>
            </a:r>
            <a:r>
              <a:rPr lang="en-MY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MY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value of </a:t>
            </a:r>
          </a:p>
          <a:p>
            <a:pPr eaLnBrk="0" hangingPunct="0"/>
            <a:r>
              <a:rPr lang="en-MY" sz="24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small unit box</a:t>
            </a:r>
          </a:p>
        </p:txBody>
      </p:sp>
      <p:sp>
        <p:nvSpPr>
          <p:cNvPr id="168978" name="TextBox 19"/>
          <p:cNvSpPr txBox="1">
            <a:spLocks noChangeArrowheads="1"/>
          </p:cNvSpPr>
          <p:nvPr/>
        </p:nvSpPr>
        <p:spPr bwMode="auto">
          <a:xfrm>
            <a:off x="4932363" y="3573463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Y</a:t>
            </a:r>
            <a:endParaRPr lang="en-MY" smtClean="0">
              <a:solidFill>
                <a:srgbClr val="000000"/>
              </a:solidFill>
            </a:endParaRPr>
          </a:p>
        </p:txBody>
      </p:sp>
      <p:sp>
        <p:nvSpPr>
          <p:cNvPr id="168979" name="TextBox 20"/>
          <p:cNvSpPr txBox="1">
            <a:spLocks noChangeArrowheads="1"/>
          </p:cNvSpPr>
          <p:nvPr/>
        </p:nvSpPr>
        <p:spPr bwMode="auto">
          <a:xfrm>
            <a:off x="2987675" y="5229225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X</a:t>
            </a:r>
            <a:endParaRPr lang="en-MY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Line 2"/>
          <p:cNvSpPr>
            <a:spLocks noChangeShapeType="1"/>
          </p:cNvSpPr>
          <p:nvPr/>
        </p:nvSpPr>
        <p:spPr bwMode="auto">
          <a:xfrm flipV="1">
            <a:off x="1524000" y="19812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987" name="Line 3"/>
          <p:cNvSpPr>
            <a:spLocks noChangeShapeType="1"/>
          </p:cNvSpPr>
          <p:nvPr/>
        </p:nvSpPr>
        <p:spPr bwMode="auto">
          <a:xfrm>
            <a:off x="1524000" y="62484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Total volume of Hydrogen gas/cm</a:t>
            </a:r>
            <a:r>
              <a:rPr lang="en-US" sz="2400" baseline="30000" smtClean="0">
                <a:solidFill>
                  <a:srgbClr val="000000"/>
                </a:solidFill>
              </a:rPr>
              <a:t>3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60198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Time  (second)</a:t>
            </a:r>
          </a:p>
        </p:txBody>
      </p:sp>
      <p:sp>
        <p:nvSpPr>
          <p:cNvPr id="169990" name="Freeform 7"/>
          <p:cNvSpPr>
            <a:spLocks/>
          </p:cNvSpPr>
          <p:nvPr/>
        </p:nvSpPr>
        <p:spPr bwMode="auto">
          <a:xfrm>
            <a:off x="1524000" y="2438400"/>
            <a:ext cx="3429000" cy="3810000"/>
          </a:xfrm>
          <a:custGeom>
            <a:avLst/>
            <a:gdLst>
              <a:gd name="T0" fmla="*/ 0 w 2160"/>
              <a:gd name="T1" fmla="*/ 2147483647 h 2400"/>
              <a:gd name="T2" fmla="*/ 2147483647 w 2160"/>
              <a:gd name="T3" fmla="*/ 2147483647 h 2400"/>
              <a:gd name="T4" fmla="*/ 2147483647 w 2160"/>
              <a:gd name="T5" fmla="*/ 0 h 2400"/>
              <a:gd name="T6" fmla="*/ 0 60000 65536"/>
              <a:gd name="T7" fmla="*/ 0 60000 65536"/>
              <a:gd name="T8" fmla="*/ 0 60000 65536"/>
              <a:gd name="T9" fmla="*/ 0 w 2160"/>
              <a:gd name="T10" fmla="*/ 0 h 2400"/>
              <a:gd name="T11" fmla="*/ 2160 w 216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400">
                <a:moveTo>
                  <a:pt x="0" y="2400"/>
                </a:moveTo>
                <a:cubicBezTo>
                  <a:pt x="276" y="1880"/>
                  <a:pt x="552" y="1360"/>
                  <a:pt x="912" y="960"/>
                </a:cubicBezTo>
                <a:cubicBezTo>
                  <a:pt x="1272" y="560"/>
                  <a:pt x="1952" y="160"/>
                  <a:pt x="216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991" name="Line 9"/>
          <p:cNvSpPr>
            <a:spLocks noChangeShapeType="1"/>
          </p:cNvSpPr>
          <p:nvPr/>
        </p:nvSpPr>
        <p:spPr bwMode="auto">
          <a:xfrm flipV="1">
            <a:off x="2209800" y="2767013"/>
            <a:ext cx="198120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992" name="Text Box 16"/>
          <p:cNvSpPr txBox="1">
            <a:spLocks noChangeArrowheads="1"/>
          </p:cNvSpPr>
          <p:nvPr/>
        </p:nvSpPr>
        <p:spPr bwMode="auto">
          <a:xfrm>
            <a:off x="18288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69993" name="Text Box 17"/>
          <p:cNvSpPr txBox="1">
            <a:spLocks noChangeArrowheads="1"/>
          </p:cNvSpPr>
          <p:nvPr/>
        </p:nvSpPr>
        <p:spPr bwMode="auto">
          <a:xfrm>
            <a:off x="4114800" y="236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69994" name="Oval 18"/>
          <p:cNvSpPr>
            <a:spLocks noChangeArrowheads="1"/>
          </p:cNvSpPr>
          <p:nvPr/>
        </p:nvSpPr>
        <p:spPr bwMode="auto">
          <a:xfrm>
            <a:off x="3200400" y="3581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MY" smtClean="0">
              <a:solidFill>
                <a:srgbClr val="000000"/>
              </a:solidFill>
            </a:endParaRPr>
          </a:p>
        </p:txBody>
      </p:sp>
      <p:sp>
        <p:nvSpPr>
          <p:cNvPr id="169995" name="TextBox 10"/>
          <p:cNvSpPr txBox="1">
            <a:spLocks noChangeArrowheads="1"/>
          </p:cNvSpPr>
          <p:nvPr/>
        </p:nvSpPr>
        <p:spPr bwMode="auto">
          <a:xfrm rot="-2248603">
            <a:off x="2124075" y="292417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400" smtClean="0">
                <a:solidFill>
                  <a:srgbClr val="000000"/>
                </a:solidFill>
              </a:rPr>
              <a:t>Tangent </a:t>
            </a:r>
          </a:p>
        </p:txBody>
      </p:sp>
      <p:sp>
        <p:nvSpPr>
          <p:cNvPr id="169996" name="TextBox 11"/>
          <p:cNvSpPr txBox="1">
            <a:spLocks noChangeArrowheads="1"/>
          </p:cNvSpPr>
          <p:nvPr/>
        </p:nvSpPr>
        <p:spPr bwMode="auto">
          <a:xfrm>
            <a:off x="5580063" y="908050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mtClean="0">
                <a:solidFill>
                  <a:srgbClr val="000000"/>
                </a:solidFill>
              </a:rPr>
              <a:t>Gradient of graph:</a:t>
            </a:r>
          </a:p>
        </p:txBody>
      </p:sp>
      <p:sp>
        <p:nvSpPr>
          <p:cNvPr id="169997" name="TextBox 12"/>
          <p:cNvSpPr txBox="1">
            <a:spLocks noChangeArrowheads="1"/>
          </p:cNvSpPr>
          <p:nvPr/>
        </p:nvSpPr>
        <p:spPr bwMode="auto">
          <a:xfrm>
            <a:off x="5508625" y="1557338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dirty="0" smtClean="0">
                <a:solidFill>
                  <a:srgbClr val="000000"/>
                </a:solidFill>
              </a:rPr>
              <a:t>m =            </a:t>
            </a:r>
            <a:r>
              <a:rPr lang="el-GR" dirty="0" smtClean="0">
                <a:solidFill>
                  <a:srgbClr val="000000"/>
                </a:solidFill>
              </a:rPr>
              <a:t>Δ</a:t>
            </a:r>
            <a:r>
              <a:rPr lang="en-MY" dirty="0" smtClean="0">
                <a:solidFill>
                  <a:srgbClr val="000000"/>
                </a:solidFill>
              </a:rPr>
              <a:t>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156325" y="1916113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999" name="TextBox 18"/>
          <p:cNvSpPr txBox="1">
            <a:spLocks noChangeArrowheads="1"/>
          </p:cNvSpPr>
          <p:nvPr/>
        </p:nvSpPr>
        <p:spPr bwMode="auto">
          <a:xfrm>
            <a:off x="6646863" y="1916113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l-GR" dirty="0" smtClean="0">
                <a:solidFill>
                  <a:srgbClr val="000000"/>
                </a:solidFill>
              </a:rPr>
              <a:t>Δ</a:t>
            </a:r>
            <a:r>
              <a:rPr lang="en-MY" dirty="0" smtClean="0">
                <a:solidFill>
                  <a:srgbClr val="000000"/>
                </a:solidFill>
              </a:rPr>
              <a:t>X</a:t>
            </a:r>
          </a:p>
        </p:txBody>
      </p:sp>
      <p:cxnSp>
        <p:nvCxnSpPr>
          <p:cNvPr id="21" name="Straight Connector 20"/>
          <p:cNvCxnSpPr>
            <a:stCxn id="169991" idx="1"/>
          </p:cNvCxnSpPr>
          <p:nvPr/>
        </p:nvCxnSpPr>
        <p:spPr>
          <a:xfrm rot="16200000" flipH="1">
            <a:off x="2430463" y="4527550"/>
            <a:ext cx="3541712" cy="2063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9991" idx="0"/>
          </p:cNvCxnSpPr>
          <p:nvPr/>
        </p:nvCxnSpPr>
        <p:spPr>
          <a:xfrm rot="16200000" flipH="1" flipV="1">
            <a:off x="1346201" y="5445125"/>
            <a:ext cx="1712912" cy="14287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9991" idx="1"/>
          </p:cNvCxnSpPr>
          <p:nvPr/>
        </p:nvCxnSpPr>
        <p:spPr>
          <a:xfrm rot="5400000">
            <a:off x="2862263" y="1452563"/>
            <a:ext cx="14287" cy="2643187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03" name="TextBox 37"/>
          <p:cNvSpPr txBox="1">
            <a:spLocks noChangeArrowheads="1"/>
          </p:cNvSpPr>
          <p:nvPr/>
        </p:nvSpPr>
        <p:spPr bwMode="auto">
          <a:xfrm>
            <a:off x="1908175" y="6381750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mtClean="0">
                <a:solidFill>
                  <a:srgbClr val="000000"/>
                </a:solidFill>
              </a:rPr>
              <a:t>x1</a:t>
            </a:r>
          </a:p>
        </p:txBody>
      </p:sp>
      <p:sp>
        <p:nvSpPr>
          <p:cNvPr id="170004" name="TextBox 38"/>
          <p:cNvSpPr txBox="1">
            <a:spLocks noChangeArrowheads="1"/>
          </p:cNvSpPr>
          <p:nvPr/>
        </p:nvSpPr>
        <p:spPr bwMode="auto">
          <a:xfrm>
            <a:off x="3995738" y="638175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mtClean="0">
                <a:solidFill>
                  <a:srgbClr val="000000"/>
                </a:solidFill>
              </a:rPr>
              <a:t>x2</a:t>
            </a:r>
          </a:p>
        </p:txBody>
      </p:sp>
      <p:sp>
        <p:nvSpPr>
          <p:cNvPr id="170005" name="TextBox 39"/>
          <p:cNvSpPr txBox="1">
            <a:spLocks noChangeArrowheads="1"/>
          </p:cNvSpPr>
          <p:nvPr/>
        </p:nvSpPr>
        <p:spPr bwMode="auto">
          <a:xfrm>
            <a:off x="900113" y="27082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mtClean="0">
                <a:solidFill>
                  <a:srgbClr val="000000"/>
                </a:solidFill>
              </a:rPr>
              <a:t>y2</a:t>
            </a:r>
          </a:p>
        </p:txBody>
      </p:sp>
      <p:sp>
        <p:nvSpPr>
          <p:cNvPr id="170006" name="TextBox 40"/>
          <p:cNvSpPr txBox="1">
            <a:spLocks noChangeArrowheads="1"/>
          </p:cNvSpPr>
          <p:nvPr/>
        </p:nvSpPr>
        <p:spPr bwMode="auto">
          <a:xfrm>
            <a:off x="755650" y="443706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mtClean="0">
                <a:solidFill>
                  <a:srgbClr val="000000"/>
                </a:solidFill>
              </a:rPr>
              <a:t>y1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10800000">
            <a:off x="1547813" y="4581525"/>
            <a:ext cx="6477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08" name="TextBox 43"/>
          <p:cNvSpPr txBox="1">
            <a:spLocks noChangeArrowheads="1"/>
          </p:cNvSpPr>
          <p:nvPr/>
        </p:nvSpPr>
        <p:spPr bwMode="auto">
          <a:xfrm>
            <a:off x="5651500" y="2492375"/>
            <a:ext cx="244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mtClean="0">
                <a:solidFill>
                  <a:srgbClr val="000000"/>
                </a:solidFill>
              </a:rPr>
              <a:t>m =           Y2-y1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300788" y="2852738"/>
            <a:ext cx="115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10" name="TextBox 45"/>
          <p:cNvSpPr txBox="1">
            <a:spLocks noChangeArrowheads="1"/>
          </p:cNvSpPr>
          <p:nvPr/>
        </p:nvSpPr>
        <p:spPr bwMode="auto">
          <a:xfrm>
            <a:off x="6588125" y="28527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mtClean="0">
                <a:solidFill>
                  <a:srgbClr val="000000"/>
                </a:solidFill>
              </a:rPr>
              <a:t>X2-x1</a:t>
            </a:r>
          </a:p>
        </p:txBody>
      </p:sp>
      <p:sp>
        <p:nvSpPr>
          <p:cNvPr id="170011" name="TextBox 46"/>
          <p:cNvSpPr txBox="1">
            <a:spLocks noChangeArrowheads="1"/>
          </p:cNvSpPr>
          <p:nvPr/>
        </p:nvSpPr>
        <p:spPr bwMode="auto">
          <a:xfrm>
            <a:off x="611188" y="333375"/>
            <a:ext cx="2881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3200" smtClean="0">
                <a:solidFill>
                  <a:srgbClr val="000000"/>
                </a:solidFill>
              </a:rPr>
              <a:t>First Method</a:t>
            </a:r>
          </a:p>
        </p:txBody>
      </p:sp>
    </p:spTree>
    <p:extLst>
      <p:ext uri="{BB962C8B-B14F-4D97-AF65-F5344CB8AC3E}">
        <p14:creationId xmlns:p14="http://schemas.microsoft.com/office/powerpoint/2010/main" val="7711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Line 2"/>
          <p:cNvSpPr>
            <a:spLocks noChangeShapeType="1"/>
          </p:cNvSpPr>
          <p:nvPr/>
        </p:nvSpPr>
        <p:spPr bwMode="auto">
          <a:xfrm flipV="1">
            <a:off x="1524000" y="19812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011" name="Line 3"/>
          <p:cNvSpPr>
            <a:spLocks noChangeShapeType="1"/>
          </p:cNvSpPr>
          <p:nvPr/>
        </p:nvSpPr>
        <p:spPr bwMode="auto">
          <a:xfrm>
            <a:off x="1524000" y="62484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Total volume of Hydrogen gas/cm</a:t>
            </a:r>
            <a:r>
              <a:rPr lang="en-US" sz="2400" baseline="30000" smtClean="0">
                <a:solidFill>
                  <a:srgbClr val="000000"/>
                </a:solidFill>
              </a:rPr>
              <a:t>3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60198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Time  (second)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57200" y="2286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</a:rPr>
              <a:t>Analysis  of Data</a:t>
            </a:r>
          </a:p>
        </p:txBody>
      </p:sp>
      <p:sp>
        <p:nvSpPr>
          <p:cNvPr id="171015" name="Freeform 7"/>
          <p:cNvSpPr>
            <a:spLocks/>
          </p:cNvSpPr>
          <p:nvPr/>
        </p:nvSpPr>
        <p:spPr bwMode="auto">
          <a:xfrm>
            <a:off x="1524000" y="2438400"/>
            <a:ext cx="3429000" cy="3810000"/>
          </a:xfrm>
          <a:custGeom>
            <a:avLst/>
            <a:gdLst>
              <a:gd name="T0" fmla="*/ 0 w 2160"/>
              <a:gd name="T1" fmla="*/ 2147483647 h 2400"/>
              <a:gd name="T2" fmla="*/ 2147483647 w 2160"/>
              <a:gd name="T3" fmla="*/ 2147483647 h 2400"/>
              <a:gd name="T4" fmla="*/ 2147483647 w 2160"/>
              <a:gd name="T5" fmla="*/ 0 h 2400"/>
              <a:gd name="T6" fmla="*/ 0 60000 65536"/>
              <a:gd name="T7" fmla="*/ 0 60000 65536"/>
              <a:gd name="T8" fmla="*/ 0 60000 65536"/>
              <a:gd name="T9" fmla="*/ 0 w 2160"/>
              <a:gd name="T10" fmla="*/ 0 h 2400"/>
              <a:gd name="T11" fmla="*/ 2160 w 216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400">
                <a:moveTo>
                  <a:pt x="0" y="2400"/>
                </a:moveTo>
                <a:cubicBezTo>
                  <a:pt x="276" y="1880"/>
                  <a:pt x="552" y="1360"/>
                  <a:pt x="912" y="960"/>
                </a:cubicBezTo>
                <a:cubicBezTo>
                  <a:pt x="1272" y="560"/>
                  <a:pt x="1952" y="160"/>
                  <a:pt x="216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>
            <a:off x="3276600" y="3657600"/>
            <a:ext cx="0" cy="2590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 flipV="1">
            <a:off x="2209800" y="2767013"/>
            <a:ext cx="198120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2286000" y="4572000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4186238" y="2819400"/>
            <a:ext cx="0" cy="17526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3138488" y="62579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4191000" y="3429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2971800" y="4495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627313" y="765175"/>
            <a:ext cx="5959475" cy="8620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Rate of reaction at t second   = gradient AB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                                                     =  p/q cm</a:t>
            </a:r>
            <a:r>
              <a:rPr lang="en-US" sz="2000" baseline="30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 s</a:t>
            </a:r>
            <a:r>
              <a:rPr lang="en-US" sz="2000" baseline="30000" dirty="0">
                <a:solidFill>
                  <a:srgbClr val="000000"/>
                </a:solidFill>
              </a:rPr>
              <a:t>-1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18288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4114800" y="236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71026" name="Oval 18"/>
          <p:cNvSpPr>
            <a:spLocks noChangeArrowheads="1"/>
          </p:cNvSpPr>
          <p:nvPr/>
        </p:nvSpPr>
        <p:spPr bwMode="auto">
          <a:xfrm>
            <a:off x="3200400" y="3581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MY" smtClean="0">
              <a:solidFill>
                <a:srgbClr val="000000"/>
              </a:solidFill>
            </a:endParaRPr>
          </a:p>
        </p:txBody>
      </p:sp>
      <p:sp>
        <p:nvSpPr>
          <p:cNvPr id="171027" name="TextBox 18"/>
          <p:cNvSpPr txBox="1">
            <a:spLocks noChangeArrowheads="1"/>
          </p:cNvSpPr>
          <p:nvPr/>
        </p:nvSpPr>
        <p:spPr bwMode="auto">
          <a:xfrm rot="-2248603">
            <a:off x="2124075" y="292417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400" smtClean="0">
                <a:solidFill>
                  <a:srgbClr val="000000"/>
                </a:solidFill>
              </a:rPr>
              <a:t>Tangent 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6200000" flipV="1">
            <a:off x="2411413" y="3789363"/>
            <a:ext cx="649287" cy="714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Line 2"/>
          <p:cNvSpPr>
            <a:spLocks noChangeShapeType="1"/>
          </p:cNvSpPr>
          <p:nvPr/>
        </p:nvSpPr>
        <p:spPr bwMode="auto">
          <a:xfrm flipV="1">
            <a:off x="1524000" y="19812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1524000" y="62484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Total Volume of  CO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(cm</a:t>
            </a:r>
            <a:r>
              <a:rPr lang="en-US" sz="2400" baseline="30000" smtClean="0">
                <a:solidFill>
                  <a:srgbClr val="000000"/>
                </a:solidFill>
              </a:rPr>
              <a:t>3</a:t>
            </a:r>
            <a:r>
              <a:rPr lang="en-US" sz="240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60198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Time (second)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457200" y="2286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600" b="1" smtClean="0">
                <a:solidFill>
                  <a:srgbClr val="000000"/>
                </a:solidFill>
              </a:rPr>
              <a:t>Analysis of data</a:t>
            </a:r>
          </a:p>
        </p:txBody>
      </p:sp>
      <p:sp>
        <p:nvSpPr>
          <p:cNvPr id="172039" name="Freeform 7"/>
          <p:cNvSpPr>
            <a:spLocks/>
          </p:cNvSpPr>
          <p:nvPr/>
        </p:nvSpPr>
        <p:spPr bwMode="auto">
          <a:xfrm>
            <a:off x="1524000" y="2514600"/>
            <a:ext cx="3048000" cy="3733800"/>
          </a:xfrm>
          <a:custGeom>
            <a:avLst/>
            <a:gdLst>
              <a:gd name="T0" fmla="*/ 0 w 1920"/>
              <a:gd name="T1" fmla="*/ 2147483647 h 2352"/>
              <a:gd name="T2" fmla="*/ 2147483647 w 1920"/>
              <a:gd name="T3" fmla="*/ 2147483647 h 2352"/>
              <a:gd name="T4" fmla="*/ 2147483647 w 1920"/>
              <a:gd name="T5" fmla="*/ 2147483647 h 2352"/>
              <a:gd name="T6" fmla="*/ 2147483647 w 1920"/>
              <a:gd name="T7" fmla="*/ 2147483647 h 2352"/>
              <a:gd name="T8" fmla="*/ 2147483647 w 1920"/>
              <a:gd name="T9" fmla="*/ 0 h 2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2352"/>
              <a:gd name="T17" fmla="*/ 1920 w 1920"/>
              <a:gd name="T18" fmla="*/ 2352 h 2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2352">
                <a:moveTo>
                  <a:pt x="0" y="2352"/>
                </a:moveTo>
                <a:cubicBezTo>
                  <a:pt x="92" y="1928"/>
                  <a:pt x="184" y="1504"/>
                  <a:pt x="336" y="1200"/>
                </a:cubicBezTo>
                <a:cubicBezTo>
                  <a:pt x="488" y="896"/>
                  <a:pt x="712" y="704"/>
                  <a:pt x="912" y="528"/>
                </a:cubicBezTo>
                <a:cubicBezTo>
                  <a:pt x="1112" y="352"/>
                  <a:pt x="1368" y="232"/>
                  <a:pt x="1536" y="144"/>
                </a:cubicBezTo>
                <a:cubicBezTo>
                  <a:pt x="1704" y="56"/>
                  <a:pt x="1856" y="24"/>
                  <a:pt x="1920" y="0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40" name="Oval 8"/>
          <p:cNvSpPr>
            <a:spLocks noChangeArrowheads="1"/>
          </p:cNvSpPr>
          <p:nvPr/>
        </p:nvSpPr>
        <p:spPr bwMode="auto">
          <a:xfrm>
            <a:off x="1900238" y="45243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MY" smtClean="0">
              <a:solidFill>
                <a:srgbClr val="000000"/>
              </a:solidFill>
            </a:endParaRPr>
          </a:p>
        </p:txBody>
      </p:sp>
      <p:sp>
        <p:nvSpPr>
          <p:cNvPr id="172041" name="Oval 9"/>
          <p:cNvSpPr>
            <a:spLocks noChangeArrowheads="1"/>
          </p:cNvSpPr>
          <p:nvPr/>
        </p:nvSpPr>
        <p:spPr bwMode="auto">
          <a:xfrm>
            <a:off x="2652713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MY" smtClean="0">
              <a:solidFill>
                <a:srgbClr val="000000"/>
              </a:solidFill>
            </a:endParaRPr>
          </a:p>
        </p:txBody>
      </p:sp>
      <p:sp>
        <p:nvSpPr>
          <p:cNvPr id="172042" name="Oval 10"/>
          <p:cNvSpPr>
            <a:spLocks noChangeArrowheads="1"/>
          </p:cNvSpPr>
          <p:nvPr/>
        </p:nvSpPr>
        <p:spPr bwMode="auto">
          <a:xfrm>
            <a:off x="3962400" y="2605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MY" smtClean="0">
              <a:solidFill>
                <a:srgbClr val="000000"/>
              </a:solidFill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H="1">
            <a:off x="1657350" y="3810000"/>
            <a:ext cx="609600" cy="1524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 rot="1400876" flipH="1">
            <a:off x="2438400" y="2771775"/>
            <a:ext cx="6096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 rot="2660998" flipH="1">
            <a:off x="3824288" y="1941513"/>
            <a:ext cx="533400" cy="1447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1295400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4F81BD"/>
                </a:solidFill>
              </a:rPr>
              <a:t>A</a:t>
            </a:r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2057400" y="3429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4F81BD"/>
                </a:solidFill>
              </a:rPr>
              <a:t>B</a:t>
            </a: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18288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3143250" y="259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3200400" y="2971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FF00"/>
                </a:solidFill>
              </a:rPr>
              <a:t>E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4724400" y="205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FF00"/>
                </a:solidFill>
              </a:rPr>
              <a:t>F</a:t>
            </a:r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auto">
          <a:xfrm>
            <a:off x="1981200" y="46482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53" name="Line 21"/>
          <p:cNvSpPr>
            <a:spLocks noChangeShapeType="1"/>
          </p:cNvSpPr>
          <p:nvPr/>
        </p:nvSpPr>
        <p:spPr bwMode="auto">
          <a:xfrm>
            <a:off x="2728913" y="3581400"/>
            <a:ext cx="14287" cy="2667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>
            <a:off x="4029075" y="2728913"/>
            <a:ext cx="9525" cy="35194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1828800" y="6248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t</a:t>
            </a:r>
            <a:r>
              <a:rPr lang="en-US" baseline="-25000" smtClean="0">
                <a:solidFill>
                  <a:srgbClr val="000000"/>
                </a:solidFill>
              </a:rPr>
              <a:t>1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3886200" y="6248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t</a:t>
            </a:r>
            <a:r>
              <a:rPr lang="en-US" baseline="-25000" smtClean="0">
                <a:solidFill>
                  <a:srgbClr val="000000"/>
                </a:solidFill>
              </a:rPr>
              <a:t>3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2590800" y="6248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t</a:t>
            </a:r>
            <a:r>
              <a:rPr lang="en-US" baseline="-25000" smtClean="0">
                <a:solidFill>
                  <a:srgbClr val="000000"/>
                </a:solidFill>
              </a:rPr>
              <a:t>2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58" name="Text Box 26"/>
          <p:cNvSpPr txBox="1">
            <a:spLocks noChangeArrowheads="1"/>
          </p:cNvSpPr>
          <p:nvPr/>
        </p:nvSpPr>
        <p:spPr bwMode="auto">
          <a:xfrm>
            <a:off x="4343400" y="3048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Rate of reaction at t</a:t>
            </a:r>
            <a:r>
              <a:rPr lang="en-US" sz="2400" baseline="-25000" smtClean="0">
                <a:solidFill>
                  <a:srgbClr val="000000"/>
                </a:solidFill>
              </a:rPr>
              <a:t>1 </a:t>
            </a:r>
            <a:r>
              <a:rPr lang="en-US" sz="2400" smtClean="0">
                <a:solidFill>
                  <a:srgbClr val="000000"/>
                </a:solidFill>
              </a:rPr>
              <a:t>= gradient AB</a:t>
            </a:r>
          </a:p>
        </p:txBody>
      </p:sp>
      <p:sp>
        <p:nvSpPr>
          <p:cNvPr id="172059" name="Text Box 27"/>
          <p:cNvSpPr txBox="1">
            <a:spLocks noChangeArrowheads="1"/>
          </p:cNvSpPr>
          <p:nvPr/>
        </p:nvSpPr>
        <p:spPr bwMode="auto">
          <a:xfrm>
            <a:off x="4343400" y="36576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Rate of reaction at t</a:t>
            </a:r>
            <a:r>
              <a:rPr lang="en-US" sz="2400" baseline="-25000" smtClean="0">
                <a:solidFill>
                  <a:srgbClr val="000000"/>
                </a:solidFill>
              </a:rPr>
              <a:t>2 </a:t>
            </a:r>
            <a:r>
              <a:rPr lang="en-US" sz="2400" smtClean="0">
                <a:solidFill>
                  <a:srgbClr val="000000"/>
                </a:solidFill>
              </a:rPr>
              <a:t>= gradient CD</a:t>
            </a:r>
          </a:p>
        </p:txBody>
      </p:sp>
      <p:sp>
        <p:nvSpPr>
          <p:cNvPr id="172060" name="Text Box 28"/>
          <p:cNvSpPr txBox="1">
            <a:spLocks noChangeArrowheads="1"/>
          </p:cNvSpPr>
          <p:nvPr/>
        </p:nvSpPr>
        <p:spPr bwMode="auto">
          <a:xfrm>
            <a:off x="4371975" y="42672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Rate of reaction at t</a:t>
            </a:r>
            <a:r>
              <a:rPr lang="en-US" sz="2400" baseline="-25000" smtClean="0">
                <a:solidFill>
                  <a:srgbClr val="000000"/>
                </a:solidFill>
              </a:rPr>
              <a:t>3 </a:t>
            </a:r>
            <a:r>
              <a:rPr lang="en-US" sz="2400" smtClean="0">
                <a:solidFill>
                  <a:srgbClr val="000000"/>
                </a:solidFill>
              </a:rPr>
              <a:t>= gradient EF</a:t>
            </a:r>
          </a:p>
        </p:txBody>
      </p:sp>
    </p:spTree>
    <p:extLst>
      <p:ext uri="{BB962C8B-B14F-4D97-AF65-F5344CB8AC3E}">
        <p14:creationId xmlns:p14="http://schemas.microsoft.com/office/powerpoint/2010/main" val="40229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(h)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88" y="1196975"/>
          <a:ext cx="8785224" cy="975360"/>
        </p:xfrm>
        <a:graphic>
          <a:graphicData uri="http://schemas.openxmlformats.org/drawingml/2006/table">
            <a:tbl>
              <a:tblPr/>
              <a:tblGrid>
                <a:gridCol w="2401904"/>
                <a:gridCol w="641256"/>
                <a:gridCol w="639008"/>
                <a:gridCol w="729008"/>
                <a:gridCol w="729008"/>
                <a:gridCol w="729008"/>
                <a:gridCol w="729008"/>
                <a:gridCol w="729008"/>
                <a:gridCol w="729008"/>
                <a:gridCol w="729008"/>
              </a:tblGrid>
              <a:tr h="304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Time (seconds)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60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90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120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150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180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210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240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Burette reading (cm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49.5</a:t>
                      </a:r>
                      <a:endParaRPr lang="en-MY" sz="24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33.5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23.5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16.0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10.5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5.0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Volume CO</a:t>
                      </a:r>
                      <a:r>
                        <a:rPr lang="en-MY" sz="2000" baseline="-25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MY" sz="20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(cm</a:t>
                      </a:r>
                      <a:r>
                        <a:rPr lang="en-US" sz="2000" baseline="30000" dirty="0" smtClean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en-MY" sz="24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16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26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33.5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39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44.5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47.5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47.5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47.5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Group 35"/>
          <p:cNvGraphicFramePr>
            <a:graphicFrameLocks/>
          </p:cNvGraphicFramePr>
          <p:nvPr/>
        </p:nvGraphicFramePr>
        <p:xfrm>
          <a:off x="539750" y="2420938"/>
          <a:ext cx="7662862" cy="4114800"/>
        </p:xfrm>
        <a:graphic>
          <a:graphicData uri="http://schemas.openxmlformats.org/drawingml/2006/table">
            <a:tbl>
              <a:tblPr/>
              <a:tblGrid>
                <a:gridCol w="2160240"/>
                <a:gridCol w="1025872"/>
                <a:gridCol w="1087438"/>
                <a:gridCol w="1173162"/>
                <a:gridCol w="1157288"/>
                <a:gridCol w="1058862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Time(second)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Burette reading(cm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volume of  gas(cm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x-x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x-y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x-z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8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827584" y="548680"/>
          <a:ext cx="80648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0771" name="TextBox 3"/>
          <p:cNvSpPr txBox="1">
            <a:spLocks noChangeArrowheads="1"/>
          </p:cNvSpPr>
          <p:nvPr/>
        </p:nvSpPr>
        <p:spPr bwMode="auto">
          <a:xfrm>
            <a:off x="755650" y="188913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mtClean="0">
                <a:solidFill>
                  <a:srgbClr val="000000"/>
                </a:solidFill>
              </a:rPr>
              <a:t>Volume of CO</a:t>
            </a:r>
            <a:r>
              <a:rPr lang="en-MY" baseline="-25000" smtClean="0">
                <a:solidFill>
                  <a:srgbClr val="000000"/>
                </a:solidFill>
              </a:rPr>
              <a:t>2,</a:t>
            </a:r>
            <a:r>
              <a:rPr lang="en-MY" smtClean="0">
                <a:solidFill>
                  <a:srgbClr val="000000"/>
                </a:solidFill>
              </a:rPr>
              <a:t> cm</a:t>
            </a:r>
            <a:r>
              <a:rPr lang="en-MY" baseline="30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0772" name="TextBox 4"/>
          <p:cNvSpPr txBox="1">
            <a:spLocks noChangeArrowheads="1"/>
          </p:cNvSpPr>
          <p:nvPr/>
        </p:nvSpPr>
        <p:spPr bwMode="auto">
          <a:xfrm>
            <a:off x="7380288" y="6308725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MY" smtClean="0">
                <a:solidFill>
                  <a:srgbClr val="000000"/>
                </a:solidFill>
              </a:rPr>
              <a:t>Time , s</a:t>
            </a:r>
          </a:p>
        </p:txBody>
      </p:sp>
      <p:sp>
        <p:nvSpPr>
          <p:cNvPr id="160773" name="TextBox 5"/>
          <p:cNvSpPr txBox="1">
            <a:spLocks noChangeArrowheads="1"/>
          </p:cNvSpPr>
          <p:nvPr/>
        </p:nvSpPr>
        <p:spPr bwMode="auto">
          <a:xfrm>
            <a:off x="4427538" y="2924175"/>
            <a:ext cx="259238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3600" u="sng" smtClean="0">
                <a:solidFill>
                  <a:srgbClr val="000000"/>
                </a:solidFill>
              </a:rPr>
              <a:t>Connect </a:t>
            </a:r>
            <a:r>
              <a:rPr lang="en-MY" sz="2800" smtClean="0">
                <a:solidFill>
                  <a:srgbClr val="000000"/>
                </a:solidFill>
              </a:rPr>
              <a:t> the point without using ruler!</a:t>
            </a:r>
          </a:p>
          <a:p>
            <a:pPr eaLnBrk="0" hangingPunct="0"/>
            <a:r>
              <a:rPr lang="en-US" sz="2800" smtClean="0">
                <a:solidFill>
                  <a:srgbClr val="000000"/>
                </a:solidFill>
              </a:rPr>
              <a:t>Not all the point is connected</a:t>
            </a:r>
            <a:endParaRPr lang="en-MY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27584" y="548680"/>
          <a:ext cx="80648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1795" name="TextBox 2"/>
          <p:cNvSpPr txBox="1">
            <a:spLocks noChangeArrowheads="1"/>
          </p:cNvSpPr>
          <p:nvPr/>
        </p:nvSpPr>
        <p:spPr bwMode="auto">
          <a:xfrm>
            <a:off x="755650" y="188913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mtClean="0">
                <a:solidFill>
                  <a:srgbClr val="000000"/>
                </a:solidFill>
              </a:rPr>
              <a:t>Volume of CO</a:t>
            </a:r>
            <a:r>
              <a:rPr lang="en-MY" baseline="-25000" smtClean="0">
                <a:solidFill>
                  <a:srgbClr val="000000"/>
                </a:solidFill>
              </a:rPr>
              <a:t>2</a:t>
            </a:r>
            <a:r>
              <a:rPr lang="en-MY" smtClean="0">
                <a:solidFill>
                  <a:srgbClr val="000000"/>
                </a:solidFill>
              </a:rPr>
              <a:t> cm</a:t>
            </a:r>
            <a:r>
              <a:rPr lang="en-MY" baseline="30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1796" name="TextBox 3"/>
          <p:cNvSpPr txBox="1">
            <a:spLocks noChangeArrowheads="1"/>
          </p:cNvSpPr>
          <p:nvPr/>
        </p:nvSpPr>
        <p:spPr bwMode="auto">
          <a:xfrm>
            <a:off x="7380288" y="6308725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MY" smtClean="0">
                <a:solidFill>
                  <a:srgbClr val="000000"/>
                </a:solidFill>
              </a:rPr>
              <a:t>Time  s</a:t>
            </a:r>
          </a:p>
        </p:txBody>
      </p:sp>
      <p:sp>
        <p:nvSpPr>
          <p:cNvPr id="161797" name="TextBox 5"/>
          <p:cNvSpPr txBox="1">
            <a:spLocks noChangeArrowheads="1"/>
          </p:cNvSpPr>
          <p:nvPr/>
        </p:nvSpPr>
        <p:spPr bwMode="auto">
          <a:xfrm>
            <a:off x="4140200" y="3068638"/>
            <a:ext cx="396081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800" smtClean="0">
                <a:solidFill>
                  <a:srgbClr val="000000"/>
                </a:solidFill>
              </a:rPr>
              <a:t>Cannot make this graph</a:t>
            </a:r>
          </a:p>
          <a:p>
            <a:pPr eaLnBrk="0" hangingPunct="0"/>
            <a:r>
              <a:rPr lang="en-MY" sz="2800" u="sng" smtClean="0">
                <a:solidFill>
                  <a:srgbClr val="FF0000"/>
                </a:solidFill>
              </a:rPr>
              <a:t>Straight</a:t>
            </a:r>
            <a:r>
              <a:rPr lang="en-MY" sz="2800" smtClean="0">
                <a:solidFill>
                  <a:srgbClr val="000000"/>
                </a:solidFill>
              </a:rPr>
              <a:t> line</a:t>
            </a:r>
          </a:p>
        </p:txBody>
      </p:sp>
      <p:sp>
        <p:nvSpPr>
          <p:cNvPr id="161798" name="TextBox 4"/>
          <p:cNvSpPr txBox="1">
            <a:spLocks noChangeArrowheads="1"/>
          </p:cNvSpPr>
          <p:nvPr/>
        </p:nvSpPr>
        <p:spPr bwMode="auto">
          <a:xfrm>
            <a:off x="4140200" y="4292600"/>
            <a:ext cx="32400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800" smtClean="0">
                <a:solidFill>
                  <a:srgbClr val="000000"/>
                </a:solidFill>
              </a:rPr>
              <a:t>It’s must be </a:t>
            </a:r>
            <a:r>
              <a:rPr lang="en-MY" sz="3600" u="sng" smtClean="0">
                <a:solidFill>
                  <a:srgbClr val="000000"/>
                </a:solidFill>
              </a:rPr>
              <a:t>smooth</a:t>
            </a:r>
            <a:r>
              <a:rPr lang="en-MY" sz="2800" smtClean="0">
                <a:solidFill>
                  <a:srgbClr val="000000"/>
                </a:solidFill>
              </a:rPr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38392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643438" y="3429000"/>
            <a:ext cx="576262" cy="287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MY">
              <a:solidFill>
                <a:srgbClr val="FFEFFF"/>
              </a:solidFill>
            </a:endParaRPr>
          </a:p>
        </p:txBody>
      </p:sp>
      <p:sp>
        <p:nvSpPr>
          <p:cNvPr id="162819" name="Tit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/>
            <a:r>
              <a:rPr lang="en-MY" smtClean="0"/>
              <a:t>Average Rate Of reaction</a:t>
            </a:r>
          </a:p>
        </p:txBody>
      </p:sp>
      <p:sp>
        <p:nvSpPr>
          <p:cNvPr id="162820" name="Rectangle 2"/>
          <p:cNvSpPr>
            <a:spLocks noChangeArrowheads="1"/>
          </p:cNvSpPr>
          <p:nvPr/>
        </p:nvSpPr>
        <p:spPr bwMode="auto">
          <a:xfrm>
            <a:off x="419100" y="1773238"/>
            <a:ext cx="872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76250" algn="l"/>
              </a:tabLst>
            </a:pPr>
            <a:r>
              <a:rPr lang="en-US" sz="280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average rate of reaction in the first 90 seconds.</a:t>
            </a:r>
            <a:endParaRPr lang="en-US" sz="160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76250" algn="l"/>
              </a:tabLst>
            </a:pPr>
            <a:endParaRPr lang="en-US" sz="440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62821" name="Rectangle 3"/>
          <p:cNvSpPr>
            <a:spLocks noChangeArrowheads="1"/>
          </p:cNvSpPr>
          <p:nvPr/>
        </p:nvSpPr>
        <p:spPr bwMode="auto">
          <a:xfrm rot="10800000" flipV="1">
            <a:off x="468313" y="2420938"/>
            <a:ext cx="8845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The total volume of gas released in the first 90 seconds</a:t>
            </a:r>
            <a:endParaRPr lang="en-US" sz="140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sz="240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Time taken</a:t>
            </a:r>
            <a:endParaRPr lang="en-US" sz="400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62822" name="TextBox 5"/>
          <p:cNvSpPr txBox="1">
            <a:spLocks noChangeArrowheads="1"/>
          </p:cNvSpPr>
          <p:nvPr/>
        </p:nvSpPr>
        <p:spPr bwMode="auto">
          <a:xfrm>
            <a:off x="3851275" y="188913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3600" smtClean="0">
                <a:solidFill>
                  <a:srgbClr val="000000"/>
                </a:solidFill>
              </a:rPr>
              <a:t>(i)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5650" y="2852738"/>
            <a:ext cx="7488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643438" y="4076700"/>
            <a:ext cx="576262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MY">
              <a:solidFill>
                <a:srgbClr val="FFEF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9388" y="3429000"/>
          <a:ext cx="8785224" cy="975360"/>
        </p:xfrm>
        <a:graphic>
          <a:graphicData uri="http://schemas.openxmlformats.org/drawingml/2006/table">
            <a:tbl>
              <a:tblPr/>
              <a:tblGrid>
                <a:gridCol w="2401904"/>
                <a:gridCol w="641256"/>
                <a:gridCol w="639008"/>
                <a:gridCol w="729008"/>
                <a:gridCol w="729008"/>
                <a:gridCol w="729008"/>
                <a:gridCol w="729008"/>
                <a:gridCol w="729008"/>
                <a:gridCol w="729008"/>
                <a:gridCol w="729008"/>
              </a:tblGrid>
              <a:tr h="304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Time (seconds)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60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90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120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150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180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210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240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Burette reading (cm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49.5</a:t>
                      </a:r>
                      <a:endParaRPr lang="en-MY" sz="24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33.5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23.5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16.0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10.5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5.0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Volume CO</a:t>
                      </a:r>
                      <a:r>
                        <a:rPr lang="en-MY" sz="2000" baseline="-25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MY" sz="20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(cm</a:t>
                      </a:r>
                      <a:r>
                        <a:rPr lang="en-US" sz="2000" baseline="30000" dirty="0" smtClean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en-MY" sz="24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16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26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33.5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39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44.5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47.5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47.5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47.5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2871" name="TextBox 12"/>
          <p:cNvSpPr txBox="1">
            <a:spLocks noChangeArrowheads="1"/>
          </p:cNvSpPr>
          <p:nvPr/>
        </p:nvSpPr>
        <p:spPr bwMode="auto">
          <a:xfrm>
            <a:off x="611188" y="4941888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400" smtClean="0">
                <a:solidFill>
                  <a:srgbClr val="000000"/>
                </a:solidFill>
              </a:rPr>
              <a:t>=         </a:t>
            </a:r>
          </a:p>
        </p:txBody>
      </p:sp>
      <p:sp>
        <p:nvSpPr>
          <p:cNvPr id="162872" name="TextBox 13"/>
          <p:cNvSpPr txBox="1">
            <a:spLocks noChangeArrowheads="1"/>
          </p:cNvSpPr>
          <p:nvPr/>
        </p:nvSpPr>
        <p:spPr bwMode="auto">
          <a:xfrm>
            <a:off x="1187450" y="4581525"/>
            <a:ext cx="4248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800" smtClean="0">
                <a:solidFill>
                  <a:srgbClr val="000000"/>
                </a:solidFill>
              </a:rPr>
              <a:t>33.5÷90=0.372 </a:t>
            </a:r>
            <a:r>
              <a:rPr lang="en-MY" sz="5400" smtClean="0">
                <a:solidFill>
                  <a:srgbClr val="000000"/>
                </a:solidFill>
              </a:rPr>
              <a:t>cm</a:t>
            </a:r>
            <a:r>
              <a:rPr lang="en-MY" sz="5400" baseline="30000" smtClean="0">
                <a:solidFill>
                  <a:srgbClr val="000000"/>
                </a:solidFill>
              </a:rPr>
              <a:t>3</a:t>
            </a:r>
            <a:r>
              <a:rPr lang="en-MY" sz="5400" smtClean="0">
                <a:solidFill>
                  <a:srgbClr val="000000"/>
                </a:solidFill>
              </a:rPr>
              <a:t>s</a:t>
            </a:r>
            <a:r>
              <a:rPr lang="en-MY" sz="5400" baseline="30000" smtClean="0">
                <a:solidFill>
                  <a:srgbClr val="000000"/>
                </a:solidFill>
              </a:rPr>
              <a:t>-1</a:t>
            </a:r>
            <a:endParaRPr lang="en-MY" sz="4000" baseline="30000" smtClean="0">
              <a:solidFill>
                <a:srgbClr val="000000"/>
              </a:solidFill>
            </a:endParaRPr>
          </a:p>
        </p:txBody>
      </p:sp>
      <p:sp>
        <p:nvSpPr>
          <p:cNvPr id="162873" name="TextBox 15"/>
          <p:cNvSpPr txBox="1">
            <a:spLocks noChangeArrowheads="1"/>
          </p:cNvSpPr>
          <p:nvPr/>
        </p:nvSpPr>
        <p:spPr bwMode="auto">
          <a:xfrm>
            <a:off x="5795963" y="4797425"/>
            <a:ext cx="1800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MY" sz="2800" smtClean="0">
                <a:solidFill>
                  <a:srgbClr val="000000"/>
                </a:solidFill>
              </a:rPr>
              <a:t>unit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4932363" y="5084763"/>
            <a:ext cx="1368425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en-CA" sz="1800" dirty="0" smtClean="0">
                <a:solidFill>
                  <a:schemeClr val="accent1"/>
                </a:solidFill>
              </a:rPr>
              <a:t>Reaction Rates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1080120"/>
          </a:xfrm>
        </p:spPr>
        <p:txBody>
          <a:bodyPr/>
          <a:lstStyle/>
          <a:p>
            <a:r>
              <a:rPr lang="en-CA" sz="2800" dirty="0" smtClean="0">
                <a:latin typeface="Arial" pitchFamily="34" charset="0"/>
                <a:cs typeface="Arial" pitchFamily="34" charset="0"/>
              </a:rPr>
              <a:t>Similarly, we can speak about the speed of a chemical reaction, or its </a:t>
            </a: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 rate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5928" y="1916832"/>
            <a:ext cx="84969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of a chemical reaction is the rate of change in the concentration per unit time.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5928" y="2852936"/>
            <a:ext cx="84969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800" dirty="0" smtClean="0">
                <a:latin typeface="Arial" pitchFamily="34" charset="0"/>
                <a:cs typeface="Arial" pitchFamily="34" charset="0"/>
              </a:rPr>
              <a:t>It is expressed as the number of moles per liter that react each second, and the units, in abbreviated form, are </a:t>
            </a:r>
            <a:r>
              <a:rPr lang="en-CA" sz="28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CA" sz="28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L</a:t>
            </a:r>
            <a:r>
              <a:rPr lang="en-CA" sz="2800" baseline="30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—1</a:t>
            </a:r>
            <a:r>
              <a:rPr lang="en-CA" sz="28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en-CA" sz="2800" baseline="300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—1</a:t>
            </a:r>
            <a:endParaRPr lang="en-US" sz="28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4221088"/>
            <a:ext cx="84969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800" dirty="0" smtClean="0">
                <a:latin typeface="Arial" pitchFamily="34" charset="0"/>
                <a:cs typeface="Arial" pitchFamily="34" charset="0"/>
              </a:rPr>
              <a:t>Reaction rates are determined by measuring the concentration of one or more of the chemicals involved in the reaction at different times during the course of the reaction</a:t>
            </a:r>
            <a:endParaRPr lang="en-US" sz="28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75463" y="2060575"/>
            <a:ext cx="649287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MY">
              <a:solidFill>
                <a:srgbClr val="FFE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948488" y="1412875"/>
            <a:ext cx="431800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MY">
              <a:solidFill>
                <a:srgbClr val="FFEFFF"/>
              </a:solidFill>
            </a:endParaRPr>
          </a:p>
        </p:txBody>
      </p:sp>
      <p:sp>
        <p:nvSpPr>
          <p:cNvPr id="163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i(ii)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88" y="1412875"/>
          <a:ext cx="8785224" cy="975360"/>
        </p:xfrm>
        <a:graphic>
          <a:graphicData uri="http://schemas.openxmlformats.org/drawingml/2006/table">
            <a:tbl>
              <a:tblPr/>
              <a:tblGrid>
                <a:gridCol w="2401904"/>
                <a:gridCol w="641256"/>
                <a:gridCol w="639008"/>
                <a:gridCol w="729008"/>
                <a:gridCol w="729008"/>
                <a:gridCol w="729008"/>
                <a:gridCol w="729008"/>
                <a:gridCol w="729008"/>
                <a:gridCol w="729008"/>
                <a:gridCol w="729008"/>
              </a:tblGrid>
              <a:tr h="304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Time (seconds)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60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90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120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150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180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210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240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Burette reading (cm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49.5</a:t>
                      </a:r>
                      <a:endParaRPr lang="en-MY" sz="24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33.5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23.5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16.0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10.5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5.0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2.0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Volume CO</a:t>
                      </a:r>
                      <a:r>
                        <a:rPr lang="en-MY" sz="2000" baseline="-25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MY" sz="20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(cm</a:t>
                      </a:r>
                      <a:r>
                        <a:rPr lang="en-US" sz="2000" baseline="30000" dirty="0" smtClean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4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en-MY" sz="24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16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26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33.5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39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44.5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47.5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47.5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2000" dirty="0" smtClean="0">
                          <a:latin typeface="Times New Roman"/>
                          <a:ea typeface="Times New Roman"/>
                        </a:rPr>
                        <a:t>47.5</a:t>
                      </a:r>
                      <a:endParaRPr lang="en-MY" sz="2000" dirty="0"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91" name="TextBox 5"/>
          <p:cNvSpPr txBox="1">
            <a:spLocks noChangeArrowheads="1"/>
          </p:cNvSpPr>
          <p:nvPr/>
        </p:nvSpPr>
        <p:spPr bwMode="auto">
          <a:xfrm>
            <a:off x="1187450" y="4581525"/>
            <a:ext cx="5289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2800" smtClean="0">
                <a:solidFill>
                  <a:srgbClr val="000000"/>
                </a:solidFill>
              </a:rPr>
              <a:t>47.5÷180= </a:t>
            </a:r>
            <a:r>
              <a:rPr lang="en-US" sz="3200" smtClean="0">
                <a:solidFill>
                  <a:srgbClr val="000000"/>
                </a:solidFill>
              </a:rPr>
              <a:t>0.264</a:t>
            </a:r>
            <a:r>
              <a:rPr lang="en-US" sz="5400" smtClean="0">
                <a:solidFill>
                  <a:srgbClr val="000000"/>
                </a:solidFill>
              </a:rPr>
              <a:t> </a:t>
            </a:r>
            <a:r>
              <a:rPr lang="en-MY" sz="5400" smtClean="0">
                <a:solidFill>
                  <a:srgbClr val="000000"/>
                </a:solidFill>
              </a:rPr>
              <a:t>cm</a:t>
            </a:r>
            <a:r>
              <a:rPr lang="en-MY" sz="5400" baseline="30000" smtClean="0">
                <a:solidFill>
                  <a:srgbClr val="000000"/>
                </a:solidFill>
              </a:rPr>
              <a:t>3</a:t>
            </a:r>
            <a:r>
              <a:rPr lang="en-MY" sz="5400" smtClean="0">
                <a:solidFill>
                  <a:srgbClr val="000000"/>
                </a:solidFill>
              </a:rPr>
              <a:t>s</a:t>
            </a:r>
            <a:r>
              <a:rPr lang="en-MY" sz="5400" baseline="30000" smtClean="0">
                <a:solidFill>
                  <a:srgbClr val="000000"/>
                </a:solidFill>
              </a:rPr>
              <a:t>-1</a:t>
            </a:r>
            <a:endParaRPr lang="en-MY" sz="4000" baseline="30000" smtClean="0">
              <a:solidFill>
                <a:srgbClr val="000000"/>
              </a:solidFill>
            </a:endParaRPr>
          </a:p>
        </p:txBody>
      </p:sp>
      <p:sp>
        <p:nvSpPr>
          <p:cNvPr id="163892" name="Rectangle 2"/>
          <p:cNvSpPr>
            <a:spLocks noChangeArrowheads="1"/>
          </p:cNvSpPr>
          <p:nvPr/>
        </p:nvSpPr>
        <p:spPr bwMode="auto">
          <a:xfrm>
            <a:off x="179388" y="2781300"/>
            <a:ext cx="872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76250" algn="l"/>
              </a:tabLst>
            </a:pPr>
            <a:r>
              <a:rPr lang="en-US" sz="280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average rate of reaction in the whole experiment.</a:t>
            </a:r>
            <a:endParaRPr lang="en-US" sz="160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76250" algn="l"/>
              </a:tabLst>
            </a:pPr>
            <a:endParaRPr lang="en-US" sz="440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63893" name="Rectangle 3"/>
          <p:cNvSpPr>
            <a:spLocks noChangeArrowheads="1"/>
          </p:cNvSpPr>
          <p:nvPr/>
        </p:nvSpPr>
        <p:spPr bwMode="auto">
          <a:xfrm rot="10800000" flipV="1">
            <a:off x="298450" y="3429000"/>
            <a:ext cx="8845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The total volume of gas released in the whole experiment</a:t>
            </a:r>
            <a:endParaRPr lang="en-US" sz="140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sz="240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                Time taken</a:t>
            </a:r>
            <a:endParaRPr lang="en-US" sz="400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5788" y="3860800"/>
            <a:ext cx="7489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5" name="TextBox 9"/>
          <p:cNvSpPr txBox="1">
            <a:spLocks noChangeArrowheads="1"/>
          </p:cNvSpPr>
          <p:nvPr/>
        </p:nvSpPr>
        <p:spPr bwMode="auto">
          <a:xfrm>
            <a:off x="395288" y="4797425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MY" sz="3200" smtClean="0">
                <a:solidFill>
                  <a:srgbClr val="00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33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RATE ~ CONCENTRATION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PROPORTIONALITIES CAN BE MADE INTO EQUALITIES BY USING A CONSTANT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 EXAMPLE: FEET CAN ALWAYS BE CONVERTED TO INCHES BY USING THE NUMBER 12.  (INCHES = FEET x 12)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RATE = A CONSTANT x CONCENTRATION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HOWEVER, ALL EQUATIONS ARE NOT LINEAR (FIRST POWER), SOME ARE SQUARES OR CUBES OR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9200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RATE EQUATION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550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THEREFORE OUR EQUATION MAY BE WRITTEN AS: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RATE = CONSTANT x CONCENTRATIN RAISED TO SOME POWER  OR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RATE = k x [A]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A CONSTANT CALLED THE SPECIFIC RATE CONSTANT (IT IS CONSTANT FOR A SPECIFIC REACTION AT A SPECIFIC TEMPERATURE)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THE CONCENTRATION OF REACTANT A IN MOLES PER LITER (BRACKETS MEAN IN MOLES PER LITER)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THE POWER TO WHICH CONCENTRATION MUST BE RAISED (ALSO CALLED REACTION ORDER)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787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0"/>
          <p:cNvSpPr>
            <a:spLocks noGrp="1" noChangeArrowheads="1"/>
          </p:cNvSpPr>
          <p:nvPr>
            <p:ph idx="1"/>
          </p:nvPr>
        </p:nvSpPr>
        <p:spPr>
          <a:xfrm>
            <a:off x="457200" y="260649"/>
            <a:ext cx="8229600" cy="38164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REACTIONS WITH RATE EQUATIONS HAVING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ARE ZERO ORDER REACTIONS. THOSE WITH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ARE FIRST ORDER AND THOSE WITH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ARE SECOND ORDER.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 ZERO ORDER REACTIONS, CHANGING THE CONCENTRATION OF THE REACTANT HAS NO EFFECT ON THE RATE.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728" y="4109864"/>
            <a:ext cx="3807412" cy="2448272"/>
          </a:xfrm>
          <a:prstGeom prst="rect">
            <a:avLst/>
          </a:prstGeom>
          <a:solidFill>
            <a:schemeClr val="accent1"/>
          </a:solidFill>
          <a:ln w="508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GB" sz="3200" b="1" kern="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31FF3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3180234" y="5372100"/>
            <a:ext cx="1447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RXN RATE?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3180234" y="5372100"/>
            <a:ext cx="1447800" cy="609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RATE = 0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808634" y="43815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808634" y="63627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37234" y="65151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TIME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99034" y="4381500"/>
            <a:ext cx="22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M</a:t>
            </a:r>
          </a:p>
          <a:p>
            <a:pPr algn="ctr"/>
            <a:r>
              <a:rPr lang="en-US" dirty="0"/>
              <a:t>O</a:t>
            </a:r>
          </a:p>
          <a:p>
            <a:pPr algn="ctr"/>
            <a:r>
              <a:rPr lang="en-US" dirty="0"/>
              <a:t>L</a:t>
            </a:r>
          </a:p>
          <a:p>
            <a:pPr algn="ctr"/>
            <a:r>
              <a:rPr lang="en-US" dirty="0"/>
              <a:t>E</a:t>
            </a:r>
          </a:p>
          <a:p>
            <a:pPr algn="ctr"/>
            <a:r>
              <a:rPr lang="en-US" dirty="0"/>
              <a:t>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808634" y="49911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animBg="1"/>
      <p:bldP spid="6" grpId="0" animBg="1" autoUpdateAnimBg="0"/>
      <p:bldP spid="7" grpId="0" animBg="1" autoUpdateAnimBg="0"/>
      <p:bldP spid="8" grpId="0" animBg="1"/>
      <p:bldP spid="9" grpId="0" animBg="1"/>
      <p:bldP spid="10" grpId="0" autoUpdateAnimBg="0"/>
      <p:bldP spid="11" grpId="0" autoUpdateAnimBg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CA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Initial Rates to Determine Rate Laws</a:t>
            </a:r>
            <a:endParaRPr lang="en-CA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2664296"/>
          </a:xfrm>
        </p:spPr>
        <p:txBody>
          <a:bodyPr/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The rate law for any chemical reaction must be determined experimentally</a:t>
            </a: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We observe the effect of changing the initial concentration of the reactants on the initial rate of the reaction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03920" y="3933056"/>
            <a:ext cx="85689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dirty="0" smtClean="0">
                <a:latin typeface="Arial" pitchFamily="34" charset="0"/>
                <a:cs typeface="Arial" pitchFamily="34" charset="0"/>
              </a:rPr>
              <a:t>If the reaction is zero order in a particular reactant, changing its concentration will have no influence on rate  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016224"/>
          </a:xfrm>
        </p:spPr>
        <p:txBody>
          <a:bodyPr/>
          <a:lstStyle/>
          <a:p>
            <a:r>
              <a:rPr lang="en-CA" dirty="0" smtClean="0"/>
              <a:t>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If the reaction is first order in a reactant, changes in the concentration of that substance will double the rate and so forth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2996952"/>
            <a:ext cx="8496944" cy="295232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When the rate law is second order in a particular reactant, doubling its concentration increases the rate by a factor of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,                             </a:t>
            </a:r>
          </a:p>
          <a:p>
            <a:pPr marL="0" indent="0">
              <a:buNone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tripling its concentration causes the rate to increase by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a factor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, and so forth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116632"/>
            <a:ext cx="8496944" cy="295232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It is important to note that whereas the rate of a reaction depends on concentration, the rate constant does not.</a:t>
            </a:r>
          </a:p>
          <a:p>
            <a:pPr marL="0" indent="0">
              <a:buNone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rate constant (and hence the reaction rate ) is affected by temperature and the presence of a catalyst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1906588" y="242888"/>
            <a:ext cx="5326062" cy="523875"/>
            <a:chOff x="1218" y="169"/>
            <a:chExt cx="3355" cy="330"/>
          </a:xfrm>
        </p:grpSpPr>
        <p:sp>
          <p:nvSpPr>
            <p:cNvPr id="1052" name="Text Box 2"/>
            <p:cNvSpPr txBox="1">
              <a:spLocks noChangeArrowheads="1"/>
            </p:cNvSpPr>
            <p:nvPr/>
          </p:nvSpPr>
          <p:spPr bwMode="auto">
            <a:xfrm>
              <a:off x="1218" y="169"/>
              <a:ext cx="33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F</a:t>
              </a:r>
              <a:r>
                <a:rPr lang="en-US" sz="28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FF0000"/>
                  </a:solidFill>
                </a:rPr>
                <a:t>g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)</a:t>
              </a:r>
              <a:r>
                <a:rPr lang="en-US" sz="2800" dirty="0">
                  <a:solidFill>
                    <a:srgbClr val="FF0000"/>
                  </a:solidFill>
                </a:rPr>
                <a:t> + 2ClO</a:t>
              </a:r>
              <a:r>
                <a:rPr lang="en-US" sz="28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FF0000"/>
                  </a:solidFill>
                </a:rPr>
                <a:t>g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)</a:t>
              </a:r>
              <a:r>
                <a:rPr lang="en-US" sz="2800" dirty="0">
                  <a:solidFill>
                    <a:srgbClr val="FF0000"/>
                  </a:solidFill>
                </a:rPr>
                <a:t>          2FClO</a:t>
              </a:r>
              <a:r>
                <a:rPr lang="en-US" sz="28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FF0000"/>
                  </a:solidFill>
                </a:rPr>
                <a:t>g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053" name="Line 3"/>
            <p:cNvSpPr>
              <a:spLocks noChangeShapeType="1"/>
            </p:cNvSpPr>
            <p:nvPr/>
          </p:nvSpPr>
          <p:spPr bwMode="auto">
            <a:xfrm>
              <a:off x="3008" y="320"/>
              <a:ext cx="384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5800" y="1676400"/>
            <a:ext cx="286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rate = </a:t>
            </a:r>
            <a:r>
              <a:rPr lang="en-US" sz="2400" i="1"/>
              <a:t>k</a:t>
            </a:r>
            <a:r>
              <a:rPr lang="en-US" sz="2400"/>
              <a:t> [F</a:t>
            </a:r>
            <a:r>
              <a:rPr lang="en-US" sz="2400" baseline="-25000"/>
              <a:t>2</a:t>
            </a:r>
            <a:r>
              <a:rPr lang="en-US" sz="2400"/>
              <a:t>]</a:t>
            </a:r>
            <a:r>
              <a:rPr lang="en-US" sz="2400" i="1" baseline="30000"/>
              <a:t>m</a:t>
            </a:r>
            <a:r>
              <a:rPr lang="en-US" sz="2400"/>
              <a:t>[ClO</a:t>
            </a:r>
            <a:r>
              <a:rPr lang="en-US" sz="2400" baseline="-25000"/>
              <a:t>2</a:t>
            </a:r>
            <a:r>
              <a:rPr lang="en-US" sz="2400"/>
              <a:t>]</a:t>
            </a:r>
            <a:r>
              <a:rPr lang="en-US" sz="2400" i="1" baseline="30000"/>
              <a:t>n</a:t>
            </a:r>
            <a:endParaRPr lang="en-US" sz="24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8600" y="32766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Double [F</a:t>
            </a:r>
            <a:r>
              <a:rPr lang="en-US" sz="2400" baseline="-25000"/>
              <a:t>2</a:t>
            </a:r>
            <a:r>
              <a:rPr lang="en-US" sz="2400"/>
              <a:t>] with [ClO</a:t>
            </a:r>
            <a:r>
              <a:rPr lang="en-US" sz="2400" baseline="-25000"/>
              <a:t>2</a:t>
            </a:r>
            <a:r>
              <a:rPr lang="en-US" sz="2400"/>
              <a:t>] constant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8600" y="381000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Rate doubles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071563" y="4357688"/>
            <a:ext cx="962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m</a:t>
            </a:r>
            <a:r>
              <a:rPr lang="en-US" sz="2400"/>
              <a:t> = 1</a:t>
            </a:r>
            <a:endParaRPr lang="en-US" sz="2400" i="1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Quadruple [ClO</a:t>
            </a:r>
            <a:r>
              <a:rPr lang="en-US" sz="2400" baseline="-25000"/>
              <a:t>2</a:t>
            </a:r>
            <a:r>
              <a:rPr lang="en-US" sz="2400"/>
              <a:t>] with [F</a:t>
            </a:r>
            <a:r>
              <a:rPr lang="en-US" sz="2400" baseline="-25000"/>
              <a:t>2</a:t>
            </a:r>
            <a:r>
              <a:rPr lang="en-US" sz="2400"/>
              <a:t>] constant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8600" y="5486400"/>
            <a:ext cx="2446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Rate quadruples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90600" y="6019800"/>
            <a:ext cx="877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n</a:t>
            </a:r>
            <a:r>
              <a:rPr lang="en-US" sz="2400"/>
              <a:t> = 1</a:t>
            </a:r>
            <a:endParaRPr lang="en-US" sz="2400" i="1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000625" y="5786438"/>
            <a:ext cx="2824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r = </a:t>
            </a:r>
            <a:r>
              <a:rPr lang="en-US" sz="3200" i="1">
                <a:solidFill>
                  <a:srgbClr val="FF0000"/>
                </a:solidFill>
              </a:rPr>
              <a:t>k</a:t>
            </a:r>
            <a:r>
              <a:rPr lang="en-US" sz="3200">
                <a:solidFill>
                  <a:srgbClr val="FF0000"/>
                </a:solidFill>
              </a:rPr>
              <a:t> [F</a:t>
            </a:r>
            <a:r>
              <a:rPr lang="en-US" sz="3200" baseline="-25000">
                <a:solidFill>
                  <a:srgbClr val="FF0000"/>
                </a:solidFill>
              </a:rPr>
              <a:t>2</a:t>
            </a:r>
            <a:r>
              <a:rPr lang="en-US" sz="3200">
                <a:solidFill>
                  <a:srgbClr val="FF0000"/>
                </a:solidFill>
              </a:rPr>
              <a:t>][ClO</a:t>
            </a:r>
            <a:r>
              <a:rPr lang="en-US" sz="3200" baseline="-25000">
                <a:solidFill>
                  <a:srgbClr val="FF0000"/>
                </a:solidFill>
              </a:rPr>
              <a:t>2</a:t>
            </a:r>
            <a:r>
              <a:rPr lang="en-US" sz="3200">
                <a:solidFill>
                  <a:srgbClr val="FF0000"/>
                </a:solidFill>
              </a:rPr>
              <a:t>]</a:t>
            </a: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3886200" y="825500"/>
          <a:ext cx="487680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hoto Editor Photo" r:id="rId3" imgW="8097380" imgH="3600000" progId="MSPhotoEd.3">
                  <p:embed/>
                </p:oleObj>
              </mc:Choice>
              <mc:Fallback>
                <p:oleObj name="Photo Editor Photo" r:id="rId3" imgW="8097380" imgH="36000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825500"/>
                        <a:ext cx="4876800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975100" y="1930400"/>
            <a:ext cx="2057400" cy="889000"/>
            <a:chOff x="2504" y="1216"/>
            <a:chExt cx="1296" cy="560"/>
          </a:xfrm>
        </p:grpSpPr>
        <p:sp>
          <p:nvSpPr>
            <p:cNvPr id="1048" name="Oval 16"/>
            <p:cNvSpPr>
              <a:spLocks noChangeArrowheads="1"/>
            </p:cNvSpPr>
            <p:nvPr/>
          </p:nvSpPr>
          <p:spPr bwMode="auto">
            <a:xfrm>
              <a:off x="2504" y="1576"/>
              <a:ext cx="528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18"/>
            <p:cNvSpPr>
              <a:spLocks noChangeArrowheads="1"/>
            </p:cNvSpPr>
            <p:nvPr/>
          </p:nvSpPr>
          <p:spPr bwMode="auto">
            <a:xfrm>
              <a:off x="3264" y="1584"/>
              <a:ext cx="528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19"/>
            <p:cNvSpPr>
              <a:spLocks noChangeArrowheads="1"/>
            </p:cNvSpPr>
            <p:nvPr/>
          </p:nvSpPr>
          <p:spPr bwMode="auto">
            <a:xfrm>
              <a:off x="3272" y="1224"/>
              <a:ext cx="528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0"/>
            <p:cNvSpPr>
              <a:spLocks noChangeArrowheads="1"/>
            </p:cNvSpPr>
            <p:nvPr/>
          </p:nvSpPr>
          <p:spPr bwMode="auto">
            <a:xfrm>
              <a:off x="2512" y="1216"/>
              <a:ext cx="528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987800" y="1930400"/>
            <a:ext cx="2044700" cy="622300"/>
            <a:chOff x="2512" y="1216"/>
            <a:chExt cx="1288" cy="392"/>
          </a:xfrm>
        </p:grpSpPr>
        <p:sp>
          <p:nvSpPr>
            <p:cNvPr id="1044" name="Oval 22"/>
            <p:cNvSpPr>
              <a:spLocks noChangeArrowheads="1"/>
            </p:cNvSpPr>
            <p:nvPr/>
          </p:nvSpPr>
          <p:spPr bwMode="auto">
            <a:xfrm>
              <a:off x="2512" y="1216"/>
              <a:ext cx="528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3"/>
            <p:cNvSpPr>
              <a:spLocks noChangeArrowheads="1"/>
            </p:cNvSpPr>
            <p:nvPr/>
          </p:nvSpPr>
          <p:spPr bwMode="auto">
            <a:xfrm>
              <a:off x="3272" y="1224"/>
              <a:ext cx="528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5"/>
            <p:cNvSpPr>
              <a:spLocks noChangeArrowheads="1"/>
            </p:cNvSpPr>
            <p:nvPr/>
          </p:nvSpPr>
          <p:spPr bwMode="auto">
            <a:xfrm>
              <a:off x="2512" y="1408"/>
              <a:ext cx="528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6"/>
            <p:cNvSpPr>
              <a:spLocks noChangeArrowheads="1"/>
            </p:cNvSpPr>
            <p:nvPr/>
          </p:nvSpPr>
          <p:spPr bwMode="auto">
            <a:xfrm>
              <a:off x="3272" y="1416"/>
              <a:ext cx="528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515100" y="1917700"/>
            <a:ext cx="1320800" cy="876300"/>
            <a:chOff x="4104" y="1208"/>
            <a:chExt cx="832" cy="552"/>
          </a:xfrm>
        </p:grpSpPr>
        <p:sp>
          <p:nvSpPr>
            <p:cNvPr id="1042" name="Oval 28"/>
            <p:cNvSpPr>
              <a:spLocks noChangeArrowheads="1"/>
            </p:cNvSpPr>
            <p:nvPr/>
          </p:nvSpPr>
          <p:spPr bwMode="auto">
            <a:xfrm>
              <a:off x="4104" y="1208"/>
              <a:ext cx="816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29"/>
            <p:cNvSpPr>
              <a:spLocks noChangeArrowheads="1"/>
            </p:cNvSpPr>
            <p:nvPr/>
          </p:nvSpPr>
          <p:spPr bwMode="auto">
            <a:xfrm>
              <a:off x="4120" y="1568"/>
              <a:ext cx="816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527800" y="1917700"/>
            <a:ext cx="1308100" cy="584200"/>
            <a:chOff x="4112" y="1392"/>
            <a:chExt cx="824" cy="368"/>
          </a:xfrm>
        </p:grpSpPr>
        <p:sp>
          <p:nvSpPr>
            <p:cNvPr id="1040" name="Oval 32"/>
            <p:cNvSpPr>
              <a:spLocks noChangeArrowheads="1"/>
            </p:cNvSpPr>
            <p:nvPr/>
          </p:nvSpPr>
          <p:spPr bwMode="auto">
            <a:xfrm>
              <a:off x="4120" y="1568"/>
              <a:ext cx="816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33"/>
            <p:cNvSpPr>
              <a:spLocks noChangeArrowheads="1"/>
            </p:cNvSpPr>
            <p:nvPr/>
          </p:nvSpPr>
          <p:spPr bwMode="auto">
            <a:xfrm>
              <a:off x="4112" y="1392"/>
              <a:ext cx="816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31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  <p:bldP spid="13320" grpId="0" autoUpdateAnimBg="0"/>
      <p:bldP spid="13321" grpId="0" autoUpdateAnimBg="0"/>
      <p:bldP spid="13322" grpId="0" autoUpdateAnimBg="0"/>
      <p:bldP spid="13323" grpId="0" autoUpdateAnimBg="0"/>
      <p:bldP spid="13324" grpId="0" autoUpdateAnimBg="0"/>
      <p:bldP spid="1332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152400" y="76200"/>
            <a:ext cx="8947150" cy="1566863"/>
            <a:chOff x="96" y="48"/>
            <a:chExt cx="5636" cy="987"/>
          </a:xfrm>
        </p:grpSpPr>
        <p:grpSp>
          <p:nvGrpSpPr>
            <p:cNvPr id="2098" name="Group 3"/>
            <p:cNvGrpSpPr>
              <a:grpSpLocks/>
            </p:cNvGrpSpPr>
            <p:nvPr/>
          </p:nvGrpSpPr>
          <p:grpSpPr bwMode="auto">
            <a:xfrm>
              <a:off x="96" y="48"/>
              <a:ext cx="5636" cy="987"/>
              <a:chOff x="96" y="48"/>
              <a:chExt cx="5636" cy="987"/>
            </a:xfrm>
          </p:grpSpPr>
          <p:sp>
            <p:nvSpPr>
              <p:cNvPr id="2100" name="Text Box 4"/>
              <p:cNvSpPr txBox="1">
                <a:spLocks noChangeArrowheads="1"/>
              </p:cNvSpPr>
              <p:nvPr/>
            </p:nvSpPr>
            <p:spPr bwMode="auto">
              <a:xfrm>
                <a:off x="579" y="240"/>
                <a:ext cx="5153" cy="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srgbClr val="FF0000"/>
                    </a:solidFill>
                  </a:rPr>
                  <a:t>Determine the rate law and calculate the rate constant for the following reaction from the following data:</a:t>
                </a:r>
              </a:p>
              <a:p>
                <a:pPr eaLnBrk="0" hangingPunct="0"/>
                <a:r>
                  <a:rPr lang="en-US" sz="2400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400" dirty="0">
                    <a:solidFill>
                      <a:srgbClr val="FF0000"/>
                    </a:solidFill>
                  </a:rPr>
                  <a:t>O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8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2-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i="1" dirty="0" err="1">
                    <a:solidFill>
                      <a:srgbClr val="FF0000"/>
                    </a:solidFill>
                  </a:rPr>
                  <a:t>aq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>
                    <a:solidFill>
                      <a:srgbClr val="FF0000"/>
                    </a:solidFill>
                  </a:rPr>
                  <a:t> + 3I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-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i="1" dirty="0" err="1">
                    <a:solidFill>
                      <a:srgbClr val="FF0000"/>
                    </a:solidFill>
                  </a:rPr>
                  <a:t>aq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        2SO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4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2-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i="1" dirty="0" err="1">
                    <a:solidFill>
                      <a:srgbClr val="FF0000"/>
                    </a:solidFill>
                  </a:rPr>
                  <a:t>aq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>
                    <a:solidFill>
                      <a:srgbClr val="FF0000"/>
                    </a:solidFill>
                  </a:rPr>
                  <a:t> + I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-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i="1" dirty="0" err="1">
                    <a:solidFill>
                      <a:srgbClr val="FF0000"/>
                    </a:solidFill>
                  </a:rPr>
                  <a:t>aq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graphicFrame>
            <p:nvGraphicFramePr>
              <p:cNvPr id="2050" name="Object 5"/>
              <p:cNvGraphicFramePr>
                <a:graphicFrameLocks noChangeAspect="1"/>
              </p:cNvGraphicFramePr>
              <p:nvPr/>
            </p:nvGraphicFramePr>
            <p:xfrm>
              <a:off x="96" y="48"/>
              <a:ext cx="452" cy="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2" name="Clip" r:id="rId3" imgW="856440" imgH="1637640" progId="MS_ClipArt_Gallery.2">
                      <p:embed/>
                    </p:oleObj>
                  </mc:Choice>
                  <mc:Fallback>
                    <p:oleObj name="Clip" r:id="rId3" imgW="856440" imgH="1637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48"/>
                            <a:ext cx="452" cy="8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99" name="Line 6"/>
            <p:cNvSpPr>
              <a:spLocks noChangeShapeType="1"/>
            </p:cNvSpPr>
            <p:nvPr/>
          </p:nvSpPr>
          <p:spPr bwMode="auto">
            <a:xfrm>
              <a:off x="2520" y="900"/>
              <a:ext cx="43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5403" name="Group 43"/>
          <p:cNvGraphicFramePr>
            <a:graphicFrameLocks noGrp="1"/>
          </p:cNvGraphicFramePr>
          <p:nvPr/>
        </p:nvGraphicFramePr>
        <p:xfrm>
          <a:off x="152400" y="1798638"/>
          <a:ext cx="5791200" cy="2240916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  <a:gridCol w="1447800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[I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Rate 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 x 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 x 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 x 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6172200" y="2133600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rate = </a:t>
            </a:r>
            <a:r>
              <a:rPr lang="en-US" sz="2400" i="1"/>
              <a:t>k</a:t>
            </a:r>
            <a:r>
              <a:rPr lang="en-US" sz="2400"/>
              <a:t> [S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en-US" sz="2400" baseline="-25000"/>
              <a:t>8</a:t>
            </a:r>
            <a:r>
              <a:rPr lang="en-US" sz="2400" baseline="30000"/>
              <a:t>2-</a:t>
            </a:r>
            <a:r>
              <a:rPr lang="en-US" sz="2400"/>
              <a:t>]</a:t>
            </a:r>
            <a:r>
              <a:rPr lang="en-US" sz="2400" i="1" baseline="30000"/>
              <a:t>m</a:t>
            </a:r>
            <a:r>
              <a:rPr lang="en-US" sz="2400"/>
              <a:t>[I</a:t>
            </a:r>
            <a:r>
              <a:rPr lang="en-US" sz="2400" baseline="30000"/>
              <a:t>-</a:t>
            </a:r>
            <a:r>
              <a:rPr lang="en-US" sz="2400"/>
              <a:t>]</a:t>
            </a:r>
            <a:r>
              <a:rPr lang="en-US" sz="2400" i="1" baseline="30000"/>
              <a:t>n</a:t>
            </a:r>
            <a:endParaRPr lang="en-US" sz="2400"/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228600" y="4283075"/>
            <a:ext cx="6054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Double [I</a:t>
            </a:r>
            <a:r>
              <a:rPr lang="en-US" sz="2400" baseline="30000"/>
              <a:t>-</a:t>
            </a:r>
            <a:r>
              <a:rPr lang="en-US" sz="2400"/>
              <a:t>], rate doubles (experiment 1 &amp; 2)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6172200" y="2554288"/>
            <a:ext cx="962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m = 1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228600" y="4800600"/>
            <a:ext cx="6754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Double [S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en-US" sz="2400" baseline="-25000"/>
              <a:t>8</a:t>
            </a:r>
            <a:r>
              <a:rPr lang="en-US" sz="2400" baseline="30000"/>
              <a:t>2-</a:t>
            </a:r>
            <a:r>
              <a:rPr lang="en-US" sz="2400"/>
              <a:t>], rate doubles (experiment 2 &amp; 3)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6172200" y="2971800"/>
            <a:ext cx="877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n = 1</a:t>
            </a: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447800" y="5497513"/>
            <a:ext cx="2073275" cy="877887"/>
            <a:chOff x="912" y="3463"/>
            <a:chExt cx="1306" cy="553"/>
          </a:xfrm>
        </p:grpSpPr>
        <p:sp>
          <p:nvSpPr>
            <p:cNvPr id="2093" name="Text Box 49"/>
            <p:cNvSpPr txBox="1">
              <a:spLocks noChangeArrowheads="1"/>
            </p:cNvSpPr>
            <p:nvPr/>
          </p:nvSpPr>
          <p:spPr bwMode="auto">
            <a:xfrm>
              <a:off x="912" y="3593"/>
              <a:ext cx="4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/>
                <a:t> = </a:t>
              </a:r>
              <a:endParaRPr lang="en-US" i="1"/>
            </a:p>
          </p:txBody>
        </p:sp>
        <p:grpSp>
          <p:nvGrpSpPr>
            <p:cNvPr id="2094" name="Group 53"/>
            <p:cNvGrpSpPr>
              <a:grpSpLocks/>
            </p:cNvGrpSpPr>
            <p:nvPr/>
          </p:nvGrpSpPr>
          <p:grpSpPr bwMode="auto">
            <a:xfrm>
              <a:off x="1261" y="3463"/>
              <a:ext cx="957" cy="553"/>
              <a:chOff x="3062" y="3504"/>
              <a:chExt cx="957" cy="553"/>
            </a:xfrm>
          </p:grpSpPr>
          <p:sp>
            <p:nvSpPr>
              <p:cNvPr id="2095" name="Text Box 50"/>
              <p:cNvSpPr txBox="1">
                <a:spLocks noChangeArrowheads="1"/>
              </p:cNvSpPr>
              <p:nvPr/>
            </p:nvSpPr>
            <p:spPr bwMode="auto">
              <a:xfrm>
                <a:off x="3317" y="3504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rate</a:t>
                </a:r>
              </a:p>
            </p:txBody>
          </p:sp>
          <p:sp>
            <p:nvSpPr>
              <p:cNvPr id="2096" name="Text Box 51"/>
              <p:cNvSpPr txBox="1">
                <a:spLocks noChangeArrowheads="1"/>
              </p:cNvSpPr>
              <p:nvPr/>
            </p:nvSpPr>
            <p:spPr bwMode="auto">
              <a:xfrm>
                <a:off x="3062" y="3769"/>
                <a:ext cx="95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[S</a:t>
                </a:r>
                <a:r>
                  <a:rPr lang="en-US" baseline="-25000"/>
                  <a:t>2</a:t>
                </a:r>
                <a:r>
                  <a:rPr lang="en-US"/>
                  <a:t>O</a:t>
                </a:r>
                <a:r>
                  <a:rPr lang="en-US" baseline="-25000"/>
                  <a:t>8</a:t>
                </a:r>
                <a:r>
                  <a:rPr lang="en-US" baseline="30000"/>
                  <a:t>2-</a:t>
                </a:r>
                <a:r>
                  <a:rPr lang="en-US"/>
                  <a:t>][I</a:t>
                </a:r>
                <a:r>
                  <a:rPr lang="en-US" baseline="30000"/>
                  <a:t>-</a:t>
                </a:r>
                <a:r>
                  <a:rPr lang="en-US"/>
                  <a:t>]</a:t>
                </a:r>
              </a:p>
            </p:txBody>
          </p:sp>
          <p:sp>
            <p:nvSpPr>
              <p:cNvPr id="2097" name="Line 52"/>
              <p:cNvSpPr>
                <a:spLocks noChangeShapeType="1"/>
              </p:cNvSpPr>
              <p:nvPr/>
            </p:nvSpPr>
            <p:spPr bwMode="auto">
              <a:xfrm>
                <a:off x="3108" y="3781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3522663" y="5486400"/>
            <a:ext cx="2894012" cy="914400"/>
            <a:chOff x="3036" y="3600"/>
            <a:chExt cx="1823" cy="576"/>
          </a:xfrm>
        </p:grpSpPr>
        <p:sp>
          <p:nvSpPr>
            <p:cNvPr id="2088" name="Text Box 54"/>
            <p:cNvSpPr txBox="1">
              <a:spLocks noChangeArrowheads="1"/>
            </p:cNvSpPr>
            <p:nvPr/>
          </p:nvSpPr>
          <p:spPr bwMode="auto">
            <a:xfrm>
              <a:off x="3036" y="374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  <p:grpSp>
          <p:nvGrpSpPr>
            <p:cNvPr id="2089" name="Group 58"/>
            <p:cNvGrpSpPr>
              <a:grpSpLocks/>
            </p:cNvGrpSpPr>
            <p:nvPr/>
          </p:nvGrpSpPr>
          <p:grpSpPr bwMode="auto">
            <a:xfrm>
              <a:off x="3206" y="3600"/>
              <a:ext cx="1653" cy="576"/>
              <a:chOff x="3206" y="3600"/>
              <a:chExt cx="1653" cy="576"/>
            </a:xfrm>
          </p:grpSpPr>
          <p:sp>
            <p:nvSpPr>
              <p:cNvPr id="2090" name="Text Box 55"/>
              <p:cNvSpPr txBox="1">
                <a:spLocks noChangeArrowheads="1"/>
              </p:cNvSpPr>
              <p:nvPr/>
            </p:nvSpPr>
            <p:spPr bwMode="auto">
              <a:xfrm>
                <a:off x="3404" y="3600"/>
                <a:ext cx="12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2.2 x 10</a:t>
                </a:r>
                <a:r>
                  <a:rPr lang="en-US" baseline="30000"/>
                  <a:t>-4 </a:t>
                </a:r>
                <a:r>
                  <a:rPr lang="en-US" i="1"/>
                  <a:t>M</a:t>
                </a:r>
                <a:r>
                  <a:rPr lang="en-US"/>
                  <a:t>/s</a:t>
                </a:r>
                <a:endParaRPr lang="en-US" i="1"/>
              </a:p>
            </p:txBody>
          </p:sp>
          <p:sp>
            <p:nvSpPr>
              <p:cNvPr id="2091" name="Text Box 56"/>
              <p:cNvSpPr txBox="1">
                <a:spLocks noChangeArrowheads="1"/>
              </p:cNvSpPr>
              <p:nvPr/>
            </p:nvSpPr>
            <p:spPr bwMode="auto">
              <a:xfrm>
                <a:off x="3206" y="3888"/>
                <a:ext cx="16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(0.08 </a:t>
                </a:r>
                <a:r>
                  <a:rPr lang="en-US" i="1"/>
                  <a:t>M</a:t>
                </a:r>
                <a:r>
                  <a:rPr lang="en-US"/>
                  <a:t>)(0.034 </a:t>
                </a:r>
                <a:r>
                  <a:rPr lang="en-US" i="1"/>
                  <a:t>M</a:t>
                </a:r>
                <a:r>
                  <a:rPr lang="en-US"/>
                  <a:t>)</a:t>
                </a:r>
              </a:p>
            </p:txBody>
          </p:sp>
          <p:sp>
            <p:nvSpPr>
              <p:cNvPr id="2092" name="Line 57"/>
              <p:cNvSpPr>
                <a:spLocks noChangeShapeType="1"/>
              </p:cNvSpPr>
              <p:nvPr/>
            </p:nvSpPr>
            <p:spPr bwMode="auto">
              <a:xfrm>
                <a:off x="3264" y="3888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6380163" y="5715000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0.08/</a:t>
            </a:r>
            <a:r>
              <a:rPr lang="en-US" i="1"/>
              <a:t>M</a:t>
            </a:r>
            <a:r>
              <a:rPr lang="en-US" sz="2000"/>
              <a:t>•</a:t>
            </a:r>
            <a:r>
              <a:rPr lang="en-US"/>
              <a:t>s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6172200" y="3429000"/>
            <a:ext cx="3067050" cy="523875"/>
          </a:xfrm>
          <a:prstGeom prst="rect">
            <a:avLst/>
          </a:prstGeom>
          <a:solidFill>
            <a:srgbClr val="00B0F0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rate = </a:t>
            </a:r>
            <a:r>
              <a:rPr lang="en-US" sz="2800" i="1">
                <a:solidFill>
                  <a:srgbClr val="FF0000"/>
                </a:solidFill>
              </a:rPr>
              <a:t>k</a:t>
            </a:r>
            <a:r>
              <a:rPr lang="en-US" sz="2800">
                <a:solidFill>
                  <a:srgbClr val="FF0000"/>
                </a:solidFill>
              </a:rPr>
              <a:t> [S</a:t>
            </a:r>
            <a:r>
              <a:rPr lang="en-US" sz="2800" baseline="-25000">
                <a:solidFill>
                  <a:srgbClr val="FF0000"/>
                </a:solidFill>
              </a:rPr>
              <a:t>2</a:t>
            </a:r>
            <a:r>
              <a:rPr lang="en-US" sz="2800">
                <a:solidFill>
                  <a:srgbClr val="FF0000"/>
                </a:solidFill>
              </a:rPr>
              <a:t>O</a:t>
            </a:r>
            <a:r>
              <a:rPr lang="en-US" sz="2800" baseline="-25000">
                <a:solidFill>
                  <a:srgbClr val="FF0000"/>
                </a:solidFill>
              </a:rPr>
              <a:t>8</a:t>
            </a:r>
            <a:r>
              <a:rPr lang="en-US" sz="2800" baseline="30000">
                <a:solidFill>
                  <a:srgbClr val="FF0000"/>
                </a:solidFill>
              </a:rPr>
              <a:t>2-</a:t>
            </a:r>
            <a:r>
              <a:rPr lang="en-US" sz="2800">
                <a:solidFill>
                  <a:srgbClr val="FF0000"/>
                </a:solidFill>
              </a:rPr>
              <a:t>][I</a:t>
            </a:r>
            <a:r>
              <a:rPr lang="en-US" sz="2800" baseline="30000">
                <a:solidFill>
                  <a:srgbClr val="FF0000"/>
                </a:solidFill>
              </a:rPr>
              <a:t>-</a:t>
            </a:r>
            <a:r>
              <a:rPr lang="en-US" sz="280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719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 autoUpdateAnimBg="0"/>
      <p:bldP spid="15405" grpId="0" autoUpdateAnimBg="0"/>
      <p:bldP spid="15406" grpId="0" autoUpdateAnimBg="0"/>
      <p:bldP spid="15407" grpId="0" autoUpdateAnimBg="0"/>
      <p:bldP spid="15408" grpId="0" autoUpdateAnimBg="0"/>
      <p:bldP spid="15420" grpId="0" autoUpdateAnimBg="0"/>
      <p:bldP spid="1542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500188" y="1428750"/>
            <a:ext cx="67865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/>
              <a:t>Overall Order of Reaction: </a:t>
            </a:r>
            <a:r>
              <a:rPr lang="en-CA" sz="2400"/>
              <a:t>the sum of the individual orders of reaction for each reactant.</a:t>
            </a:r>
          </a:p>
          <a:p>
            <a:endParaRPr lang="en-CA" sz="2400"/>
          </a:p>
          <a:p>
            <a:r>
              <a:rPr lang="en-CA" sz="2400"/>
              <a:t>In the first example</a:t>
            </a:r>
          </a:p>
          <a:p>
            <a:endParaRPr lang="en-CA" sz="2400"/>
          </a:p>
          <a:p>
            <a:r>
              <a:rPr lang="en-CA" sz="2400"/>
              <a:t>                  The overall order of reaction is 2</a:t>
            </a:r>
          </a:p>
          <a:p>
            <a:r>
              <a:rPr lang="en-CA" sz="2400">
                <a:solidFill>
                  <a:srgbClr val="FF0000"/>
                </a:solidFill>
              </a:rPr>
              <a:t>                   m + n = 2</a:t>
            </a:r>
          </a:p>
          <a:p>
            <a:endParaRPr lang="en-CA" sz="2400"/>
          </a:p>
          <a:p>
            <a:endParaRPr lang="en-CA" sz="2400" b="1"/>
          </a:p>
          <a:p>
            <a:endParaRPr lang="en-CA" sz="2400" b="1"/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286250" y="2500313"/>
            <a:ext cx="2824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r = </a:t>
            </a:r>
            <a:r>
              <a:rPr lang="en-US" sz="3200" i="1">
                <a:solidFill>
                  <a:srgbClr val="FF0000"/>
                </a:solidFill>
              </a:rPr>
              <a:t>k</a:t>
            </a:r>
            <a:r>
              <a:rPr lang="en-US" sz="3200">
                <a:solidFill>
                  <a:srgbClr val="FF0000"/>
                </a:solidFill>
              </a:rPr>
              <a:t> [F</a:t>
            </a:r>
            <a:r>
              <a:rPr lang="en-US" sz="3200" baseline="-25000">
                <a:solidFill>
                  <a:srgbClr val="FF0000"/>
                </a:solidFill>
              </a:rPr>
              <a:t>2</a:t>
            </a:r>
            <a:r>
              <a:rPr lang="en-US" sz="3200">
                <a:solidFill>
                  <a:srgbClr val="FF0000"/>
                </a:solidFill>
              </a:rPr>
              <a:t>][ClO</a:t>
            </a:r>
            <a:r>
              <a:rPr lang="en-US" sz="3200" baseline="-25000">
                <a:solidFill>
                  <a:srgbClr val="FF0000"/>
                </a:solidFill>
              </a:rPr>
              <a:t>2</a:t>
            </a:r>
            <a:r>
              <a:rPr lang="en-US" sz="320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429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1071563"/>
            <a:ext cx="83264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214688"/>
            <a:ext cx="32924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571750" y="357188"/>
            <a:ext cx="5072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200">
                <a:solidFill>
                  <a:srgbClr val="00B0F0"/>
                </a:solidFill>
                <a:latin typeface="Calibri" pitchFamily="34" charset="0"/>
                <a:cs typeface="Arial" charset="0"/>
              </a:rPr>
              <a:t>Finding a Rate of Reaction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428875" y="5065365"/>
            <a:ext cx="521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>
                <a:solidFill>
                  <a:srgbClr val="00B0F0"/>
                </a:solidFill>
                <a:latin typeface="Calibri" pitchFamily="34" charset="0"/>
                <a:cs typeface="Arial" charset="0"/>
              </a:rPr>
              <a:t>Most common unit for r is mol/L•s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3214688"/>
            <a:ext cx="28670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1071563" y="2643188"/>
            <a:ext cx="3000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dirty="0">
                <a:solidFill>
                  <a:srgbClr val="00B0F0"/>
                </a:solidFill>
                <a:cs typeface="Arial" charset="0"/>
              </a:rPr>
              <a:t>Rate of </a:t>
            </a:r>
            <a:r>
              <a:rPr lang="en-CA" sz="2400" dirty="0" smtClean="0">
                <a:solidFill>
                  <a:srgbClr val="00B0F0"/>
                </a:solidFill>
                <a:cs typeface="Arial" charset="0"/>
              </a:rPr>
              <a:t>formation </a:t>
            </a:r>
            <a:r>
              <a:rPr lang="en-CA" sz="2400" dirty="0">
                <a:solidFill>
                  <a:srgbClr val="00B0F0"/>
                </a:solidFill>
                <a:cs typeface="Arial" charset="0"/>
              </a:rPr>
              <a:t>of product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5000625" y="257175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solidFill>
                  <a:srgbClr val="00B0F0"/>
                </a:solidFill>
                <a:cs typeface="Arial" charset="0"/>
              </a:rPr>
              <a:t>Rate of consumption of reactant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5421640"/>
            <a:ext cx="817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Since the reactants disappear during a chemical reaction, the rate calculated by measuring the reactant will have a negative sign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64672"/>
              </p:ext>
            </p:extLst>
          </p:nvPr>
        </p:nvGraphicFramePr>
        <p:xfrm>
          <a:off x="395536" y="764704"/>
          <a:ext cx="8352928" cy="363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584014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Zero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Order</a:t>
                      </a:r>
                      <a:endParaRPr lang="en-C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First Order</a:t>
                      </a:r>
                      <a:endParaRPr lang="en-C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Second Order</a:t>
                      </a:r>
                      <a:endParaRPr lang="en-C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Third Order</a:t>
                      </a:r>
                      <a:endParaRPr lang="en-C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4014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Rate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k</a:t>
                      </a:r>
                      <a:endParaRPr lang="en-C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Rate = k[A]</a:t>
                      </a:r>
                      <a:endParaRPr lang="en-C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Rate = k[A]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CA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Rate = K[A]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CA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40035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K= units of rate</a:t>
                      </a:r>
                    </a:p>
                    <a:p>
                      <a:endParaRPr lang="en-C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=mol/dm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C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K= units of rate/</a:t>
                      </a: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Units of concentration</a:t>
                      </a:r>
                    </a:p>
                    <a:p>
                      <a:endParaRPr lang="en-C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=mol dm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/mol dm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</a:p>
                    <a:p>
                      <a:endParaRPr lang="en-C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 s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CA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K= units of rate/</a:t>
                      </a: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(units concentration)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endParaRPr lang="en-CA" baseline="30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CA" baseline="30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=mol dm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/(mol dm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)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aseline="30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mol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dm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</a:p>
                    <a:p>
                      <a:endParaRPr lang="en-CA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K= units of rate/</a:t>
                      </a:r>
                    </a:p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(units concentration)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endParaRPr lang="en-CA" baseline="30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CA" baseline="30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=mol dm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/(mol dm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)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aseline="30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mol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dm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C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CA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C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4941168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K can be calculated from rate expression when the concentrations of reactants and corresponding rate are know</a:t>
            </a:r>
            <a:endParaRPr lang="en-C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304800"/>
            <a:ext cx="8915400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dirty="0" smtClean="0">
                <a:solidFill>
                  <a:srgbClr val="000000"/>
                </a:solidFill>
              </a:rPr>
              <a:t>Let us see how the initial rates method works</a:t>
            </a:r>
          </a:p>
          <a:p>
            <a:endParaRPr lang="nb-NO" sz="2800" dirty="0" smtClean="0">
              <a:solidFill>
                <a:srgbClr val="000000"/>
              </a:solidFill>
            </a:endParaRPr>
          </a:p>
          <a:p>
            <a:r>
              <a:rPr lang="nb-NO" sz="2800" dirty="0" smtClean="0">
                <a:solidFill>
                  <a:srgbClr val="000000"/>
                </a:solidFill>
              </a:rPr>
              <a:t>	2N</a:t>
            </a:r>
            <a:r>
              <a:rPr lang="nb-NO" sz="2800" baseline="-25000" dirty="0" smtClean="0">
                <a:solidFill>
                  <a:srgbClr val="000000"/>
                </a:solidFill>
              </a:rPr>
              <a:t>2</a:t>
            </a:r>
            <a:r>
              <a:rPr lang="nb-NO" sz="2800" dirty="0" smtClean="0">
                <a:solidFill>
                  <a:srgbClr val="000000"/>
                </a:solidFill>
              </a:rPr>
              <a:t>O</a:t>
            </a:r>
            <a:r>
              <a:rPr lang="nb-NO" sz="2800" baseline="-25000" dirty="0" smtClean="0">
                <a:solidFill>
                  <a:srgbClr val="000000"/>
                </a:solidFill>
              </a:rPr>
              <a:t>5(g)</a:t>
            </a:r>
            <a:r>
              <a:rPr lang="nb-NO" sz="2800" dirty="0" smtClean="0">
                <a:solidFill>
                  <a:srgbClr val="000000"/>
                </a:solidFill>
              </a:rPr>
              <a:t>                        4NO</a:t>
            </a:r>
            <a:r>
              <a:rPr lang="nb-NO" sz="2800" baseline="-25000" dirty="0" smtClean="0">
                <a:solidFill>
                  <a:srgbClr val="000000"/>
                </a:solidFill>
              </a:rPr>
              <a:t>2(g)</a:t>
            </a:r>
            <a:r>
              <a:rPr lang="nb-NO" sz="2800" dirty="0" smtClean="0">
                <a:solidFill>
                  <a:srgbClr val="000000"/>
                </a:solidFill>
              </a:rPr>
              <a:t>   +   O</a:t>
            </a:r>
            <a:r>
              <a:rPr lang="nb-NO" sz="2800" baseline="-25000" dirty="0" smtClean="0">
                <a:solidFill>
                  <a:srgbClr val="000000"/>
                </a:solidFill>
              </a:rPr>
              <a:t>2(g)</a:t>
            </a:r>
          </a:p>
          <a:p>
            <a:endParaRPr lang="nb-NO" sz="2800" baseline="-25000" dirty="0" smtClean="0">
              <a:solidFill>
                <a:srgbClr val="000000"/>
              </a:solidFill>
            </a:endParaRPr>
          </a:p>
          <a:p>
            <a:r>
              <a:rPr lang="nb-NO" sz="2400" i="1" dirty="0" smtClean="0">
                <a:solidFill>
                  <a:srgbClr val="FF0000"/>
                </a:solidFill>
              </a:rPr>
              <a:t>The general rate law equation for this reaction is:</a:t>
            </a:r>
          </a:p>
          <a:p>
            <a:pPr>
              <a:lnSpc>
                <a:spcPct val="150000"/>
              </a:lnSpc>
            </a:pPr>
            <a:endParaRPr lang="nb-NO" sz="2400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nb-NO" sz="2400" i="1" dirty="0" smtClean="0">
                <a:solidFill>
                  <a:srgbClr val="FF0000"/>
                </a:solidFill>
              </a:rPr>
              <a:t>		</a:t>
            </a:r>
            <a:r>
              <a:rPr lang="nb-NO" sz="3600" dirty="0" smtClean="0">
                <a:solidFill>
                  <a:srgbClr val="3333FF"/>
                </a:solidFill>
              </a:rPr>
              <a:t>Rate  =  k [N</a:t>
            </a:r>
            <a:r>
              <a:rPr lang="nb-NO" sz="3600" baseline="-25000" dirty="0" smtClean="0">
                <a:solidFill>
                  <a:srgbClr val="3333FF"/>
                </a:solidFill>
              </a:rPr>
              <a:t>2</a:t>
            </a:r>
            <a:r>
              <a:rPr lang="nb-NO" sz="3600" dirty="0" smtClean="0">
                <a:solidFill>
                  <a:srgbClr val="3333FF"/>
                </a:solidFill>
              </a:rPr>
              <a:t>O</a:t>
            </a:r>
            <a:r>
              <a:rPr lang="nb-NO" sz="3600" baseline="-25000" dirty="0" smtClean="0">
                <a:solidFill>
                  <a:srgbClr val="3333FF"/>
                </a:solidFill>
              </a:rPr>
              <a:t>5</a:t>
            </a:r>
            <a:r>
              <a:rPr lang="nb-NO" sz="3600" dirty="0" smtClean="0">
                <a:solidFill>
                  <a:srgbClr val="3333FF"/>
                </a:solidFill>
              </a:rPr>
              <a:t>]</a:t>
            </a:r>
            <a:r>
              <a:rPr lang="nb-NO" sz="3600" baseline="30000" dirty="0" smtClean="0">
                <a:solidFill>
                  <a:srgbClr val="3333FF"/>
                </a:solidFill>
              </a:rPr>
              <a:t>m</a:t>
            </a:r>
          </a:p>
          <a:p>
            <a:pPr>
              <a:lnSpc>
                <a:spcPct val="150000"/>
              </a:lnSpc>
            </a:pPr>
            <a:endParaRPr lang="nb-NO" sz="3600" i="1" baseline="30000" dirty="0" smtClean="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nb-NO" sz="2800" dirty="0" smtClean="0">
                <a:solidFill>
                  <a:srgbClr val="000000"/>
                </a:solidFill>
              </a:rPr>
              <a:t>To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smtClean="0">
                <a:solidFill>
                  <a:srgbClr val="000000"/>
                </a:solidFill>
              </a:rPr>
              <a:t>determine the value of m, a chemist performs three experiments. A different initial concentration of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smtClean="0">
                <a:solidFill>
                  <a:srgbClr val="000000"/>
                </a:solidFill>
              </a:rPr>
              <a:t>[N</a:t>
            </a:r>
            <a:r>
              <a:rPr lang="nb-NO" sz="2800" baseline="-25000" dirty="0" smtClean="0">
                <a:solidFill>
                  <a:srgbClr val="000000"/>
                </a:solidFill>
              </a:rPr>
              <a:t>2</a:t>
            </a:r>
            <a:r>
              <a:rPr lang="nb-NO" sz="2800" dirty="0" smtClean="0">
                <a:solidFill>
                  <a:srgbClr val="000000"/>
                </a:solidFill>
              </a:rPr>
              <a:t>O</a:t>
            </a:r>
            <a:r>
              <a:rPr lang="nb-NO" sz="2800" baseline="-25000" dirty="0" smtClean="0">
                <a:solidFill>
                  <a:srgbClr val="000000"/>
                </a:solidFill>
              </a:rPr>
              <a:t>5</a:t>
            </a:r>
            <a:r>
              <a:rPr lang="nb-NO" sz="2800" dirty="0" smtClean="0">
                <a:solidFill>
                  <a:srgbClr val="000000"/>
                </a:solidFill>
              </a:rPr>
              <a:t>]</a:t>
            </a:r>
            <a:r>
              <a:rPr lang="nb-NO" sz="2800" baseline="-25000" dirty="0" smtClean="0">
                <a:solidFill>
                  <a:srgbClr val="000000"/>
                </a:solidFill>
              </a:rPr>
              <a:t>0</a:t>
            </a:r>
            <a:endParaRPr lang="nb-NO" sz="28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nb-NO" sz="2800" dirty="0" smtClean="0">
                <a:solidFill>
                  <a:srgbClr val="000000"/>
                </a:solidFill>
              </a:rPr>
              <a:t>Is used for each experiment. </a:t>
            </a:r>
            <a:r>
              <a:rPr lang="nb-NO" sz="2800" dirty="0" smtClean="0">
                <a:solidFill>
                  <a:srgbClr val="3333FF"/>
                </a:solidFill>
              </a:rPr>
              <a:t>The 0 represents t=0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95600" y="14478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04800"/>
          <a:ext cx="83820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889"/>
                <a:gridCol w="3182056"/>
                <a:gridCol w="3182056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>
                          <a:solidFill>
                            <a:srgbClr val="FF0000"/>
                          </a:solidFill>
                        </a:rPr>
                        <a:t>Experiment</a:t>
                      </a:r>
                      <a:endParaRPr lang="nb-NO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>
                          <a:solidFill>
                            <a:srgbClr val="FF0000"/>
                          </a:solidFill>
                        </a:rPr>
                        <a:t>Initial [N</a:t>
                      </a:r>
                      <a:r>
                        <a:rPr lang="nb-NO" sz="24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nb-NO" sz="24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nb-NO" sz="2400" baseline="-25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nb-NO" sz="240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r>
                        <a:rPr lang="nb-NO" sz="2400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nb-NO" sz="2400" dirty="0" smtClean="0">
                          <a:solidFill>
                            <a:srgbClr val="FF0000"/>
                          </a:solidFill>
                        </a:rPr>
                        <a:t> (mol/L)</a:t>
                      </a:r>
                      <a:endParaRPr lang="nb-NO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>
                          <a:solidFill>
                            <a:srgbClr val="FF0000"/>
                          </a:solidFill>
                        </a:rPr>
                        <a:t>Initial rate (mol/(L.s))</a:t>
                      </a:r>
                      <a:endParaRPr lang="nb-NO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 smtClean="0"/>
                        <a:t>1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dirty="0" smtClean="0"/>
                        <a:t>0.010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dirty="0" smtClean="0"/>
                        <a:t>4.8</a:t>
                      </a:r>
                      <a:r>
                        <a:rPr lang="nb-NO" sz="2800" baseline="0" dirty="0" smtClean="0"/>
                        <a:t> x 10 </a:t>
                      </a:r>
                      <a:r>
                        <a:rPr lang="nb-NO" sz="2800" baseline="30000" dirty="0" smtClean="0"/>
                        <a:t>-6</a:t>
                      </a:r>
                      <a:endParaRPr lang="nb-NO" sz="2800" baseline="300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 smtClean="0"/>
                        <a:t>2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dirty="0" smtClean="0"/>
                        <a:t>0.020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dirty="0" smtClean="0"/>
                        <a:t>9.6 x 10 </a:t>
                      </a:r>
                      <a:r>
                        <a:rPr lang="nb-NO" sz="2800" baseline="30000" dirty="0" smtClean="0"/>
                        <a:t>-6</a:t>
                      </a:r>
                      <a:endParaRPr lang="nb-NO" sz="2800" baseline="300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 smtClean="0"/>
                        <a:t>3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dirty="0" smtClean="0"/>
                        <a:t>0.030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800" dirty="0" smtClean="0"/>
                        <a:t>1.5 x 10</a:t>
                      </a:r>
                      <a:r>
                        <a:rPr lang="nb-NO" sz="2800" baseline="30000" dirty="0" smtClean="0"/>
                        <a:t>-5</a:t>
                      </a:r>
                      <a:endParaRPr lang="nb-NO" sz="28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4038600"/>
            <a:ext cx="8915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400" i="1" dirty="0">
                <a:solidFill>
                  <a:srgbClr val="3333FF"/>
                </a:solidFill>
              </a:rPr>
              <a:t>Value of m can be determined with at least two different methods</a:t>
            </a:r>
          </a:p>
          <a:p>
            <a:pPr>
              <a:defRPr/>
            </a:pPr>
            <a:endParaRPr lang="nb-NO" sz="2400" i="1" dirty="0">
              <a:solidFill>
                <a:srgbClr val="3333FF"/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nb-NO" sz="2400" i="1" dirty="0">
                <a:solidFill>
                  <a:srgbClr val="3333FF"/>
                </a:solidFill>
              </a:rPr>
              <a:t> by inspection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nb-NO" sz="2400" i="1" dirty="0">
                <a:solidFill>
                  <a:srgbClr val="3333FF"/>
                </a:solidFill>
              </a:rPr>
              <a:t> rate law equation</a:t>
            </a:r>
          </a:p>
        </p:txBody>
      </p:sp>
    </p:spTree>
    <p:extLst>
      <p:ext uri="{BB962C8B-B14F-4D97-AF65-F5344CB8AC3E}">
        <p14:creationId xmlns:p14="http://schemas.microsoft.com/office/powerpoint/2010/main" val="20487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8305800" cy="19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nb-NO" sz="2800" i="1" dirty="0">
                <a:solidFill>
                  <a:srgbClr val="FF0000"/>
                </a:solidFill>
              </a:rPr>
              <a:t> this indicates a first-order relationship as follows</a:t>
            </a:r>
          </a:p>
          <a:p>
            <a:pPr>
              <a:lnSpc>
                <a:spcPct val="150000"/>
              </a:lnSpc>
              <a:defRPr/>
            </a:pPr>
            <a:endParaRPr lang="nb-NO" sz="28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nb-NO" sz="2800" i="1" dirty="0">
                <a:solidFill>
                  <a:srgbClr val="FF0000"/>
                </a:solidFill>
              </a:rPr>
              <a:t> 		Rate = [N</a:t>
            </a:r>
            <a:r>
              <a:rPr lang="nb-NO" sz="2800" i="1" baseline="-25000" dirty="0">
                <a:solidFill>
                  <a:srgbClr val="FF0000"/>
                </a:solidFill>
              </a:rPr>
              <a:t>2</a:t>
            </a:r>
            <a:r>
              <a:rPr lang="nb-NO" sz="2800" i="1" dirty="0">
                <a:solidFill>
                  <a:srgbClr val="FF0000"/>
                </a:solidFill>
              </a:rPr>
              <a:t>O</a:t>
            </a:r>
            <a:r>
              <a:rPr lang="nb-NO" sz="2800" i="1" baseline="-25000" dirty="0">
                <a:solidFill>
                  <a:srgbClr val="FF0000"/>
                </a:solidFill>
              </a:rPr>
              <a:t>5</a:t>
            </a:r>
            <a:r>
              <a:rPr lang="nb-NO" sz="2800" i="1" dirty="0">
                <a:solidFill>
                  <a:srgbClr val="FF0000"/>
                </a:solidFill>
              </a:rPr>
              <a:t>]</a:t>
            </a:r>
            <a:r>
              <a:rPr lang="nb-NO" sz="2800" i="1" baseline="30000" dirty="0">
                <a:solidFill>
                  <a:srgbClr val="FF0000"/>
                </a:solidFill>
              </a:rPr>
              <a:t>1</a:t>
            </a:r>
            <a:endParaRPr lang="nb-NO" sz="2800" i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52400"/>
            <a:ext cx="89154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400" dirty="0">
                <a:solidFill>
                  <a:srgbClr val="3333FF"/>
                </a:solidFill>
              </a:rPr>
              <a:t>1. By inspection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nb-NO" sz="2400" dirty="0">
                <a:solidFill>
                  <a:srgbClr val="000000"/>
                </a:solidFill>
              </a:rPr>
              <a:t>When the [N</a:t>
            </a:r>
            <a:r>
              <a:rPr lang="nb-NO" sz="2400" baseline="-25000" dirty="0">
                <a:solidFill>
                  <a:srgbClr val="000000"/>
                </a:solidFill>
              </a:rPr>
              <a:t>2</a:t>
            </a:r>
            <a:r>
              <a:rPr lang="nb-NO" sz="2400" dirty="0">
                <a:solidFill>
                  <a:srgbClr val="000000"/>
                </a:solidFill>
              </a:rPr>
              <a:t>O</a:t>
            </a:r>
            <a:r>
              <a:rPr lang="nb-NO" sz="2400" baseline="-25000" dirty="0">
                <a:solidFill>
                  <a:srgbClr val="000000"/>
                </a:solidFill>
              </a:rPr>
              <a:t>5</a:t>
            </a:r>
            <a:r>
              <a:rPr lang="nb-NO" sz="2400" dirty="0">
                <a:solidFill>
                  <a:srgbClr val="000000"/>
                </a:solidFill>
              </a:rPr>
              <a:t>] is doubled expts 1 and 2 doubles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nb-NO" sz="2400" dirty="0">
                <a:solidFill>
                  <a:srgbClr val="000000"/>
                </a:solidFill>
              </a:rPr>
              <a:t> the rate also doubles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nb-NO" sz="2400" dirty="0">
                <a:solidFill>
                  <a:srgbClr val="000000"/>
                </a:solidFill>
              </a:rPr>
              <a:t> when [N</a:t>
            </a:r>
            <a:r>
              <a:rPr lang="nb-NO" sz="2400" baseline="-25000" dirty="0">
                <a:solidFill>
                  <a:srgbClr val="000000"/>
                </a:solidFill>
              </a:rPr>
              <a:t>2</a:t>
            </a:r>
            <a:r>
              <a:rPr lang="nb-NO" sz="2400" dirty="0">
                <a:solidFill>
                  <a:srgbClr val="000000"/>
                </a:solidFill>
              </a:rPr>
              <a:t>O</a:t>
            </a:r>
            <a:r>
              <a:rPr lang="nb-NO" sz="2400" baseline="-25000" dirty="0">
                <a:solidFill>
                  <a:srgbClr val="000000"/>
                </a:solidFill>
              </a:rPr>
              <a:t>5</a:t>
            </a:r>
            <a:r>
              <a:rPr lang="nb-NO" sz="2400" dirty="0">
                <a:solidFill>
                  <a:srgbClr val="000000"/>
                </a:solidFill>
              </a:rPr>
              <a:t>]  is tripled, (expts 1 and 3) the rate </a:t>
            </a:r>
            <a:r>
              <a:rPr lang="nb-NO" sz="2400" dirty="0" smtClean="0">
                <a:solidFill>
                  <a:srgbClr val="000000"/>
                </a:solidFill>
              </a:rPr>
              <a:t>triples</a:t>
            </a:r>
            <a:endParaRPr lang="nb-NO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Box 1"/>
          <p:cNvSpPr txBox="1">
            <a:spLocks noChangeArrowheads="1"/>
          </p:cNvSpPr>
          <p:nvPr/>
        </p:nvSpPr>
        <p:spPr bwMode="auto">
          <a:xfrm>
            <a:off x="76200" y="304800"/>
            <a:ext cx="899160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smtClean="0">
                <a:solidFill>
                  <a:srgbClr val="000000"/>
                </a:solidFill>
              </a:rPr>
              <a:t>2. Compare rate law equation using ratios</a:t>
            </a:r>
          </a:p>
          <a:p>
            <a:pPr>
              <a:lnSpc>
                <a:spcPct val="150000"/>
              </a:lnSpc>
            </a:pPr>
            <a:r>
              <a:rPr lang="nb-NO" sz="2000" i="1" smtClean="0">
                <a:solidFill>
                  <a:srgbClr val="3333FF"/>
                </a:solidFill>
              </a:rPr>
              <a:t>this method very useful when relation between conc and rate are not immediately obvious from data</a:t>
            </a:r>
          </a:p>
          <a:p>
            <a:pPr>
              <a:lnSpc>
                <a:spcPct val="150000"/>
              </a:lnSpc>
            </a:pPr>
            <a:endParaRPr lang="nb-NO" sz="2000" i="1" smtClean="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nb-NO" sz="2400" i="1" smtClean="0">
                <a:solidFill>
                  <a:srgbClr val="000000"/>
                </a:solidFill>
              </a:rPr>
              <a:t>Write the rate expressions for expts 1 and 2 as follows:</a:t>
            </a:r>
          </a:p>
          <a:p>
            <a:pPr>
              <a:lnSpc>
                <a:spcPct val="150000"/>
              </a:lnSpc>
            </a:pPr>
            <a:r>
              <a:rPr lang="nb-NO" sz="2400" i="1" smtClean="0">
                <a:solidFill>
                  <a:srgbClr val="000000"/>
                </a:solidFill>
              </a:rPr>
              <a:t>	Rate</a:t>
            </a:r>
            <a:r>
              <a:rPr lang="nb-NO" sz="2400" i="1" baseline="-25000" smtClean="0">
                <a:solidFill>
                  <a:srgbClr val="000000"/>
                </a:solidFill>
              </a:rPr>
              <a:t>1</a:t>
            </a:r>
            <a:r>
              <a:rPr lang="nb-NO" sz="2400" i="1" smtClean="0">
                <a:solidFill>
                  <a:srgbClr val="000000"/>
                </a:solidFill>
              </a:rPr>
              <a:t> = k</a:t>
            </a:r>
            <a:r>
              <a:rPr lang="nb-NO" sz="2400" smtClean="0">
                <a:solidFill>
                  <a:srgbClr val="000000"/>
                </a:solidFill>
              </a:rPr>
              <a:t> [0.010]</a:t>
            </a:r>
            <a:r>
              <a:rPr lang="nb-NO" sz="2400" baseline="30000" smtClean="0">
                <a:solidFill>
                  <a:srgbClr val="000000"/>
                </a:solidFill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nb-NO" sz="2400" i="1" baseline="30000" smtClean="0">
                <a:solidFill>
                  <a:srgbClr val="000000"/>
                </a:solidFill>
              </a:rPr>
              <a:t> 	                </a:t>
            </a:r>
            <a:r>
              <a:rPr lang="nb-NO" sz="2400" i="1" smtClean="0">
                <a:solidFill>
                  <a:srgbClr val="000000"/>
                </a:solidFill>
              </a:rPr>
              <a:t>= 4.8 x 10</a:t>
            </a:r>
            <a:r>
              <a:rPr lang="nb-NO" sz="2400" i="1" baseline="30000" smtClean="0">
                <a:solidFill>
                  <a:srgbClr val="000000"/>
                </a:solidFill>
              </a:rPr>
              <a:t>-6</a:t>
            </a:r>
            <a:r>
              <a:rPr lang="nb-NO" sz="2400" i="1" smtClean="0">
                <a:solidFill>
                  <a:srgbClr val="000000"/>
                </a:solidFill>
              </a:rPr>
              <a:t> mol/(L.s)</a:t>
            </a:r>
          </a:p>
          <a:p>
            <a:pPr>
              <a:lnSpc>
                <a:spcPct val="150000"/>
              </a:lnSpc>
            </a:pPr>
            <a:endParaRPr lang="nb-NO" sz="2400" i="1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nb-NO" sz="2400" i="1" smtClean="0">
                <a:solidFill>
                  <a:srgbClr val="000000"/>
                </a:solidFill>
              </a:rPr>
              <a:t>	Rate</a:t>
            </a:r>
            <a:r>
              <a:rPr lang="nb-NO" sz="2400" i="1" baseline="-25000" smtClean="0">
                <a:solidFill>
                  <a:srgbClr val="000000"/>
                </a:solidFill>
              </a:rPr>
              <a:t>2</a:t>
            </a:r>
            <a:r>
              <a:rPr lang="nb-NO" sz="2400" i="1" smtClean="0">
                <a:solidFill>
                  <a:srgbClr val="000000"/>
                </a:solidFill>
              </a:rPr>
              <a:t>  = k</a:t>
            </a:r>
            <a:r>
              <a:rPr lang="nb-NO" sz="2400" smtClean="0">
                <a:solidFill>
                  <a:srgbClr val="000000"/>
                </a:solidFill>
              </a:rPr>
              <a:t> [0.020]</a:t>
            </a:r>
            <a:r>
              <a:rPr lang="nb-NO" sz="2400" baseline="30000" smtClean="0">
                <a:solidFill>
                  <a:srgbClr val="000000"/>
                </a:solidFill>
              </a:rPr>
              <a:t>m</a:t>
            </a:r>
          </a:p>
          <a:p>
            <a:pPr>
              <a:lnSpc>
                <a:spcPct val="150000"/>
              </a:lnSpc>
            </a:pPr>
            <a:endParaRPr lang="nb-NO" sz="2400" i="1" baseline="3000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nb-NO" sz="2400" i="1" baseline="30000" smtClean="0">
                <a:solidFill>
                  <a:srgbClr val="000000"/>
                </a:solidFill>
              </a:rPr>
              <a:t>		 </a:t>
            </a:r>
            <a:r>
              <a:rPr lang="nb-NO" sz="2400" i="1" smtClean="0">
                <a:solidFill>
                  <a:srgbClr val="000000"/>
                </a:solidFill>
              </a:rPr>
              <a:t>= 9.6 x 10</a:t>
            </a:r>
            <a:r>
              <a:rPr lang="nb-NO" sz="2400" i="1" baseline="30000" smtClean="0">
                <a:solidFill>
                  <a:srgbClr val="000000"/>
                </a:solidFill>
              </a:rPr>
              <a:t>-6</a:t>
            </a:r>
            <a:r>
              <a:rPr lang="nb-NO" sz="2400" i="1" smtClean="0">
                <a:solidFill>
                  <a:srgbClr val="000000"/>
                </a:solidFill>
              </a:rPr>
              <a:t> mol/(L.s)</a:t>
            </a:r>
          </a:p>
          <a:p>
            <a:pPr>
              <a:lnSpc>
                <a:spcPct val="150000"/>
              </a:lnSpc>
            </a:pPr>
            <a:endParaRPr lang="nb-NO" sz="2400" i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9154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smtClean="0">
                <a:solidFill>
                  <a:srgbClr val="000000"/>
                </a:solidFill>
              </a:rPr>
              <a:t>Create a ratio to compare the two rates</a:t>
            </a:r>
          </a:p>
          <a:p>
            <a:endParaRPr lang="en-US" sz="2800" smtClean="0">
              <a:solidFill>
                <a:srgbClr val="000000"/>
              </a:solidFill>
            </a:endParaRPr>
          </a:p>
          <a:p>
            <a:r>
              <a:rPr lang="en-US" sz="2800" smtClean="0">
                <a:solidFill>
                  <a:srgbClr val="000000"/>
                </a:solidFill>
              </a:rPr>
              <a:t> </a:t>
            </a:r>
            <a:r>
              <a:rPr lang="en-US" sz="2800" u="sng" smtClean="0">
                <a:solidFill>
                  <a:srgbClr val="000000"/>
                </a:solidFill>
              </a:rPr>
              <a:t>Rate</a:t>
            </a:r>
            <a:r>
              <a:rPr lang="en-US" sz="2800" u="sng" baseline="-25000" smtClean="0">
                <a:solidFill>
                  <a:srgbClr val="000000"/>
                </a:solidFill>
              </a:rPr>
              <a:t>1 </a:t>
            </a:r>
            <a:r>
              <a:rPr lang="en-US" sz="2800" smtClean="0">
                <a:solidFill>
                  <a:srgbClr val="000000"/>
                </a:solidFill>
              </a:rPr>
              <a:t> = </a:t>
            </a:r>
            <a:r>
              <a:rPr lang="en-US" sz="2800" u="sng" smtClean="0">
                <a:solidFill>
                  <a:srgbClr val="000000"/>
                </a:solidFill>
              </a:rPr>
              <a:t>k(0.010 mol/L)m  = 4.8 x 10</a:t>
            </a:r>
            <a:r>
              <a:rPr lang="en-US" sz="2800" u="sng" baseline="30000" smtClean="0">
                <a:solidFill>
                  <a:srgbClr val="000000"/>
                </a:solidFill>
              </a:rPr>
              <a:t>-6</a:t>
            </a:r>
            <a:r>
              <a:rPr lang="en-US" sz="2800" u="sng" smtClean="0">
                <a:solidFill>
                  <a:srgbClr val="000000"/>
                </a:solidFill>
              </a:rPr>
              <a:t> mol/L.s</a:t>
            </a:r>
            <a:endParaRPr lang="en-US" sz="2800" u="sng" baseline="-25000" smtClean="0">
              <a:solidFill>
                <a:srgbClr val="000000"/>
              </a:solidFill>
            </a:endParaRPr>
          </a:p>
          <a:p>
            <a:r>
              <a:rPr lang="en-US" sz="2800" baseline="-25000" smtClean="0">
                <a:solidFill>
                  <a:srgbClr val="000000"/>
                </a:solidFill>
              </a:rPr>
              <a:t> </a:t>
            </a:r>
            <a:r>
              <a:rPr lang="en-US" sz="2800" smtClean="0">
                <a:solidFill>
                  <a:srgbClr val="000000"/>
                </a:solidFill>
              </a:rPr>
              <a:t>Rate</a:t>
            </a:r>
            <a:r>
              <a:rPr lang="en-US" sz="2800" baseline="-25000" smtClean="0">
                <a:solidFill>
                  <a:srgbClr val="000000"/>
                </a:solidFill>
              </a:rPr>
              <a:t> 2       </a:t>
            </a:r>
            <a:r>
              <a:rPr lang="en-US" sz="2800" smtClean="0">
                <a:solidFill>
                  <a:srgbClr val="000000"/>
                </a:solidFill>
              </a:rPr>
              <a:t>k(0.020 mol/L)m     9.6 x 10</a:t>
            </a:r>
            <a:r>
              <a:rPr lang="en-US" sz="2800" baseline="30000" smtClean="0">
                <a:solidFill>
                  <a:srgbClr val="000000"/>
                </a:solidFill>
              </a:rPr>
              <a:t>-6</a:t>
            </a:r>
            <a:r>
              <a:rPr lang="en-US" sz="2800" smtClean="0">
                <a:solidFill>
                  <a:srgbClr val="000000"/>
                </a:solidFill>
              </a:rPr>
              <a:t> mol/L.s</a:t>
            </a:r>
          </a:p>
          <a:p>
            <a:endParaRPr lang="en-US" sz="2800" baseline="-25000" smtClean="0">
              <a:solidFill>
                <a:srgbClr val="000000"/>
              </a:solidFill>
            </a:endParaRPr>
          </a:p>
          <a:p>
            <a:r>
              <a:rPr lang="en-US" sz="2400" smtClean="0">
                <a:solidFill>
                  <a:srgbClr val="FF0000"/>
                </a:solidFill>
              </a:rPr>
              <a:t>Since k is a constant at constant temp you can cancel out</a:t>
            </a:r>
          </a:p>
          <a:p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>
                <a:solidFill>
                  <a:srgbClr val="FF0000"/>
                </a:solidFill>
              </a:rPr>
              <a:t>	  </a:t>
            </a:r>
            <a:r>
              <a:rPr lang="en-US" sz="2800" u="sng" smtClean="0">
                <a:solidFill>
                  <a:srgbClr val="000000"/>
                </a:solidFill>
              </a:rPr>
              <a:t>k(0.010 mol/L)</a:t>
            </a:r>
            <a:r>
              <a:rPr lang="en-US" sz="2800" u="sng" baseline="30000" smtClean="0">
                <a:solidFill>
                  <a:srgbClr val="000000"/>
                </a:solidFill>
              </a:rPr>
              <a:t>m</a:t>
            </a:r>
            <a:r>
              <a:rPr lang="en-US" sz="2800" u="sng" smtClean="0">
                <a:solidFill>
                  <a:srgbClr val="000000"/>
                </a:solidFill>
              </a:rPr>
              <a:t>  = 4.8 x 10</a:t>
            </a:r>
            <a:r>
              <a:rPr lang="en-US" sz="2800" u="sng" baseline="30000" smtClean="0">
                <a:solidFill>
                  <a:srgbClr val="000000"/>
                </a:solidFill>
              </a:rPr>
              <a:t>-6</a:t>
            </a:r>
            <a:r>
              <a:rPr lang="en-US" sz="2800" u="sng" smtClean="0">
                <a:solidFill>
                  <a:srgbClr val="000000"/>
                </a:solidFill>
              </a:rPr>
              <a:t> mol/L.s</a:t>
            </a:r>
            <a:endParaRPr lang="en-US" sz="3600" smtClean="0">
              <a:solidFill>
                <a:srgbClr val="000000"/>
              </a:solidFill>
            </a:endParaRPr>
          </a:p>
          <a:p>
            <a:r>
              <a:rPr lang="en-US" sz="2800" smtClean="0">
                <a:solidFill>
                  <a:srgbClr val="000000"/>
                </a:solidFill>
              </a:rPr>
              <a:t>	  k(0.020 mol/L)</a:t>
            </a:r>
            <a:r>
              <a:rPr lang="en-US" sz="2800" baseline="30000" smtClean="0">
                <a:solidFill>
                  <a:srgbClr val="000000"/>
                </a:solidFill>
              </a:rPr>
              <a:t>m</a:t>
            </a:r>
            <a:r>
              <a:rPr lang="en-US" sz="2800" smtClean="0">
                <a:solidFill>
                  <a:srgbClr val="000000"/>
                </a:solidFill>
              </a:rPr>
              <a:t>     9.6 x 10</a:t>
            </a:r>
            <a:r>
              <a:rPr lang="en-US" sz="2800" baseline="30000" smtClean="0">
                <a:solidFill>
                  <a:srgbClr val="000000"/>
                </a:solidFill>
              </a:rPr>
              <a:t>-6</a:t>
            </a:r>
            <a:r>
              <a:rPr lang="en-US" sz="2800" smtClean="0">
                <a:solidFill>
                  <a:srgbClr val="000000"/>
                </a:solidFill>
              </a:rPr>
              <a:t> mol/L.s</a:t>
            </a:r>
          </a:p>
          <a:p>
            <a:endParaRPr lang="en-US" sz="2800" smtClean="0">
              <a:solidFill>
                <a:srgbClr val="000000"/>
              </a:solidFill>
            </a:endParaRPr>
          </a:p>
          <a:p>
            <a:r>
              <a:rPr lang="en-US" sz="2800" smtClean="0">
                <a:solidFill>
                  <a:srgbClr val="000000"/>
                </a:solidFill>
              </a:rPr>
              <a:t>		(0.5)</a:t>
            </a:r>
            <a:r>
              <a:rPr lang="en-US" sz="2800" baseline="30000" smtClean="0">
                <a:solidFill>
                  <a:srgbClr val="000000"/>
                </a:solidFill>
              </a:rPr>
              <a:t>m</a:t>
            </a:r>
            <a:r>
              <a:rPr lang="en-US" sz="2800" smtClean="0">
                <a:solidFill>
                  <a:srgbClr val="000000"/>
                </a:solidFill>
              </a:rPr>
              <a:t>  =  0.5</a:t>
            </a:r>
            <a:endParaRPr lang="en-US" sz="3600" smtClean="0">
              <a:solidFill>
                <a:srgbClr val="000000"/>
              </a:solidFill>
            </a:endParaRPr>
          </a:p>
          <a:p>
            <a:r>
              <a:rPr lang="en-US" sz="2400" smtClean="0">
                <a:solidFill>
                  <a:srgbClr val="FF0000"/>
                </a:solidFill>
              </a:rPr>
              <a:t>                    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                        m = 1 (by inspection)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138238" y="3581400"/>
            <a:ext cx="3810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43000" y="3048000"/>
            <a:ext cx="3810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24600" y="3097213"/>
            <a:ext cx="3810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92850" y="3595688"/>
            <a:ext cx="3810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2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88392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i="1" dirty="0" smtClean="0">
                <a:solidFill>
                  <a:srgbClr val="FF0000"/>
                </a:solidFill>
              </a:rPr>
              <a:t>Determining the Rate Constant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Once you know the rate law equation for a reaction, you can calculate the rate constant using results from any of the experiments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	Rate = k [N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O</a:t>
            </a:r>
            <a:r>
              <a:rPr lang="en-US" sz="2800" baseline="-25000" dirty="0" smtClean="0">
                <a:solidFill>
                  <a:srgbClr val="000000"/>
                </a:solidFill>
              </a:rPr>
              <a:t>5</a:t>
            </a:r>
            <a:r>
              <a:rPr lang="en-US" sz="2800" dirty="0" smtClean="0">
                <a:solidFill>
                  <a:srgbClr val="000000"/>
                </a:solidFill>
              </a:rPr>
              <a:t>]</a:t>
            </a:r>
            <a:r>
              <a:rPr lang="en-US" sz="2800" baseline="30000" dirty="0" smtClean="0">
                <a:solidFill>
                  <a:srgbClr val="000000"/>
                </a:solidFill>
              </a:rPr>
              <a:t>1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You can use data from any of the three experiments to calculate k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  4.8 x 10</a:t>
            </a:r>
            <a:r>
              <a:rPr lang="en-US" sz="2800" baseline="30000" dirty="0" smtClean="0">
                <a:solidFill>
                  <a:srgbClr val="000000"/>
                </a:solidFill>
              </a:rPr>
              <a:t>-6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mol</a:t>
            </a:r>
            <a:r>
              <a:rPr lang="en-US" sz="2800" dirty="0" smtClean="0">
                <a:solidFill>
                  <a:srgbClr val="000000"/>
                </a:solidFill>
              </a:rPr>
              <a:t>/(L.s) = k(0.010 </a:t>
            </a:r>
            <a:r>
              <a:rPr lang="en-US" sz="2800" dirty="0" err="1" smtClean="0">
                <a:solidFill>
                  <a:srgbClr val="000000"/>
                </a:solidFill>
              </a:rPr>
              <a:t>mol</a:t>
            </a:r>
            <a:r>
              <a:rPr lang="en-US" sz="2800" dirty="0" smtClean="0">
                <a:solidFill>
                  <a:srgbClr val="000000"/>
                </a:solidFill>
              </a:rPr>
              <a:t>/L)</a:t>
            </a:r>
          </a:p>
        </p:txBody>
      </p:sp>
    </p:spTree>
    <p:extLst>
      <p:ext uri="{BB962C8B-B14F-4D97-AF65-F5344CB8AC3E}">
        <p14:creationId xmlns:p14="http://schemas.microsoft.com/office/powerpoint/2010/main" val="15675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89154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k  = </a:t>
            </a:r>
            <a:r>
              <a:rPr lang="en-US" sz="2400" u="sng" dirty="0" smtClean="0">
                <a:solidFill>
                  <a:srgbClr val="000000"/>
                </a:solidFill>
              </a:rPr>
              <a:t>4.8 x 10-6 </a:t>
            </a:r>
            <a:r>
              <a:rPr lang="en-US" sz="2400" u="sng" dirty="0" err="1" smtClean="0">
                <a:solidFill>
                  <a:srgbClr val="000000"/>
                </a:solidFill>
              </a:rPr>
              <a:t>mol</a:t>
            </a:r>
            <a:r>
              <a:rPr lang="en-US" sz="2400" u="sng" dirty="0" smtClean="0">
                <a:solidFill>
                  <a:srgbClr val="000000"/>
                </a:solidFill>
              </a:rPr>
              <a:t>/ (L.s)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                         0.010 </a:t>
            </a:r>
            <a:r>
              <a:rPr lang="en-US" sz="2400" dirty="0" err="1" smtClean="0">
                <a:solidFill>
                  <a:srgbClr val="000000"/>
                </a:solidFill>
              </a:rPr>
              <a:t>mol</a:t>
            </a:r>
            <a:r>
              <a:rPr lang="en-US" sz="2400" dirty="0" smtClean="0">
                <a:solidFill>
                  <a:srgbClr val="000000"/>
                </a:solidFill>
              </a:rPr>
              <a:t>/L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	     = 4.8 x 10</a:t>
            </a:r>
            <a:r>
              <a:rPr lang="en-US" sz="2400" baseline="30000" dirty="0" smtClean="0">
                <a:solidFill>
                  <a:srgbClr val="000000"/>
                </a:solidFill>
              </a:rPr>
              <a:t>-4</a:t>
            </a:r>
            <a:r>
              <a:rPr lang="en-US" sz="2400" dirty="0" smtClean="0">
                <a:solidFill>
                  <a:srgbClr val="000000"/>
                </a:solidFill>
              </a:rPr>
              <a:t> s</a:t>
            </a:r>
            <a:r>
              <a:rPr lang="en-US" sz="2400" baseline="30000" dirty="0" smtClean="0">
                <a:solidFill>
                  <a:srgbClr val="000000"/>
                </a:solidFill>
              </a:rPr>
              <a:t>-1</a:t>
            </a:r>
          </a:p>
          <a:p>
            <a:endParaRPr lang="en-US" sz="2400" baseline="300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143250" y="533400"/>
            <a:ext cx="1028700" cy="190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76600" y="1008063"/>
            <a:ext cx="762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86063" y="65088"/>
            <a:ext cx="3589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u="sng">
                <a:solidFill>
                  <a:srgbClr val="00B0F0"/>
                </a:solidFill>
                <a:cs typeface="Arial" charset="0"/>
              </a:rPr>
              <a:t>First-Order Reactions</a:t>
            </a:r>
          </a:p>
        </p:txBody>
      </p:sp>
      <p:grpSp>
        <p:nvGrpSpPr>
          <p:cNvPr id="23555" name="Group 9"/>
          <p:cNvGrpSpPr>
            <a:grpSpLocks/>
          </p:cNvGrpSpPr>
          <p:nvPr/>
        </p:nvGrpSpPr>
        <p:grpSpPr bwMode="auto">
          <a:xfrm>
            <a:off x="1143000" y="914400"/>
            <a:ext cx="1824038" cy="879475"/>
            <a:chOff x="518" y="3200"/>
            <a:chExt cx="1149" cy="554"/>
          </a:xfrm>
        </p:grpSpPr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518" y="3337"/>
              <a:ext cx="7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rate = -</a:t>
              </a:r>
            </a:p>
          </p:txBody>
        </p:sp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>
              <a:off x="1200" y="3200"/>
              <a:ext cx="467" cy="554"/>
              <a:chOff x="2054" y="3286"/>
              <a:chExt cx="467" cy="554"/>
            </a:xfrm>
          </p:grpSpPr>
          <p:sp>
            <p:nvSpPr>
              <p:cNvPr id="23566" name="Text Box 12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latin typeface="Symbol" pitchFamily="18" charset="2"/>
                    <a:cs typeface="Arial" charset="0"/>
                  </a:rPr>
                  <a:t>D</a:t>
                </a:r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[A]</a:t>
                </a:r>
              </a:p>
            </p:txBody>
          </p:sp>
          <p:sp>
            <p:nvSpPr>
              <p:cNvPr id="23567" name="Text Box 13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8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latin typeface="Symbol" pitchFamily="18" charset="2"/>
                    <a:cs typeface="Arial" charset="0"/>
                  </a:rPr>
                  <a:t>D</a:t>
                </a:r>
                <a:r>
                  <a:rPr lang="en-US" i="1">
                    <a:solidFill>
                      <a:prstClr val="black"/>
                    </a:solidFill>
                    <a:cs typeface="Arial" charset="0"/>
                  </a:rPr>
                  <a:t>t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68" name="Line 14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sp>
        <p:nvSpPr>
          <p:cNvPr id="23556" name="Text Box 15"/>
          <p:cNvSpPr txBox="1">
            <a:spLocks noChangeArrowheads="1"/>
          </p:cNvSpPr>
          <p:nvPr/>
        </p:nvSpPr>
        <p:spPr bwMode="auto">
          <a:xfrm>
            <a:off x="3886200" y="1066800"/>
            <a:ext cx="166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rate = </a:t>
            </a:r>
            <a:r>
              <a:rPr lang="en-US" i="1">
                <a:solidFill>
                  <a:prstClr val="black"/>
                </a:solidFill>
                <a:cs typeface="Arial" charset="0"/>
              </a:rPr>
              <a:t>k</a:t>
            </a:r>
            <a:r>
              <a:rPr lang="en-US">
                <a:solidFill>
                  <a:prstClr val="black"/>
                </a:solidFill>
                <a:cs typeface="Arial" charset="0"/>
              </a:rPr>
              <a:t> [A]</a:t>
            </a:r>
          </a:p>
        </p:txBody>
      </p:sp>
      <p:sp>
        <p:nvSpPr>
          <p:cNvPr id="23557" name="Text Box 39"/>
          <p:cNvSpPr txBox="1">
            <a:spLocks noChangeArrowheads="1"/>
          </p:cNvSpPr>
          <p:nvPr/>
        </p:nvSpPr>
        <p:spPr bwMode="auto">
          <a:xfrm>
            <a:off x="3733800" y="2057400"/>
            <a:ext cx="473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cs typeface="Arial" charset="0"/>
              </a:rPr>
              <a:t>[A] is the concentration of A at any time </a:t>
            </a:r>
            <a:r>
              <a:rPr lang="en-US" sz="2000" i="1">
                <a:solidFill>
                  <a:srgbClr val="FF0000"/>
                </a:solidFill>
                <a:cs typeface="Arial" charset="0"/>
              </a:rPr>
              <a:t>t</a:t>
            </a:r>
            <a:endParaRPr lang="en-US" sz="2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3558" name="Text Box 40"/>
          <p:cNvSpPr txBox="1">
            <a:spLocks noChangeArrowheads="1"/>
          </p:cNvSpPr>
          <p:nvPr/>
        </p:nvSpPr>
        <p:spPr bwMode="auto">
          <a:xfrm>
            <a:off x="3733800" y="2514600"/>
            <a:ext cx="463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cs typeface="Arial" charset="0"/>
              </a:rPr>
              <a:t>[A]</a:t>
            </a:r>
            <a:r>
              <a:rPr lang="en-US" sz="2000" baseline="-25000">
                <a:solidFill>
                  <a:srgbClr val="FF0000"/>
                </a:solidFill>
                <a:cs typeface="Arial" charset="0"/>
              </a:rPr>
              <a:t>0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 is the concentration of A at time </a:t>
            </a:r>
            <a:r>
              <a:rPr lang="en-US" sz="2000" i="1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=0</a:t>
            </a:r>
          </a:p>
        </p:txBody>
      </p:sp>
      <p:sp>
        <p:nvSpPr>
          <p:cNvPr id="23559" name="Text Box 42"/>
          <p:cNvSpPr txBox="1">
            <a:spLocks noChangeArrowheads="1"/>
          </p:cNvSpPr>
          <p:nvPr/>
        </p:nvSpPr>
        <p:spPr bwMode="auto">
          <a:xfrm>
            <a:off x="6629400" y="990600"/>
            <a:ext cx="231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prstClr val="black"/>
                </a:solidFill>
                <a:cs typeface="Arial" charset="0"/>
              </a:rPr>
              <a:t>[A] = [A]</a:t>
            </a:r>
            <a:r>
              <a:rPr lang="en-US" sz="3200" baseline="-25000">
                <a:solidFill>
                  <a:prstClr val="black"/>
                </a:solidFill>
                <a:cs typeface="Arial" charset="0"/>
              </a:rPr>
              <a:t>0</a:t>
            </a:r>
            <a:r>
              <a:rPr lang="en-US" sz="3200">
                <a:solidFill>
                  <a:prstClr val="black"/>
                </a:solidFill>
                <a:cs typeface="Arial" charset="0"/>
              </a:rPr>
              <a:t>e</a:t>
            </a:r>
            <a:r>
              <a:rPr lang="en-US" sz="3200" i="1" baseline="30000">
                <a:solidFill>
                  <a:prstClr val="black"/>
                </a:solidFill>
                <a:cs typeface="Arial" charset="0"/>
              </a:rPr>
              <a:t>-kt</a:t>
            </a:r>
            <a:endParaRPr lang="en-US" sz="3200" baseline="30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600" y="2133600"/>
            <a:ext cx="2743200" cy="762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440" name="Picture 56" descr="Graphs of concentration versus time, log concentration versus time and reciprocal of concentration versus time for a first order reac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8807450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3124200" y="3048000"/>
            <a:ext cx="2971800" cy="3429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04800" y="2286000"/>
            <a:ext cx="263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ln[A] - ln[A]</a:t>
            </a:r>
            <a:r>
              <a:rPr lang="en-US" baseline="-25000">
                <a:solidFill>
                  <a:prstClr val="black"/>
                </a:solidFill>
                <a:cs typeface="Arial" charset="0"/>
              </a:rPr>
              <a:t>0</a:t>
            </a:r>
            <a:r>
              <a:rPr lang="en-US">
                <a:solidFill>
                  <a:prstClr val="black"/>
                </a:solidFill>
                <a:cs typeface="Arial" charset="0"/>
              </a:rPr>
              <a:t> =  - </a:t>
            </a:r>
            <a:r>
              <a:rPr lang="en-US" i="1">
                <a:solidFill>
                  <a:prstClr val="black"/>
                </a:solidFill>
                <a:cs typeface="Arial" charset="0"/>
              </a:rPr>
              <a:t>kt</a:t>
            </a: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C:\DOCUME~1\STACY_~1\LOCALS~1\Temp\npo0000d4.tmp"/>
          <p:cNvPicPr>
            <a:picLocks noChangeAspect="1" noChangeArrowheads="1"/>
          </p:cNvPicPr>
          <p:nvPr/>
        </p:nvPicPr>
        <p:blipFill>
          <a:blip r:embed="rId2" cstate="print"/>
          <a:srcRect t="5556"/>
          <a:stretch>
            <a:fillRect/>
          </a:stretch>
        </p:blipFill>
        <p:spPr bwMode="auto">
          <a:xfrm>
            <a:off x="381000" y="612775"/>
            <a:ext cx="83820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2825750" y="39688"/>
            <a:ext cx="352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prstClr val="black"/>
                </a:solidFill>
                <a:cs typeface="Arial" charset="0"/>
              </a:rPr>
              <a:t>Decomposition of N</a:t>
            </a:r>
            <a:r>
              <a:rPr lang="en-US" b="1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b="1">
                <a:solidFill>
                  <a:prstClr val="black"/>
                </a:solidFill>
                <a:cs typeface="Arial" charset="0"/>
              </a:rPr>
              <a:t>O</a:t>
            </a:r>
            <a:r>
              <a:rPr lang="en-US" b="1" baseline="-25000">
                <a:solidFill>
                  <a:prstClr val="black"/>
                </a:solidFill>
                <a:cs typeface="Arial" charset="0"/>
              </a:rPr>
              <a:t>5</a:t>
            </a:r>
            <a:endParaRPr lang="en-US" b="1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3863975" y="152400"/>
            <a:ext cx="1431925" cy="457200"/>
            <a:chOff x="2434" y="2137"/>
            <a:chExt cx="902" cy="288"/>
          </a:xfrm>
        </p:grpSpPr>
        <p:sp>
          <p:nvSpPr>
            <p:cNvPr id="11286" name="Text Box 4"/>
            <p:cNvSpPr txBox="1">
              <a:spLocks noChangeArrowheads="1"/>
            </p:cNvSpPr>
            <p:nvPr/>
          </p:nvSpPr>
          <p:spPr bwMode="auto">
            <a:xfrm>
              <a:off x="2434" y="2137"/>
              <a:ext cx="9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cs typeface="Arial" charset="0"/>
                </a:rPr>
                <a:t>A          </a:t>
              </a:r>
              <a:r>
                <a:rPr lang="en-US">
                  <a:solidFill>
                    <a:srgbClr val="FF0000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11287" name="Line 5"/>
            <p:cNvSpPr>
              <a:spLocks noChangeShapeType="1"/>
            </p:cNvSpPr>
            <p:nvPr/>
          </p:nvSpPr>
          <p:spPr bwMode="auto">
            <a:xfrm>
              <a:off x="2712" y="22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4121" name="Picture 6" descr="C:\DOCUME~1\STACY_~1\LOCALS~1\Temp\npo0000bd.t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381375"/>
            <a:ext cx="5029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prstClr val="black"/>
                </a:solidFill>
                <a:cs typeface="Arial" charset="0"/>
              </a:rPr>
              <a:t>13.1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9563" y="3810000"/>
            <a:ext cx="1824037" cy="879475"/>
            <a:chOff x="518" y="3200"/>
            <a:chExt cx="1149" cy="554"/>
          </a:xfrm>
        </p:grpSpPr>
        <p:sp>
          <p:nvSpPr>
            <p:cNvPr id="11281" name="Text Box 9"/>
            <p:cNvSpPr txBox="1">
              <a:spLocks noChangeArrowheads="1"/>
            </p:cNvSpPr>
            <p:nvPr/>
          </p:nvSpPr>
          <p:spPr bwMode="auto">
            <a:xfrm>
              <a:off x="518" y="3337"/>
              <a:ext cx="7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rate = -</a:t>
              </a:r>
            </a:p>
          </p:txBody>
        </p:sp>
        <p:grpSp>
          <p:nvGrpSpPr>
            <p:cNvPr id="11282" name="Group 10"/>
            <p:cNvGrpSpPr>
              <a:grpSpLocks/>
            </p:cNvGrpSpPr>
            <p:nvPr/>
          </p:nvGrpSpPr>
          <p:grpSpPr bwMode="auto">
            <a:xfrm>
              <a:off x="1200" y="3200"/>
              <a:ext cx="467" cy="554"/>
              <a:chOff x="2054" y="3286"/>
              <a:chExt cx="467" cy="554"/>
            </a:xfrm>
          </p:grpSpPr>
          <p:sp>
            <p:nvSpPr>
              <p:cNvPr id="11283" name="Text Box 11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latin typeface="Symbol" pitchFamily="18" charset="2"/>
                    <a:cs typeface="Arial" charset="0"/>
                  </a:rPr>
                  <a:t>D</a:t>
                </a:r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[A]</a:t>
                </a:r>
              </a:p>
            </p:txBody>
          </p:sp>
          <p:sp>
            <p:nvSpPr>
              <p:cNvPr id="11284" name="Text Box 12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8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latin typeface="Symbol" pitchFamily="18" charset="2"/>
                    <a:cs typeface="Arial" charset="0"/>
                  </a:rPr>
                  <a:t>D</a:t>
                </a:r>
                <a:r>
                  <a:rPr lang="en-US" i="1">
                    <a:solidFill>
                      <a:prstClr val="black"/>
                    </a:solidFill>
                    <a:cs typeface="Arial" charset="0"/>
                  </a:rPr>
                  <a:t>t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85" name="Line 13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04800" y="4911725"/>
            <a:ext cx="1824038" cy="879475"/>
            <a:chOff x="624" y="2998"/>
            <a:chExt cx="1149" cy="554"/>
          </a:xfrm>
        </p:grpSpPr>
        <p:sp>
          <p:nvSpPr>
            <p:cNvPr id="11276" name="Text Box 15"/>
            <p:cNvSpPr txBox="1">
              <a:spLocks noChangeArrowheads="1"/>
            </p:cNvSpPr>
            <p:nvPr/>
          </p:nvSpPr>
          <p:spPr bwMode="auto">
            <a:xfrm>
              <a:off x="624" y="3135"/>
              <a:ext cx="6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rate = </a:t>
              </a:r>
            </a:p>
          </p:txBody>
        </p:sp>
        <p:grpSp>
          <p:nvGrpSpPr>
            <p:cNvPr id="11277" name="Group 16"/>
            <p:cNvGrpSpPr>
              <a:grpSpLocks/>
            </p:cNvGrpSpPr>
            <p:nvPr/>
          </p:nvGrpSpPr>
          <p:grpSpPr bwMode="auto">
            <a:xfrm>
              <a:off x="1306" y="2998"/>
              <a:ext cx="467" cy="554"/>
              <a:chOff x="2054" y="3286"/>
              <a:chExt cx="467" cy="554"/>
            </a:xfrm>
          </p:grpSpPr>
          <p:sp>
            <p:nvSpPr>
              <p:cNvPr id="11278" name="Text Box 17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latin typeface="Symbol" pitchFamily="18" charset="2"/>
                    <a:cs typeface="Arial" charset="0"/>
                  </a:rPr>
                  <a:t>D</a:t>
                </a:r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[</a:t>
                </a:r>
                <a:r>
                  <a:rPr lang="en-US">
                    <a:solidFill>
                      <a:srgbClr val="FF0000"/>
                    </a:solidFill>
                    <a:cs typeface="Arial" charset="0"/>
                  </a:rPr>
                  <a:t>B</a:t>
                </a:r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]</a:t>
                </a:r>
              </a:p>
            </p:txBody>
          </p:sp>
          <p:sp>
            <p:nvSpPr>
              <p:cNvPr id="11279" name="Text Box 18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8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latin typeface="Symbol" pitchFamily="18" charset="2"/>
                    <a:cs typeface="Arial" charset="0"/>
                  </a:rPr>
                  <a:t>D</a:t>
                </a:r>
                <a:r>
                  <a:rPr lang="en-US" i="1">
                    <a:solidFill>
                      <a:prstClr val="black"/>
                    </a:solidFill>
                    <a:cs typeface="Arial" charset="0"/>
                  </a:rPr>
                  <a:t>t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80" name="Line 19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1271" name="Group 23"/>
          <p:cNvGrpSpPr>
            <a:grpSpLocks/>
          </p:cNvGrpSpPr>
          <p:nvPr/>
        </p:nvGrpSpPr>
        <p:grpSpPr bwMode="auto">
          <a:xfrm>
            <a:off x="152400" y="762000"/>
            <a:ext cx="8839200" cy="2438400"/>
            <a:chOff x="96" y="480"/>
            <a:chExt cx="5568" cy="1536"/>
          </a:xfrm>
        </p:grpSpPr>
        <p:pic>
          <p:nvPicPr>
            <p:cNvPr id="11272" name="Picture 2" descr="C:\DOCUME~1\STACY_~1\LOCALS~1\Temp\npo0000bf.t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480"/>
              <a:ext cx="5568" cy="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73" name="Group 20"/>
            <p:cNvGrpSpPr>
              <a:grpSpLocks/>
            </p:cNvGrpSpPr>
            <p:nvPr/>
          </p:nvGrpSpPr>
          <p:grpSpPr bwMode="auto">
            <a:xfrm>
              <a:off x="1776" y="1728"/>
              <a:ext cx="2208" cy="288"/>
              <a:chOff x="1872" y="2400"/>
              <a:chExt cx="2208" cy="288"/>
            </a:xfrm>
          </p:grpSpPr>
          <p:sp>
            <p:nvSpPr>
              <p:cNvPr id="11274" name="Line 21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CA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75" name="Text Box 22"/>
              <p:cNvSpPr txBox="1">
                <a:spLocks noChangeArrowheads="1"/>
              </p:cNvSpPr>
              <p:nvPr/>
            </p:nvSpPr>
            <p:spPr bwMode="auto">
              <a:xfrm>
                <a:off x="2689" y="2400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prstClr val="black"/>
                    </a:solidFill>
                    <a:cs typeface="Arial" charset="0"/>
                  </a:rPr>
                  <a:t>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621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-500063" y="214313"/>
            <a:ext cx="8947151" cy="1504950"/>
            <a:chOff x="96" y="116"/>
            <a:chExt cx="5636" cy="948"/>
          </a:xfrm>
        </p:grpSpPr>
        <p:grpSp>
          <p:nvGrpSpPr>
            <p:cNvPr id="3109" name="Group 3"/>
            <p:cNvGrpSpPr>
              <a:grpSpLocks/>
            </p:cNvGrpSpPr>
            <p:nvPr/>
          </p:nvGrpSpPr>
          <p:grpSpPr bwMode="auto">
            <a:xfrm>
              <a:off x="96" y="116"/>
              <a:ext cx="5636" cy="948"/>
              <a:chOff x="96" y="116"/>
              <a:chExt cx="5636" cy="948"/>
            </a:xfrm>
          </p:grpSpPr>
          <p:sp>
            <p:nvSpPr>
              <p:cNvPr id="3111" name="Text Box 4"/>
              <p:cNvSpPr txBox="1">
                <a:spLocks noChangeArrowheads="1"/>
              </p:cNvSpPr>
              <p:nvPr/>
            </p:nvSpPr>
            <p:spPr bwMode="auto">
              <a:xfrm>
                <a:off x="579" y="308"/>
                <a:ext cx="5153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>
                    <a:solidFill>
                      <a:srgbClr val="00B0F0"/>
                    </a:solidFill>
                    <a:cs typeface="Arial" charset="0"/>
                  </a:rPr>
                  <a:t>The reaction 2A          B is first order in A with a rate constant of 2.8 x 10</a:t>
                </a:r>
                <a:r>
                  <a:rPr lang="en-US" sz="2400" baseline="30000">
                    <a:solidFill>
                      <a:srgbClr val="00B0F0"/>
                    </a:solidFill>
                    <a:cs typeface="Arial" charset="0"/>
                  </a:rPr>
                  <a:t>-2</a:t>
                </a:r>
                <a:r>
                  <a:rPr lang="en-US" sz="2400">
                    <a:solidFill>
                      <a:srgbClr val="00B0F0"/>
                    </a:solidFill>
                    <a:cs typeface="Arial" charset="0"/>
                  </a:rPr>
                  <a:t> s</a:t>
                </a:r>
                <a:r>
                  <a:rPr lang="en-US" sz="2400" baseline="30000">
                    <a:solidFill>
                      <a:srgbClr val="00B0F0"/>
                    </a:solidFill>
                    <a:cs typeface="Arial" charset="0"/>
                  </a:rPr>
                  <a:t>-1</a:t>
                </a:r>
                <a:r>
                  <a:rPr lang="en-US" sz="2400">
                    <a:solidFill>
                      <a:srgbClr val="00B0F0"/>
                    </a:solidFill>
                    <a:cs typeface="Arial" charset="0"/>
                  </a:rPr>
                  <a:t> at 80</a:t>
                </a:r>
                <a:r>
                  <a:rPr lang="en-US" sz="2400" baseline="30000">
                    <a:solidFill>
                      <a:srgbClr val="00B0F0"/>
                    </a:solidFill>
                    <a:cs typeface="Arial" charset="0"/>
                  </a:rPr>
                  <a:t>0</a:t>
                </a:r>
                <a:r>
                  <a:rPr lang="en-US" sz="2400">
                    <a:solidFill>
                      <a:srgbClr val="00B0F0"/>
                    </a:solidFill>
                    <a:cs typeface="Arial" charset="0"/>
                  </a:rPr>
                  <a:t>C.  How long will it take for A to decrease from 0.88 </a:t>
                </a:r>
                <a:r>
                  <a:rPr lang="en-US" sz="2400" i="1">
                    <a:solidFill>
                      <a:srgbClr val="00B0F0"/>
                    </a:solidFill>
                    <a:cs typeface="Arial" charset="0"/>
                  </a:rPr>
                  <a:t>M</a:t>
                </a:r>
                <a:r>
                  <a:rPr lang="en-US" sz="2400">
                    <a:solidFill>
                      <a:srgbClr val="00B0F0"/>
                    </a:solidFill>
                    <a:cs typeface="Arial" charset="0"/>
                  </a:rPr>
                  <a:t> to 0.14 </a:t>
                </a:r>
                <a:r>
                  <a:rPr lang="en-US" sz="2400" i="1">
                    <a:solidFill>
                      <a:srgbClr val="00B0F0"/>
                    </a:solidFill>
                    <a:cs typeface="Arial" charset="0"/>
                  </a:rPr>
                  <a:t>M </a:t>
                </a:r>
                <a:r>
                  <a:rPr lang="en-US" sz="2400">
                    <a:solidFill>
                      <a:srgbClr val="00B0F0"/>
                    </a:solidFill>
                    <a:cs typeface="Arial" charset="0"/>
                  </a:rPr>
                  <a:t>?</a:t>
                </a:r>
                <a:endParaRPr lang="en-US" sz="2800">
                  <a:solidFill>
                    <a:srgbClr val="00B0F0"/>
                  </a:solidFill>
                  <a:cs typeface="Arial" charset="0"/>
                </a:endParaRPr>
              </a:p>
            </p:txBody>
          </p:sp>
          <p:graphicFrame>
            <p:nvGraphicFramePr>
              <p:cNvPr id="3074" name="Object 5"/>
              <p:cNvGraphicFramePr>
                <a:graphicFrameLocks noChangeAspect="1"/>
              </p:cNvGraphicFramePr>
              <p:nvPr/>
            </p:nvGraphicFramePr>
            <p:xfrm>
              <a:off x="96" y="116"/>
              <a:ext cx="452" cy="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6" name="Clip" r:id="rId3" imgW="856440" imgH="1637640" progId="MS_ClipArt_Gallery.2">
                      <p:embed/>
                    </p:oleObj>
                  </mc:Choice>
                  <mc:Fallback>
                    <p:oleObj name="Clip" r:id="rId3" imgW="856440" imgH="1637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116"/>
                            <a:ext cx="452" cy="8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10" name="Line 6"/>
            <p:cNvSpPr>
              <a:spLocks noChangeShapeType="1"/>
            </p:cNvSpPr>
            <p:nvPr/>
          </p:nvSpPr>
          <p:spPr bwMode="auto">
            <a:xfrm>
              <a:off x="2044" y="452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85750" y="2357438"/>
            <a:ext cx="2662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cs typeface="Arial" charset="0"/>
              </a:rPr>
              <a:t>ln[A] - ln[A]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0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 =  - </a:t>
            </a:r>
            <a:r>
              <a:rPr lang="en-US" sz="2400" i="1">
                <a:solidFill>
                  <a:prstClr val="black"/>
                </a:solidFill>
                <a:cs typeface="Arial" charset="0"/>
              </a:rPr>
              <a:t>kt</a:t>
            </a: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35025" y="4022725"/>
            <a:ext cx="53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>
                <a:solidFill>
                  <a:prstClr val="black"/>
                </a:solidFill>
                <a:cs typeface="Arial" charset="0"/>
              </a:rPr>
              <a:t> =</a:t>
            </a:r>
            <a:endParaRPr lang="en-US" i="1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08100" y="3805238"/>
            <a:ext cx="1854200" cy="874712"/>
            <a:chOff x="3494" y="3193"/>
            <a:chExt cx="1168" cy="551"/>
          </a:xfrm>
        </p:grpSpPr>
        <p:sp>
          <p:nvSpPr>
            <p:cNvPr id="3106" name="Line 11"/>
            <p:cNvSpPr>
              <a:spLocks noChangeShapeType="1"/>
            </p:cNvSpPr>
            <p:nvPr/>
          </p:nvSpPr>
          <p:spPr bwMode="auto">
            <a:xfrm>
              <a:off x="3526" y="3469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07" name="Text Box 12"/>
            <p:cNvSpPr txBox="1">
              <a:spLocks noChangeArrowheads="1"/>
            </p:cNvSpPr>
            <p:nvPr/>
          </p:nvSpPr>
          <p:spPr bwMode="auto">
            <a:xfrm>
              <a:off x="3494" y="3193"/>
              <a:ext cx="11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ln[A]</a:t>
              </a:r>
              <a:r>
                <a:rPr lang="en-US" baseline="-25000">
                  <a:solidFill>
                    <a:prstClr val="black"/>
                  </a:solidFill>
                  <a:cs typeface="Arial" charset="0"/>
                </a:rPr>
                <a:t>0</a:t>
              </a:r>
              <a:r>
                <a:rPr lang="en-US">
                  <a:solidFill>
                    <a:prstClr val="black"/>
                  </a:solidFill>
                  <a:cs typeface="Arial" charset="0"/>
                </a:rPr>
                <a:t> – ln[A]</a:t>
              </a:r>
            </a:p>
          </p:txBody>
        </p:sp>
        <p:sp>
          <p:nvSpPr>
            <p:cNvPr id="3108" name="Text Box 13"/>
            <p:cNvSpPr txBox="1">
              <a:spLocks noChangeArrowheads="1"/>
            </p:cNvSpPr>
            <p:nvPr/>
          </p:nvSpPr>
          <p:spPr bwMode="auto">
            <a:xfrm>
              <a:off x="3972" y="345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prstClr val="black"/>
                  </a:solidFill>
                  <a:cs typeface="Arial" charset="0"/>
                </a:rPr>
                <a:t>k</a:t>
              </a:r>
            </a:p>
          </p:txBody>
        </p:sp>
      </p:grp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781800" y="401955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= 66 s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749925" y="1905000"/>
            <a:ext cx="196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cs typeface="Arial" charset="0"/>
              </a:rPr>
              <a:t>[A]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0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 = 0.88 </a:t>
            </a:r>
            <a:r>
              <a:rPr lang="en-US" sz="2400" i="1">
                <a:solidFill>
                  <a:prstClr val="black"/>
                </a:solidFill>
                <a:cs typeface="Arial" charset="0"/>
              </a:rPr>
              <a:t>M</a:t>
            </a: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749925" y="2438400"/>
            <a:ext cx="1935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cs typeface="Arial" charset="0"/>
              </a:rPr>
              <a:t>[A]  = 0.14 </a:t>
            </a:r>
            <a:r>
              <a:rPr lang="en-US" sz="2400" i="1">
                <a:solidFill>
                  <a:prstClr val="black"/>
                </a:solidFill>
                <a:cs typeface="Arial" charset="0"/>
              </a:rPr>
              <a:t>M</a:t>
            </a: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136900" y="3282950"/>
            <a:ext cx="1435100" cy="1435100"/>
            <a:chOff x="872" y="2864"/>
            <a:chExt cx="904" cy="904"/>
          </a:xfrm>
        </p:grpSpPr>
        <p:grpSp>
          <p:nvGrpSpPr>
            <p:cNvPr id="3097" name="Group 30"/>
            <p:cNvGrpSpPr>
              <a:grpSpLocks/>
            </p:cNvGrpSpPr>
            <p:nvPr/>
          </p:nvGrpSpPr>
          <p:grpSpPr bwMode="auto">
            <a:xfrm>
              <a:off x="1046" y="2864"/>
              <a:ext cx="671" cy="599"/>
              <a:chOff x="1046" y="2864"/>
              <a:chExt cx="671" cy="599"/>
            </a:xfrm>
          </p:grpSpPr>
          <p:sp>
            <p:nvSpPr>
              <p:cNvPr id="3101" name="Text Box 25"/>
              <p:cNvSpPr txBox="1">
                <a:spLocks noChangeArrowheads="1"/>
              </p:cNvSpPr>
              <p:nvPr/>
            </p:nvSpPr>
            <p:spPr bwMode="auto">
              <a:xfrm>
                <a:off x="1046" y="3019"/>
                <a:ext cx="2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ln</a:t>
                </a:r>
              </a:p>
            </p:txBody>
          </p:sp>
          <p:grpSp>
            <p:nvGrpSpPr>
              <p:cNvPr id="3102" name="Group 29"/>
              <p:cNvGrpSpPr>
                <a:grpSpLocks/>
              </p:cNvGrpSpPr>
              <p:nvPr/>
            </p:nvGrpSpPr>
            <p:grpSpPr bwMode="auto">
              <a:xfrm>
                <a:off x="1296" y="2864"/>
                <a:ext cx="421" cy="599"/>
                <a:chOff x="1958" y="3529"/>
                <a:chExt cx="421" cy="599"/>
              </a:xfrm>
            </p:grpSpPr>
            <p:sp>
              <p:nvSpPr>
                <p:cNvPr id="310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958" y="3529"/>
                  <a:ext cx="42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prstClr val="black"/>
                      </a:solidFill>
                      <a:cs typeface="Arial" charset="0"/>
                    </a:rPr>
                    <a:t>[A]</a:t>
                  </a:r>
                  <a:r>
                    <a:rPr lang="en-US" baseline="-25000">
                      <a:solidFill>
                        <a:prstClr val="black"/>
                      </a:solidFill>
                      <a:cs typeface="Arial" charset="0"/>
                    </a:rPr>
                    <a:t>0</a:t>
                  </a: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310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94" y="3840"/>
                  <a:ext cx="35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prstClr val="black"/>
                      </a:solidFill>
                      <a:cs typeface="Arial" charset="0"/>
                    </a:rPr>
                    <a:t>[A]</a:t>
                  </a:r>
                </a:p>
              </p:txBody>
            </p:sp>
            <p:sp>
              <p:nvSpPr>
                <p:cNvPr id="3105" name="Line 28"/>
                <p:cNvSpPr>
                  <a:spLocks noChangeShapeType="1"/>
                </p:cNvSpPr>
                <p:nvPr/>
              </p:nvSpPr>
              <p:spPr bwMode="auto">
                <a:xfrm>
                  <a:off x="2000" y="3828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3098" name="Line 31"/>
            <p:cNvSpPr>
              <a:spLocks noChangeShapeType="1"/>
            </p:cNvSpPr>
            <p:nvPr/>
          </p:nvSpPr>
          <p:spPr bwMode="auto">
            <a:xfrm>
              <a:off x="1104" y="3480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99" name="Text Box 32"/>
            <p:cNvSpPr txBox="1">
              <a:spLocks noChangeArrowheads="1"/>
            </p:cNvSpPr>
            <p:nvPr/>
          </p:nvSpPr>
          <p:spPr bwMode="auto">
            <a:xfrm>
              <a:off x="1320" y="348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prstClr val="black"/>
                  </a:solidFill>
                  <a:cs typeface="Arial" charset="0"/>
                </a:rPr>
                <a:t>k</a:t>
              </a:r>
            </a:p>
          </p:txBody>
        </p:sp>
        <p:sp>
          <p:nvSpPr>
            <p:cNvPr id="3100" name="Text Box 33"/>
            <p:cNvSpPr txBox="1">
              <a:spLocks noChangeArrowheads="1"/>
            </p:cNvSpPr>
            <p:nvPr/>
          </p:nvSpPr>
          <p:spPr bwMode="auto">
            <a:xfrm>
              <a:off x="872" y="332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=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4660900" y="3289300"/>
            <a:ext cx="2235200" cy="1435100"/>
            <a:chOff x="3560" y="1764"/>
            <a:chExt cx="1408" cy="904"/>
          </a:xfrm>
        </p:grpSpPr>
        <p:grpSp>
          <p:nvGrpSpPr>
            <p:cNvPr id="3088" name="Group 46"/>
            <p:cNvGrpSpPr>
              <a:grpSpLocks/>
            </p:cNvGrpSpPr>
            <p:nvPr/>
          </p:nvGrpSpPr>
          <p:grpSpPr bwMode="auto">
            <a:xfrm>
              <a:off x="3734" y="1764"/>
              <a:ext cx="989" cy="599"/>
              <a:chOff x="3734" y="1764"/>
              <a:chExt cx="989" cy="599"/>
            </a:xfrm>
          </p:grpSpPr>
          <p:sp>
            <p:nvSpPr>
              <p:cNvPr id="3092" name="Text Box 37"/>
              <p:cNvSpPr txBox="1">
                <a:spLocks noChangeArrowheads="1"/>
              </p:cNvSpPr>
              <p:nvPr/>
            </p:nvSpPr>
            <p:spPr bwMode="auto">
              <a:xfrm>
                <a:off x="3734" y="1919"/>
                <a:ext cx="2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ln</a:t>
                </a:r>
              </a:p>
            </p:txBody>
          </p:sp>
          <p:grpSp>
            <p:nvGrpSpPr>
              <p:cNvPr id="3093" name="Group 45"/>
              <p:cNvGrpSpPr>
                <a:grpSpLocks/>
              </p:cNvGrpSpPr>
              <p:nvPr/>
            </p:nvGrpSpPr>
            <p:grpSpPr bwMode="auto">
              <a:xfrm>
                <a:off x="3984" y="1764"/>
                <a:ext cx="739" cy="599"/>
                <a:chOff x="3984" y="1764"/>
                <a:chExt cx="739" cy="599"/>
              </a:xfrm>
            </p:grpSpPr>
            <p:sp>
              <p:nvSpPr>
                <p:cNvPr id="309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984" y="1764"/>
                  <a:ext cx="70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prstClr val="black"/>
                      </a:solidFill>
                      <a:cs typeface="Arial" charset="0"/>
                    </a:rPr>
                    <a:t>0.88 </a:t>
                  </a:r>
                  <a:r>
                    <a:rPr lang="en-US" i="1">
                      <a:solidFill>
                        <a:prstClr val="black"/>
                      </a:solidFill>
                      <a:cs typeface="Arial" charset="0"/>
                    </a:rPr>
                    <a:t>M</a:t>
                  </a: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309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020" y="2075"/>
                  <a:ext cx="70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prstClr val="black"/>
                      </a:solidFill>
                      <a:cs typeface="Arial" charset="0"/>
                    </a:rPr>
                    <a:t>0.14 </a:t>
                  </a:r>
                  <a:r>
                    <a:rPr lang="en-US" i="1">
                      <a:solidFill>
                        <a:prstClr val="black"/>
                      </a:solidFill>
                      <a:cs typeface="Arial" charset="0"/>
                    </a:rPr>
                    <a:t>M</a:t>
                  </a:r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3096" name="Line 41"/>
                <p:cNvSpPr>
                  <a:spLocks noChangeShapeType="1"/>
                </p:cNvSpPr>
                <p:nvPr/>
              </p:nvSpPr>
              <p:spPr bwMode="auto">
                <a:xfrm>
                  <a:off x="4026" y="2063"/>
                  <a:ext cx="6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3089" name="Line 42"/>
            <p:cNvSpPr>
              <a:spLocks noChangeShapeType="1"/>
            </p:cNvSpPr>
            <p:nvPr/>
          </p:nvSpPr>
          <p:spPr bwMode="auto">
            <a:xfrm>
              <a:off x="3792" y="238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90" name="Text Box 43"/>
            <p:cNvSpPr txBox="1">
              <a:spLocks noChangeArrowheads="1"/>
            </p:cNvSpPr>
            <p:nvPr/>
          </p:nvSpPr>
          <p:spPr bwMode="auto">
            <a:xfrm>
              <a:off x="3792" y="2380"/>
              <a:ext cx="11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prstClr val="black"/>
                  </a:solidFill>
                  <a:cs typeface="Arial" charset="0"/>
                </a:rPr>
                <a:t>2.8 x 10</a:t>
              </a:r>
              <a:r>
                <a:rPr lang="en-US" i="1" baseline="30000">
                  <a:solidFill>
                    <a:prstClr val="black"/>
                  </a:solidFill>
                  <a:cs typeface="Arial" charset="0"/>
                </a:rPr>
                <a:t>-2</a:t>
              </a:r>
              <a:r>
                <a:rPr lang="en-US" i="1">
                  <a:solidFill>
                    <a:prstClr val="black"/>
                  </a:solidFill>
                  <a:cs typeface="Arial" charset="0"/>
                </a:rPr>
                <a:t> s</a:t>
              </a:r>
              <a:r>
                <a:rPr lang="en-US" i="1" baseline="30000">
                  <a:solidFill>
                    <a:prstClr val="black"/>
                  </a:solidFill>
                  <a:cs typeface="Arial" charset="0"/>
                </a:rPr>
                <a:t>-1</a:t>
              </a:r>
              <a:endParaRPr lang="en-US" i="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91" name="Text Box 44"/>
            <p:cNvSpPr txBox="1">
              <a:spLocks noChangeArrowheads="1"/>
            </p:cNvSpPr>
            <p:nvPr/>
          </p:nvSpPr>
          <p:spPr bwMode="auto">
            <a:xfrm>
              <a:off x="3560" y="222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=</a:t>
              </a:r>
            </a:p>
          </p:txBody>
        </p:sp>
      </p:grpSp>
      <p:sp>
        <p:nvSpPr>
          <p:cNvPr id="17456" name="Line 48"/>
          <p:cNvSpPr>
            <a:spLocks noChangeShapeType="1"/>
          </p:cNvSpPr>
          <p:nvPr/>
        </p:nvSpPr>
        <p:spPr bwMode="auto">
          <a:xfrm flipH="1">
            <a:off x="5994400" y="34036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 flipH="1">
            <a:off x="6070600" y="3886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86" name="Text Box 42"/>
          <p:cNvSpPr txBox="1">
            <a:spLocks noChangeArrowheads="1"/>
          </p:cNvSpPr>
          <p:nvPr/>
        </p:nvSpPr>
        <p:spPr bwMode="auto">
          <a:xfrm>
            <a:off x="285750" y="1714500"/>
            <a:ext cx="2068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cs typeface="Arial" charset="0"/>
              </a:rPr>
              <a:t>[A] = [A]</a:t>
            </a:r>
            <a:r>
              <a:rPr lang="en-US" sz="2800" baseline="-25000">
                <a:solidFill>
                  <a:prstClr val="black"/>
                </a:solidFill>
                <a:cs typeface="Arial" charset="0"/>
              </a:rPr>
              <a:t>0</a:t>
            </a:r>
            <a:r>
              <a:rPr lang="en-US" sz="2800">
                <a:solidFill>
                  <a:prstClr val="black"/>
                </a:solidFill>
                <a:cs typeface="Arial" charset="0"/>
              </a:rPr>
              <a:t>e</a:t>
            </a:r>
            <a:r>
              <a:rPr lang="en-US" sz="2800" i="1" baseline="30000">
                <a:solidFill>
                  <a:prstClr val="black"/>
                </a:solidFill>
                <a:cs typeface="Arial" charset="0"/>
              </a:rPr>
              <a:t>-kt</a:t>
            </a:r>
            <a:endParaRPr lang="en-US" sz="2800" baseline="30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390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cs typeface="Arial" charset="0"/>
              </a:rPr>
              <a:t>ln[A]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0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 - ln[A] = </a:t>
            </a:r>
            <a:r>
              <a:rPr lang="en-US" sz="2400" i="1">
                <a:solidFill>
                  <a:prstClr val="black"/>
                </a:solidFill>
                <a:cs typeface="Arial" charset="0"/>
              </a:rPr>
              <a:t>kt</a:t>
            </a:r>
          </a:p>
        </p:txBody>
      </p:sp>
    </p:spTree>
    <p:extLst>
      <p:ext uri="{BB962C8B-B14F-4D97-AF65-F5344CB8AC3E}">
        <p14:creationId xmlns:p14="http://schemas.microsoft.com/office/powerpoint/2010/main" val="36660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utoUpdateAnimBg="0"/>
      <p:bldP spid="17418" grpId="0" autoUpdateAnimBg="0"/>
      <p:bldP spid="17428" grpId="0" autoUpdateAnimBg="0"/>
      <p:bldP spid="17431" grpId="0" autoUpdateAnimBg="0"/>
      <p:bldP spid="17432" grpId="0" autoUpdateAnimBg="0"/>
      <p:bldP spid="17456" grpId="0" animBg="1"/>
      <p:bldP spid="17457" grpId="0" animBg="1"/>
      <p:bldP spid="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786063" y="65088"/>
            <a:ext cx="3589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u="sng">
                <a:solidFill>
                  <a:srgbClr val="00B0F0"/>
                </a:solidFill>
                <a:cs typeface="Arial" charset="0"/>
              </a:rPr>
              <a:t>First-Order Reactions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prstClr val="black"/>
                </a:solidFill>
                <a:cs typeface="Arial" charset="0"/>
              </a:rPr>
              <a:t>13.3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cs typeface="Arial" charset="0"/>
              </a:rPr>
              <a:t>The </a:t>
            </a:r>
            <a:r>
              <a:rPr lang="en-US" sz="2400" b="1" i="1">
                <a:solidFill>
                  <a:prstClr val="black"/>
                </a:solidFill>
                <a:cs typeface="Arial" charset="0"/>
              </a:rPr>
              <a:t>half-life</a:t>
            </a:r>
            <a:r>
              <a:rPr lang="en-US" sz="2400" b="1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sz="2400" b="1" i="1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sz="2400" b="1" baseline="-25000">
                <a:solidFill>
                  <a:prstClr val="black"/>
                </a:solidFill>
                <a:cs typeface="Arial" charset="0"/>
              </a:rPr>
              <a:t>½</a:t>
            </a:r>
            <a:r>
              <a:rPr lang="en-US" sz="2400" b="1">
                <a:solidFill>
                  <a:prstClr val="black"/>
                </a:solidFill>
                <a:cs typeface="Arial" charset="0"/>
              </a:rPr>
              <a:t>,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 is the time required for the concentration of a reactant to decrease to half of its initial concentration.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917825" y="1905000"/>
            <a:ext cx="333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sz="2400" i="1" baseline="-25000">
                <a:solidFill>
                  <a:prstClr val="black"/>
                </a:solidFill>
                <a:cs typeface="Arial" charset="0"/>
              </a:rPr>
              <a:t>½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 = </a:t>
            </a:r>
            <a:r>
              <a:rPr lang="en-US" sz="2400" i="1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  when [A] = [A]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0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/2</a:t>
            </a:r>
            <a:endParaRPr lang="en-US" sz="2400" i="1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763838" y="2667000"/>
            <a:ext cx="2014537" cy="1435100"/>
            <a:chOff x="1741" y="1680"/>
            <a:chExt cx="1269" cy="904"/>
          </a:xfrm>
        </p:grpSpPr>
        <p:grpSp>
          <p:nvGrpSpPr>
            <p:cNvPr id="4136" name="Group 16"/>
            <p:cNvGrpSpPr>
              <a:grpSpLocks/>
            </p:cNvGrpSpPr>
            <p:nvPr/>
          </p:nvGrpSpPr>
          <p:grpSpPr bwMode="auto">
            <a:xfrm>
              <a:off x="1969" y="1680"/>
              <a:ext cx="1041" cy="904"/>
              <a:chOff x="1440" y="1920"/>
              <a:chExt cx="1041" cy="904"/>
            </a:xfrm>
          </p:grpSpPr>
          <p:sp>
            <p:nvSpPr>
              <p:cNvPr id="4138" name="Text Box 8"/>
              <p:cNvSpPr txBox="1">
                <a:spLocks noChangeArrowheads="1"/>
              </p:cNvSpPr>
              <p:nvPr/>
            </p:nvSpPr>
            <p:spPr bwMode="auto">
              <a:xfrm>
                <a:off x="1614" y="2075"/>
                <a:ext cx="2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ln</a:t>
                </a:r>
              </a:p>
            </p:txBody>
          </p:sp>
          <p:sp>
            <p:nvSpPr>
              <p:cNvPr id="4139" name="Text Box 10"/>
              <p:cNvSpPr txBox="1">
                <a:spLocks noChangeArrowheads="1"/>
              </p:cNvSpPr>
              <p:nvPr/>
            </p:nvSpPr>
            <p:spPr bwMode="auto">
              <a:xfrm>
                <a:off x="1936" y="1920"/>
                <a:ext cx="4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[A]</a:t>
                </a:r>
                <a:r>
                  <a:rPr lang="en-US" baseline="-25000">
                    <a:solidFill>
                      <a:prstClr val="black"/>
                    </a:solidFill>
                    <a:cs typeface="Arial" charset="0"/>
                  </a:rPr>
                  <a:t>0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140" name="Text Box 11"/>
              <p:cNvSpPr txBox="1">
                <a:spLocks noChangeArrowheads="1"/>
              </p:cNvSpPr>
              <p:nvPr/>
            </p:nvSpPr>
            <p:spPr bwMode="auto">
              <a:xfrm>
                <a:off x="1900" y="2231"/>
                <a:ext cx="5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[A]</a:t>
                </a:r>
                <a:r>
                  <a:rPr lang="en-US" baseline="-25000">
                    <a:solidFill>
                      <a:prstClr val="black"/>
                    </a:solidFill>
                    <a:cs typeface="Arial" charset="0"/>
                  </a:rPr>
                  <a:t>0</a:t>
                </a:r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/2</a:t>
                </a:r>
              </a:p>
            </p:txBody>
          </p:sp>
          <p:sp>
            <p:nvSpPr>
              <p:cNvPr id="4141" name="Line 12"/>
              <p:cNvSpPr>
                <a:spLocks noChangeShapeType="1"/>
              </p:cNvSpPr>
              <p:nvPr/>
            </p:nvSpPr>
            <p:spPr bwMode="auto">
              <a:xfrm>
                <a:off x="1906" y="2219"/>
                <a:ext cx="4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142" name="Line 13"/>
              <p:cNvSpPr>
                <a:spLocks noChangeShapeType="1"/>
              </p:cNvSpPr>
              <p:nvPr/>
            </p:nvSpPr>
            <p:spPr bwMode="auto">
              <a:xfrm>
                <a:off x="1672" y="2536"/>
                <a:ext cx="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143" name="Text Box 14"/>
              <p:cNvSpPr txBox="1">
                <a:spLocks noChangeArrowheads="1"/>
              </p:cNvSpPr>
              <p:nvPr/>
            </p:nvSpPr>
            <p:spPr bwMode="auto">
              <a:xfrm>
                <a:off x="1968" y="2536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prstClr val="black"/>
                    </a:solidFill>
                    <a:cs typeface="Arial" charset="0"/>
                  </a:rPr>
                  <a:t>k</a:t>
                </a:r>
              </a:p>
            </p:txBody>
          </p:sp>
          <p:sp>
            <p:nvSpPr>
              <p:cNvPr id="4144" name="Text Box 15"/>
              <p:cNvSpPr txBox="1">
                <a:spLocks noChangeArrowheads="1"/>
              </p:cNvSpPr>
              <p:nvPr/>
            </p:nvSpPr>
            <p:spPr bwMode="auto">
              <a:xfrm>
                <a:off x="1440" y="2384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=</a:t>
                </a:r>
              </a:p>
            </p:txBody>
          </p:sp>
        </p:grpSp>
        <p:sp>
          <p:nvSpPr>
            <p:cNvPr id="4137" name="Text Box 17"/>
            <p:cNvSpPr txBox="1">
              <a:spLocks noChangeArrowheads="1"/>
            </p:cNvSpPr>
            <p:nvPr/>
          </p:nvSpPr>
          <p:spPr bwMode="auto">
            <a:xfrm>
              <a:off x="1741" y="2136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prstClr val="black"/>
                  </a:solidFill>
                  <a:cs typeface="Arial" charset="0"/>
                </a:rPr>
                <a:t>t</a:t>
              </a:r>
              <a:r>
                <a:rPr lang="en-US" baseline="-25000">
                  <a:solidFill>
                    <a:prstClr val="black"/>
                  </a:solidFill>
                  <a:cs typeface="Arial" charset="0"/>
                </a:rPr>
                <a:t>½</a:t>
              </a:r>
              <a:endParaRPr lang="en-US" i="1" baseline="-2500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745038" y="3200400"/>
            <a:ext cx="1146175" cy="874713"/>
            <a:chOff x="2460" y="2256"/>
            <a:chExt cx="722" cy="551"/>
          </a:xfrm>
        </p:grpSpPr>
        <p:grpSp>
          <p:nvGrpSpPr>
            <p:cNvPr id="4131" name="Group 22"/>
            <p:cNvGrpSpPr>
              <a:grpSpLocks/>
            </p:cNvGrpSpPr>
            <p:nvPr/>
          </p:nvGrpSpPr>
          <p:grpSpPr bwMode="auto">
            <a:xfrm>
              <a:off x="2688" y="2256"/>
              <a:ext cx="494" cy="551"/>
              <a:chOff x="3110" y="3241"/>
              <a:chExt cx="494" cy="551"/>
            </a:xfrm>
          </p:grpSpPr>
          <p:sp>
            <p:nvSpPr>
              <p:cNvPr id="4133" name="Text Box 18"/>
              <p:cNvSpPr txBox="1">
                <a:spLocks noChangeArrowheads="1"/>
              </p:cNvSpPr>
              <p:nvPr/>
            </p:nvSpPr>
            <p:spPr bwMode="auto">
              <a:xfrm>
                <a:off x="3110" y="3241"/>
                <a:ext cx="49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Ln 2</a:t>
                </a:r>
              </a:p>
            </p:txBody>
          </p:sp>
          <p:sp>
            <p:nvSpPr>
              <p:cNvPr id="4134" name="Text Box 19"/>
              <p:cNvSpPr txBox="1">
                <a:spLocks noChangeArrowheads="1"/>
              </p:cNvSpPr>
              <p:nvPr/>
            </p:nvSpPr>
            <p:spPr bwMode="auto">
              <a:xfrm>
                <a:off x="3190" y="350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prstClr val="black"/>
                    </a:solidFill>
                    <a:cs typeface="Arial" charset="0"/>
                  </a:rPr>
                  <a:t>k</a:t>
                </a:r>
              </a:p>
            </p:txBody>
          </p:sp>
          <p:sp>
            <p:nvSpPr>
              <p:cNvPr id="4135" name="Line 20"/>
              <p:cNvSpPr>
                <a:spLocks noChangeShapeType="1"/>
              </p:cNvSpPr>
              <p:nvPr/>
            </p:nvSpPr>
            <p:spPr bwMode="auto">
              <a:xfrm>
                <a:off x="3128" y="3517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4132" name="Text Box 21"/>
            <p:cNvSpPr txBox="1">
              <a:spLocks noChangeArrowheads="1"/>
            </p:cNvSpPr>
            <p:nvPr/>
          </p:nvSpPr>
          <p:spPr bwMode="auto">
            <a:xfrm>
              <a:off x="2460" y="238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=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715000" y="3200400"/>
            <a:ext cx="1309688" cy="874713"/>
            <a:chOff x="3071" y="2256"/>
            <a:chExt cx="825" cy="551"/>
          </a:xfrm>
        </p:grpSpPr>
        <p:sp>
          <p:nvSpPr>
            <p:cNvPr id="4127" name="Text Box 26"/>
            <p:cNvSpPr txBox="1">
              <a:spLocks noChangeArrowheads="1"/>
            </p:cNvSpPr>
            <p:nvPr/>
          </p:nvSpPr>
          <p:spPr bwMode="auto">
            <a:xfrm>
              <a:off x="3299" y="2256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0.693</a:t>
              </a:r>
            </a:p>
          </p:txBody>
        </p:sp>
        <p:sp>
          <p:nvSpPr>
            <p:cNvPr id="4128" name="Text Box 27"/>
            <p:cNvSpPr txBox="1">
              <a:spLocks noChangeArrowheads="1"/>
            </p:cNvSpPr>
            <p:nvPr/>
          </p:nvSpPr>
          <p:spPr bwMode="auto">
            <a:xfrm>
              <a:off x="3491" y="251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prstClr val="black"/>
                  </a:solidFill>
                  <a:cs typeface="Arial" charset="0"/>
                </a:rPr>
                <a:t>k</a:t>
              </a:r>
            </a:p>
          </p:txBody>
        </p:sp>
        <p:sp>
          <p:nvSpPr>
            <p:cNvPr id="4129" name="Line 28"/>
            <p:cNvSpPr>
              <a:spLocks noChangeShapeType="1"/>
            </p:cNvSpPr>
            <p:nvPr/>
          </p:nvSpPr>
          <p:spPr bwMode="auto">
            <a:xfrm>
              <a:off x="3336" y="2532"/>
              <a:ext cx="5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0" name="Text Box 29"/>
            <p:cNvSpPr txBox="1">
              <a:spLocks noChangeArrowheads="1"/>
            </p:cNvSpPr>
            <p:nvPr/>
          </p:nvSpPr>
          <p:spPr bwMode="auto">
            <a:xfrm>
              <a:off x="3071" y="238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=</a:t>
              </a:r>
            </a:p>
          </p:txBody>
        </p:sp>
      </p:grpSp>
      <p:sp>
        <p:nvSpPr>
          <p:cNvPr id="18463" name="Line 31"/>
          <p:cNvSpPr>
            <a:spLocks noChangeShapeType="1"/>
          </p:cNvSpPr>
          <p:nvPr/>
        </p:nvSpPr>
        <p:spPr bwMode="auto">
          <a:xfrm flipH="1">
            <a:off x="3962400" y="28194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H="1">
            <a:off x="3924300" y="32893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20650" y="3813175"/>
            <a:ext cx="8947150" cy="1368425"/>
            <a:chOff x="76" y="2402"/>
            <a:chExt cx="5636" cy="862"/>
          </a:xfrm>
        </p:grpSpPr>
        <p:sp>
          <p:nvSpPr>
            <p:cNvPr id="4126" name="Text Box 35"/>
            <p:cNvSpPr txBox="1">
              <a:spLocks noChangeArrowheads="1"/>
            </p:cNvSpPr>
            <p:nvPr/>
          </p:nvSpPr>
          <p:spPr bwMode="auto">
            <a:xfrm>
              <a:off x="559" y="2594"/>
              <a:ext cx="515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B0F0"/>
                  </a:solidFill>
                  <a:cs typeface="Arial" charset="0"/>
                </a:rPr>
                <a:t>What is the half-life of N</a:t>
              </a:r>
              <a:r>
                <a:rPr lang="en-US" sz="2400" baseline="-25000">
                  <a:solidFill>
                    <a:srgbClr val="00B0F0"/>
                  </a:solidFill>
                  <a:cs typeface="Arial" charset="0"/>
                </a:rPr>
                <a:t>2</a:t>
              </a:r>
              <a:r>
                <a:rPr lang="en-US" sz="2400">
                  <a:solidFill>
                    <a:srgbClr val="00B0F0"/>
                  </a:solidFill>
                  <a:cs typeface="Arial" charset="0"/>
                </a:rPr>
                <a:t>O</a:t>
              </a:r>
              <a:r>
                <a:rPr lang="en-US" sz="2400" baseline="-25000">
                  <a:solidFill>
                    <a:srgbClr val="00B0F0"/>
                  </a:solidFill>
                  <a:cs typeface="Arial" charset="0"/>
                </a:rPr>
                <a:t>5</a:t>
              </a:r>
              <a:r>
                <a:rPr lang="en-US" sz="2400">
                  <a:solidFill>
                    <a:srgbClr val="00B0F0"/>
                  </a:solidFill>
                  <a:cs typeface="Arial" charset="0"/>
                </a:rPr>
                <a:t> if it decomposes with a rate constant of 5.7 x 10</a:t>
              </a:r>
              <a:r>
                <a:rPr lang="en-US" sz="2400" baseline="30000">
                  <a:solidFill>
                    <a:srgbClr val="00B0F0"/>
                  </a:solidFill>
                  <a:cs typeface="Arial" charset="0"/>
                </a:rPr>
                <a:t>-4</a:t>
              </a:r>
              <a:r>
                <a:rPr lang="en-US" sz="2400">
                  <a:solidFill>
                    <a:srgbClr val="00B0F0"/>
                  </a:solidFill>
                  <a:cs typeface="Arial" charset="0"/>
                </a:rPr>
                <a:t> s</a:t>
              </a:r>
              <a:r>
                <a:rPr lang="en-US" sz="2400" baseline="30000">
                  <a:solidFill>
                    <a:srgbClr val="00B0F0"/>
                  </a:solidFill>
                  <a:cs typeface="Arial" charset="0"/>
                </a:rPr>
                <a:t>-1</a:t>
              </a:r>
              <a:r>
                <a:rPr lang="en-US" sz="2400">
                  <a:solidFill>
                    <a:srgbClr val="00B0F0"/>
                  </a:solidFill>
                  <a:cs typeface="Arial" charset="0"/>
                </a:rPr>
                <a:t>?</a:t>
              </a:r>
              <a:endParaRPr lang="en-US" sz="2800">
                <a:solidFill>
                  <a:srgbClr val="00B0F0"/>
                </a:solidFill>
                <a:cs typeface="Arial" charset="0"/>
              </a:endParaRPr>
            </a:p>
          </p:txBody>
        </p:sp>
        <p:graphicFrame>
          <p:nvGraphicFramePr>
            <p:cNvPr id="4098" name="Object 36"/>
            <p:cNvGraphicFramePr>
              <a:graphicFrameLocks noChangeAspect="1"/>
            </p:cNvGraphicFramePr>
            <p:nvPr/>
          </p:nvGraphicFramePr>
          <p:xfrm>
            <a:off x="76" y="2402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Clip" r:id="rId3" imgW="856440" imgH="1637640" progId="MS_ClipArt_Gallery.2">
                    <p:embed/>
                  </p:oleObj>
                </mc:Choice>
                <mc:Fallback>
                  <p:oleObj name="Clip" r:id="rId3" imgW="856440" imgH="16376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" y="2402"/>
                          <a:ext cx="452" cy="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752600" y="4916488"/>
            <a:ext cx="1514475" cy="874712"/>
            <a:chOff x="1104" y="3097"/>
            <a:chExt cx="954" cy="551"/>
          </a:xfrm>
        </p:grpSpPr>
        <p:sp>
          <p:nvSpPr>
            <p:cNvPr id="4119" name="Text Box 38"/>
            <p:cNvSpPr txBox="1">
              <a:spLocks noChangeArrowheads="1"/>
            </p:cNvSpPr>
            <p:nvPr/>
          </p:nvSpPr>
          <p:spPr bwMode="auto">
            <a:xfrm>
              <a:off x="1104" y="3185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prstClr val="black"/>
                  </a:solidFill>
                  <a:cs typeface="Arial" charset="0"/>
                </a:rPr>
                <a:t>t</a:t>
              </a:r>
              <a:r>
                <a:rPr lang="en-US" baseline="-25000">
                  <a:solidFill>
                    <a:prstClr val="black"/>
                  </a:solidFill>
                  <a:cs typeface="Arial" charset="0"/>
                </a:rPr>
                <a:t>½</a:t>
              </a:r>
              <a:endParaRPr lang="en-US" i="1" baseline="-2500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4120" name="Group 39"/>
            <p:cNvGrpSpPr>
              <a:grpSpLocks/>
            </p:cNvGrpSpPr>
            <p:nvPr/>
          </p:nvGrpSpPr>
          <p:grpSpPr bwMode="auto">
            <a:xfrm>
              <a:off x="1336" y="3097"/>
              <a:ext cx="722" cy="551"/>
              <a:chOff x="2460" y="2256"/>
              <a:chExt cx="722" cy="551"/>
            </a:xfrm>
          </p:grpSpPr>
          <p:grpSp>
            <p:nvGrpSpPr>
              <p:cNvPr id="4121" name="Group 40"/>
              <p:cNvGrpSpPr>
                <a:grpSpLocks/>
              </p:cNvGrpSpPr>
              <p:nvPr/>
            </p:nvGrpSpPr>
            <p:grpSpPr bwMode="auto">
              <a:xfrm>
                <a:off x="2688" y="2256"/>
                <a:ext cx="494" cy="551"/>
                <a:chOff x="3110" y="3241"/>
                <a:chExt cx="494" cy="551"/>
              </a:xfrm>
            </p:grpSpPr>
            <p:sp>
              <p:nvSpPr>
                <p:cNvPr id="412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110" y="3241"/>
                  <a:ext cx="494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prstClr val="black"/>
                      </a:solidFill>
                      <a:cs typeface="Arial" charset="0"/>
                    </a:rPr>
                    <a:t>Ln 2</a:t>
                  </a:r>
                </a:p>
              </p:txBody>
            </p:sp>
            <p:sp>
              <p:nvSpPr>
                <p:cNvPr id="412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190" y="3504"/>
                  <a:ext cx="2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i="1">
                      <a:solidFill>
                        <a:prstClr val="black"/>
                      </a:solidFill>
                      <a:cs typeface="Arial" charset="0"/>
                    </a:rPr>
                    <a:t>k</a:t>
                  </a:r>
                </a:p>
              </p:txBody>
            </p:sp>
            <p:sp>
              <p:nvSpPr>
                <p:cNvPr id="4125" name="Line 43"/>
                <p:cNvSpPr>
                  <a:spLocks noChangeShapeType="1"/>
                </p:cNvSpPr>
                <p:nvPr/>
              </p:nvSpPr>
              <p:spPr bwMode="auto">
                <a:xfrm>
                  <a:off x="3128" y="3517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4122" name="Text Box 44"/>
              <p:cNvSpPr txBox="1">
                <a:spLocks noChangeArrowheads="1"/>
              </p:cNvSpPr>
              <p:nvPr/>
            </p:nvSpPr>
            <p:spPr bwMode="auto">
              <a:xfrm>
                <a:off x="2460" y="2384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  <a:cs typeface="Arial" charset="0"/>
                  </a:rPr>
                  <a:t>=</a:t>
                </a:r>
              </a:p>
            </p:txBody>
          </p:sp>
        </p:grp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3109913" y="4916488"/>
            <a:ext cx="2190750" cy="874712"/>
            <a:chOff x="1479" y="3272"/>
            <a:chExt cx="1380" cy="551"/>
          </a:xfrm>
        </p:grpSpPr>
        <p:sp>
          <p:nvSpPr>
            <p:cNvPr id="4115" name="Text Box 46"/>
            <p:cNvSpPr txBox="1">
              <a:spLocks noChangeArrowheads="1"/>
            </p:cNvSpPr>
            <p:nvPr/>
          </p:nvSpPr>
          <p:spPr bwMode="auto">
            <a:xfrm>
              <a:off x="1947" y="3272"/>
              <a:ext cx="5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0.693</a:t>
              </a:r>
            </a:p>
          </p:txBody>
        </p:sp>
        <p:sp>
          <p:nvSpPr>
            <p:cNvPr id="4116" name="Text Box 47"/>
            <p:cNvSpPr txBox="1">
              <a:spLocks noChangeArrowheads="1"/>
            </p:cNvSpPr>
            <p:nvPr/>
          </p:nvSpPr>
          <p:spPr bwMode="auto">
            <a:xfrm>
              <a:off x="1683" y="3535"/>
              <a:ext cx="11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5.7 x 10</a:t>
              </a:r>
              <a:r>
                <a:rPr lang="en-US" baseline="30000">
                  <a:solidFill>
                    <a:prstClr val="black"/>
                  </a:solidFill>
                  <a:cs typeface="Arial" charset="0"/>
                </a:rPr>
                <a:t>-4</a:t>
              </a:r>
              <a:r>
                <a:rPr lang="en-US">
                  <a:solidFill>
                    <a:prstClr val="black"/>
                  </a:solidFill>
                  <a:cs typeface="Arial" charset="0"/>
                </a:rPr>
                <a:t> s</a:t>
              </a:r>
              <a:r>
                <a:rPr lang="en-US" baseline="30000">
                  <a:solidFill>
                    <a:prstClr val="black"/>
                  </a:solidFill>
                  <a:cs typeface="Arial" charset="0"/>
                </a:rPr>
                <a:t>-1</a:t>
              </a:r>
            </a:p>
          </p:txBody>
        </p:sp>
        <p:sp>
          <p:nvSpPr>
            <p:cNvPr id="4117" name="Line 48"/>
            <p:cNvSpPr>
              <a:spLocks noChangeShapeType="1"/>
            </p:cNvSpPr>
            <p:nvPr/>
          </p:nvSpPr>
          <p:spPr bwMode="auto">
            <a:xfrm>
              <a:off x="1744" y="3548"/>
              <a:ext cx="10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8" name="Text Box 49"/>
            <p:cNvSpPr txBox="1">
              <a:spLocks noChangeArrowheads="1"/>
            </p:cNvSpPr>
            <p:nvPr/>
          </p:nvSpPr>
          <p:spPr bwMode="auto">
            <a:xfrm>
              <a:off x="1479" y="340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=</a:t>
              </a:r>
            </a:p>
          </p:txBody>
        </p:sp>
      </p:grp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5257800" y="51196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= 1200 s = 20 minutes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228600" y="58674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0F0"/>
                </a:solidFill>
                <a:cs typeface="Arial" charset="0"/>
              </a:rPr>
              <a:t>How do you know decomposition is first order?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5956300" y="6324600"/>
            <a:ext cx="202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units of </a:t>
            </a:r>
            <a:r>
              <a:rPr lang="en-US" i="1">
                <a:solidFill>
                  <a:prstClr val="black"/>
                </a:solidFill>
                <a:cs typeface="Arial" charset="0"/>
              </a:rPr>
              <a:t>k</a:t>
            </a:r>
            <a:r>
              <a:rPr lang="en-US">
                <a:solidFill>
                  <a:prstClr val="black"/>
                </a:solidFill>
                <a:cs typeface="Arial" charset="0"/>
              </a:rPr>
              <a:t> (s</a:t>
            </a:r>
            <a:r>
              <a:rPr lang="en-US" baseline="30000">
                <a:solidFill>
                  <a:prstClr val="black"/>
                </a:solidFill>
                <a:cs typeface="Arial" charset="0"/>
              </a:rPr>
              <a:t>-1</a:t>
            </a:r>
            <a:r>
              <a:rPr lang="en-US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019800" y="3200400"/>
            <a:ext cx="1066800" cy="914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63" grpId="0" animBg="1"/>
      <p:bldP spid="18464" grpId="0" animBg="1"/>
      <p:bldP spid="18483" grpId="0" autoUpdateAnimBg="0"/>
      <p:bldP spid="18484" grpId="0" autoUpdateAnimBg="0"/>
      <p:bldP spid="18485" grpId="0" autoUpdateAnimBg="0"/>
      <p:bldP spid="5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~1\STACY_~1\LOCALS~1\Temp\npo0000d6.t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43561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6110288" y="990600"/>
            <a:ext cx="2249487" cy="461963"/>
            <a:chOff x="1967" y="576"/>
            <a:chExt cx="1417" cy="291"/>
          </a:xfrm>
        </p:grpSpPr>
        <p:sp>
          <p:nvSpPr>
            <p:cNvPr id="25620" name="Text Box 4"/>
            <p:cNvSpPr txBox="1">
              <a:spLocks noChangeArrowheads="1"/>
            </p:cNvSpPr>
            <p:nvPr/>
          </p:nvSpPr>
          <p:spPr bwMode="auto">
            <a:xfrm>
              <a:off x="1967" y="576"/>
              <a:ext cx="14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solidFill>
                    <a:prstClr val="black"/>
                  </a:solidFill>
                  <a:cs typeface="Arial" charset="0"/>
                </a:rPr>
                <a:t>A          product</a:t>
              </a:r>
            </a:p>
          </p:txBody>
        </p:sp>
        <p:sp>
          <p:nvSpPr>
            <p:cNvPr id="25621" name="Line 5"/>
            <p:cNvSpPr>
              <a:spLocks noChangeShapeType="1"/>
            </p:cNvSpPr>
            <p:nvPr/>
          </p:nvSpPr>
          <p:spPr bwMode="auto">
            <a:xfrm>
              <a:off x="2258" y="76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791200" y="496888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B0F0"/>
                </a:solidFill>
                <a:cs typeface="Arial" charset="0"/>
              </a:rPr>
              <a:t>First-order reaction</a:t>
            </a:r>
          </a:p>
        </p:txBody>
      </p:sp>
      <p:grpSp>
        <p:nvGrpSpPr>
          <p:cNvPr id="25605" name="Group 11"/>
          <p:cNvGrpSpPr>
            <a:grpSpLocks/>
          </p:cNvGrpSpPr>
          <p:nvPr/>
        </p:nvGrpSpPr>
        <p:grpSpPr bwMode="auto">
          <a:xfrm>
            <a:off x="5334000" y="1752600"/>
            <a:ext cx="1524000" cy="838200"/>
            <a:chOff x="3408" y="1104"/>
            <a:chExt cx="960" cy="528"/>
          </a:xfrm>
        </p:grpSpPr>
        <p:sp>
          <p:nvSpPr>
            <p:cNvPr id="25618" name="Text Box 7"/>
            <p:cNvSpPr txBox="1">
              <a:spLocks noChangeArrowheads="1"/>
            </p:cNvSpPr>
            <p:nvPr/>
          </p:nvSpPr>
          <p:spPr bwMode="auto">
            <a:xfrm>
              <a:off x="3408" y="1104"/>
              <a:ext cx="9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# of 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half-lives</a:t>
              </a:r>
            </a:p>
          </p:txBody>
        </p:sp>
        <p:sp>
          <p:nvSpPr>
            <p:cNvPr id="25619" name="Line 9"/>
            <p:cNvSpPr>
              <a:spLocks noChangeShapeType="1"/>
            </p:cNvSpPr>
            <p:nvPr/>
          </p:nvSpPr>
          <p:spPr bwMode="auto">
            <a:xfrm>
              <a:off x="3504" y="1632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25606" name="Group 12"/>
          <p:cNvGrpSpPr>
            <a:grpSpLocks/>
          </p:cNvGrpSpPr>
          <p:nvPr/>
        </p:nvGrpSpPr>
        <p:grpSpPr bwMode="auto">
          <a:xfrm>
            <a:off x="7162800" y="2133600"/>
            <a:ext cx="1639888" cy="457200"/>
            <a:chOff x="4512" y="1200"/>
            <a:chExt cx="1033" cy="288"/>
          </a:xfrm>
        </p:grpSpPr>
        <p:sp>
          <p:nvSpPr>
            <p:cNvPr id="25616" name="Text Box 8"/>
            <p:cNvSpPr txBox="1">
              <a:spLocks noChangeArrowheads="1"/>
            </p:cNvSpPr>
            <p:nvPr/>
          </p:nvSpPr>
          <p:spPr bwMode="auto">
            <a:xfrm>
              <a:off x="4512" y="1200"/>
              <a:ext cx="10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cs typeface="Arial" charset="0"/>
                </a:rPr>
                <a:t>[A] = [A]</a:t>
              </a:r>
              <a:r>
                <a:rPr lang="en-US" baseline="-25000">
                  <a:solidFill>
                    <a:prstClr val="black"/>
                  </a:solidFill>
                  <a:cs typeface="Arial" charset="0"/>
                </a:rPr>
                <a:t>0</a:t>
              </a:r>
              <a:r>
                <a:rPr lang="en-US">
                  <a:solidFill>
                    <a:prstClr val="black"/>
                  </a:solidFill>
                  <a:cs typeface="Arial" charset="0"/>
                </a:rPr>
                <a:t>/</a:t>
              </a:r>
              <a:r>
                <a:rPr lang="en-US" i="1">
                  <a:solidFill>
                    <a:prstClr val="black"/>
                  </a:solidFill>
                  <a:cs typeface="Arial" charset="0"/>
                </a:rPr>
                <a:t>n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617" name="Line 10"/>
            <p:cNvSpPr>
              <a:spLocks noChangeShapeType="1"/>
            </p:cNvSpPr>
            <p:nvPr/>
          </p:nvSpPr>
          <p:spPr bwMode="auto">
            <a:xfrm>
              <a:off x="4572" y="14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919788" y="25923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1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919788" y="32781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2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919788" y="39258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3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919788" y="46878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4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805738" y="25923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2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805738" y="32781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4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805738" y="39258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8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720013" y="4687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cs typeface="Arial" charset="0"/>
              </a:rPr>
              <a:t>16</a:t>
            </a:r>
          </a:p>
        </p:txBody>
      </p:sp>
      <p:sp>
        <p:nvSpPr>
          <p:cNvPr id="25615" name="Text Box 21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prstClr val="black"/>
                </a:solidFill>
                <a:cs typeface="Arial" charset="0"/>
              </a:rPr>
              <a:t>13.3</a:t>
            </a:r>
          </a:p>
        </p:txBody>
      </p:sp>
    </p:spTree>
    <p:extLst>
      <p:ext uri="{BB962C8B-B14F-4D97-AF65-F5344CB8AC3E}">
        <p14:creationId xmlns:p14="http://schemas.microsoft.com/office/powerpoint/2010/main" val="18959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utoUpdateAnimBg="0"/>
      <p:bldP spid="19470" grpId="0" autoUpdateAnimBg="0"/>
      <p:bldP spid="19471" grpId="0" autoUpdateAnimBg="0"/>
      <p:bldP spid="19472" grpId="0" autoUpdateAnimBg="0"/>
      <p:bldP spid="19473" grpId="0" autoUpdateAnimBg="0"/>
      <p:bldP spid="19474" grpId="0" autoUpdateAnimBg="0"/>
      <p:bldP spid="19475" grpId="0" autoUpdateAnimBg="0"/>
      <p:bldP spid="1947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C:\DOCUME~1\STACY_~1\LOCALS~1\Temp\npo0000d7.tmp"/>
          <p:cNvPicPr>
            <a:picLocks noChangeAspect="1" noChangeArrowheads="1"/>
          </p:cNvPicPr>
          <p:nvPr/>
        </p:nvPicPr>
        <p:blipFill>
          <a:blip r:embed="rId2" cstate="print"/>
          <a:srcRect t="2777"/>
          <a:stretch>
            <a:fillRect/>
          </a:stretch>
        </p:blipFill>
        <p:spPr bwMode="auto">
          <a:xfrm>
            <a:off x="228600" y="338138"/>
            <a:ext cx="86868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prstClr val="black"/>
                </a:solidFill>
                <a:cs typeface="Arial" charset="0"/>
              </a:rPr>
              <a:t>13.3</a:t>
            </a:r>
          </a:p>
        </p:txBody>
      </p:sp>
    </p:spTree>
    <p:extLst>
      <p:ext uri="{BB962C8B-B14F-4D97-AF65-F5344CB8AC3E}">
        <p14:creationId xmlns:p14="http://schemas.microsoft.com/office/powerpoint/2010/main" val="13823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500063" y="428625"/>
            <a:ext cx="8375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Reactions do not proceed at a steady rate. They start off at a certain speed, then get slower and slower until they stop.</a:t>
            </a:r>
          </a:p>
        </p:txBody>
      </p:sp>
      <p:sp>
        <p:nvSpPr>
          <p:cNvPr id="968709" name="Text Box 5"/>
          <p:cNvSpPr txBox="1">
            <a:spLocks noChangeArrowheads="1"/>
          </p:cNvSpPr>
          <p:nvPr/>
        </p:nvSpPr>
        <p:spPr bwMode="auto">
          <a:xfrm>
            <a:off x="571500" y="1500188"/>
            <a:ext cx="8156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As the reaction progresses, the concentration of reactants decreases.</a:t>
            </a:r>
          </a:p>
        </p:txBody>
      </p:sp>
      <p:sp>
        <p:nvSpPr>
          <p:cNvPr id="968781" name="Text Box 77"/>
          <p:cNvSpPr txBox="1">
            <a:spLocks noChangeArrowheads="1"/>
          </p:cNvSpPr>
          <p:nvPr/>
        </p:nvSpPr>
        <p:spPr bwMode="auto">
          <a:xfrm>
            <a:off x="571500" y="2428875"/>
            <a:ext cx="799147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This reduces the frequency of collisions between particles and so the reaction slows down.</a:t>
            </a: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3143250" y="5549900"/>
            <a:ext cx="5267325" cy="939800"/>
            <a:chOff x="1636" y="3544"/>
            <a:chExt cx="3318" cy="592"/>
          </a:xfrm>
        </p:grpSpPr>
        <p:sp>
          <p:nvSpPr>
            <p:cNvPr id="12315" name="AutoShape 91"/>
            <p:cNvSpPr>
              <a:spLocks noChangeArrowheads="1"/>
            </p:cNvSpPr>
            <p:nvPr/>
          </p:nvSpPr>
          <p:spPr bwMode="auto">
            <a:xfrm>
              <a:off x="1636" y="3544"/>
              <a:ext cx="3318" cy="592"/>
            </a:xfrm>
            <a:prstGeom prst="rightArrow">
              <a:avLst>
                <a:gd name="adj1" fmla="val 52704"/>
                <a:gd name="adj2" fmla="val 31553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316" name="Text Box 92"/>
            <p:cNvSpPr txBox="1">
              <a:spLocks noChangeArrowheads="1"/>
            </p:cNvSpPr>
            <p:nvPr/>
          </p:nvSpPr>
          <p:spPr bwMode="auto">
            <a:xfrm>
              <a:off x="1917" y="3696"/>
              <a:ext cx="30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percentage completion of reaction</a:t>
              </a:r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7226300" y="3519488"/>
            <a:ext cx="1544638" cy="2032000"/>
            <a:chOff x="4552" y="2217"/>
            <a:chExt cx="973" cy="1280"/>
          </a:xfrm>
        </p:grpSpPr>
        <p:sp>
          <p:nvSpPr>
            <p:cNvPr id="12313" name="Text Box 88"/>
            <p:cNvSpPr txBox="1">
              <a:spLocks noChangeArrowheads="1"/>
            </p:cNvSpPr>
            <p:nvPr/>
          </p:nvSpPr>
          <p:spPr bwMode="auto">
            <a:xfrm>
              <a:off x="4735" y="3209"/>
              <a:ext cx="60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6600"/>
                  </a:solidFill>
                  <a:latin typeface="Calibri" pitchFamily="34" charset="0"/>
                  <a:cs typeface="Arial" charset="0"/>
                </a:rPr>
                <a:t>100%</a:t>
              </a:r>
            </a:p>
          </p:txBody>
        </p:sp>
        <p:pic>
          <p:nvPicPr>
            <p:cNvPr id="12314" name="Picture 114" descr="100%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52" y="2217"/>
              <a:ext cx="973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23"/>
          <p:cNvGrpSpPr>
            <a:grpSpLocks/>
          </p:cNvGrpSpPr>
          <p:nvPr/>
        </p:nvGrpSpPr>
        <p:grpSpPr bwMode="auto">
          <a:xfrm>
            <a:off x="373063" y="3519488"/>
            <a:ext cx="1544637" cy="2032000"/>
            <a:chOff x="235" y="2217"/>
            <a:chExt cx="973" cy="1280"/>
          </a:xfrm>
        </p:grpSpPr>
        <p:sp>
          <p:nvSpPr>
            <p:cNvPr id="12311" name="Text Box 84"/>
            <p:cNvSpPr txBox="1">
              <a:spLocks noChangeArrowheads="1"/>
            </p:cNvSpPr>
            <p:nvPr/>
          </p:nvSpPr>
          <p:spPr bwMode="auto">
            <a:xfrm>
              <a:off x="524" y="3209"/>
              <a:ext cx="39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6600"/>
                  </a:solidFill>
                  <a:latin typeface="Calibri" pitchFamily="34" charset="0"/>
                  <a:cs typeface="Arial" charset="0"/>
                </a:rPr>
                <a:t>0%</a:t>
              </a:r>
            </a:p>
          </p:txBody>
        </p:sp>
        <p:pic>
          <p:nvPicPr>
            <p:cNvPr id="12312" name="Picture 115" descr="0%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" y="2217"/>
              <a:ext cx="973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4"/>
          <p:cNvGrpSpPr>
            <a:grpSpLocks/>
          </p:cNvGrpSpPr>
          <p:nvPr/>
        </p:nvGrpSpPr>
        <p:grpSpPr bwMode="auto">
          <a:xfrm>
            <a:off x="2085975" y="3519488"/>
            <a:ext cx="1544638" cy="2032000"/>
            <a:chOff x="1314" y="2217"/>
            <a:chExt cx="973" cy="1280"/>
          </a:xfrm>
        </p:grpSpPr>
        <p:sp>
          <p:nvSpPr>
            <p:cNvPr id="12309" name="Text Box 85"/>
            <p:cNvSpPr txBox="1">
              <a:spLocks noChangeArrowheads="1"/>
            </p:cNvSpPr>
            <p:nvPr/>
          </p:nvSpPr>
          <p:spPr bwMode="auto">
            <a:xfrm>
              <a:off x="1550" y="3209"/>
              <a:ext cx="50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6600"/>
                  </a:solidFill>
                  <a:latin typeface="Calibri" pitchFamily="34" charset="0"/>
                  <a:cs typeface="Arial" charset="0"/>
                </a:rPr>
                <a:t>25%</a:t>
              </a:r>
            </a:p>
          </p:txBody>
        </p:sp>
        <p:pic>
          <p:nvPicPr>
            <p:cNvPr id="12310" name="Picture 116" descr="25%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14" y="2217"/>
              <a:ext cx="973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3798888" y="3519488"/>
            <a:ext cx="1544637" cy="2032000"/>
            <a:chOff x="2393" y="2217"/>
            <a:chExt cx="973" cy="1280"/>
          </a:xfrm>
        </p:grpSpPr>
        <p:sp>
          <p:nvSpPr>
            <p:cNvPr id="12307" name="Text Box 86"/>
            <p:cNvSpPr txBox="1">
              <a:spLocks noChangeArrowheads="1"/>
            </p:cNvSpPr>
            <p:nvPr/>
          </p:nvSpPr>
          <p:spPr bwMode="auto">
            <a:xfrm>
              <a:off x="2629" y="3209"/>
              <a:ext cx="50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6600"/>
                  </a:solidFill>
                  <a:latin typeface="Calibri" pitchFamily="34" charset="0"/>
                  <a:cs typeface="Arial" charset="0"/>
                </a:rPr>
                <a:t>50%</a:t>
              </a:r>
            </a:p>
          </p:txBody>
        </p:sp>
        <p:pic>
          <p:nvPicPr>
            <p:cNvPr id="12308" name="Picture 117" descr="50%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3" y="2217"/>
              <a:ext cx="973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26"/>
          <p:cNvGrpSpPr>
            <a:grpSpLocks/>
          </p:cNvGrpSpPr>
          <p:nvPr/>
        </p:nvGrpSpPr>
        <p:grpSpPr bwMode="auto">
          <a:xfrm>
            <a:off x="5511800" y="3519488"/>
            <a:ext cx="1544638" cy="2032000"/>
            <a:chOff x="3472" y="2217"/>
            <a:chExt cx="973" cy="1280"/>
          </a:xfrm>
        </p:grpSpPr>
        <p:sp>
          <p:nvSpPr>
            <p:cNvPr id="12305" name="Text Box 87"/>
            <p:cNvSpPr txBox="1">
              <a:spLocks noChangeArrowheads="1"/>
            </p:cNvSpPr>
            <p:nvPr/>
          </p:nvSpPr>
          <p:spPr bwMode="auto">
            <a:xfrm>
              <a:off x="3708" y="3209"/>
              <a:ext cx="50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6600"/>
                  </a:solidFill>
                  <a:latin typeface="Calibri" pitchFamily="34" charset="0"/>
                  <a:cs typeface="Arial" charset="0"/>
                </a:rPr>
                <a:t>75%</a:t>
              </a:r>
            </a:p>
          </p:txBody>
        </p:sp>
        <p:pic>
          <p:nvPicPr>
            <p:cNvPr id="12306" name="Picture 118" descr="75%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2" y="2217"/>
              <a:ext cx="973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28"/>
          <p:cNvGrpSpPr>
            <a:grpSpLocks/>
          </p:cNvGrpSpPr>
          <p:nvPr/>
        </p:nvGrpSpPr>
        <p:grpSpPr bwMode="auto">
          <a:xfrm>
            <a:off x="882650" y="5614988"/>
            <a:ext cx="2586038" cy="874712"/>
            <a:chOff x="556" y="3537"/>
            <a:chExt cx="1629" cy="551"/>
          </a:xfrm>
        </p:grpSpPr>
        <p:pic>
          <p:nvPicPr>
            <p:cNvPr id="12300" name="Picture 96" descr="re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6" y="3580"/>
              <a:ext cx="20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1" name="Text Box 98"/>
            <p:cNvSpPr txBox="1">
              <a:spLocks noChangeArrowheads="1"/>
            </p:cNvSpPr>
            <p:nvPr/>
          </p:nvSpPr>
          <p:spPr bwMode="auto">
            <a:xfrm>
              <a:off x="1214" y="3537"/>
              <a:ext cx="97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reactants</a:t>
              </a:r>
            </a:p>
          </p:txBody>
        </p:sp>
        <p:sp>
          <p:nvSpPr>
            <p:cNvPr id="12302" name="Text Box 99"/>
            <p:cNvSpPr txBox="1">
              <a:spLocks noChangeArrowheads="1"/>
            </p:cNvSpPr>
            <p:nvPr/>
          </p:nvSpPr>
          <p:spPr bwMode="auto">
            <a:xfrm>
              <a:off x="1214" y="3800"/>
              <a:ext cx="83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product</a:t>
              </a:r>
            </a:p>
          </p:txBody>
        </p:sp>
        <p:pic>
          <p:nvPicPr>
            <p:cNvPr id="12303" name="Picture 121" descr="yellow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9" y="3580"/>
              <a:ext cx="20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122" descr="orang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9" y="3844"/>
              <a:ext cx="379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4484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9" grpId="0"/>
      <p:bldP spid="9687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99FF"/>
                </a:solidFill>
              </a:rPr>
              <a:t>The Five Factors Affecting Rate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 smtClean="0"/>
              <a:t>There are </a:t>
            </a:r>
            <a:r>
              <a:rPr lang="en-GB" sz="3600" dirty="0" smtClean="0">
                <a:solidFill>
                  <a:srgbClr val="FF0000"/>
                </a:solidFill>
              </a:rPr>
              <a:t>five</a:t>
            </a:r>
            <a:r>
              <a:rPr lang="en-GB" sz="3600" dirty="0" smtClean="0"/>
              <a:t> things that we can change to make the reaction go faster.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dirty="0" smtClean="0">
                <a:solidFill>
                  <a:srgbClr val="00B0F0"/>
                </a:solidFill>
              </a:rPr>
              <a:t>They are: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rgbClr val="FF0000"/>
                </a:solidFill>
              </a:rPr>
              <a:t>Temperature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rgbClr val="FF0000"/>
                </a:solidFill>
              </a:rPr>
              <a:t>Surface area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rgbClr val="FF0000"/>
                </a:solidFill>
              </a:rPr>
              <a:t>Concentration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rgbClr val="FF0000"/>
                </a:solidFill>
              </a:rPr>
              <a:t>Presence of a Catalyst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 smtClean="0">
                <a:solidFill>
                  <a:srgbClr val="FF0000"/>
                </a:solidFill>
              </a:rPr>
              <a:t>Chemical nature of reactants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99FF"/>
                </a:solidFill>
              </a:rPr>
              <a:t>Temperature</a:t>
            </a:r>
            <a:endParaRPr lang="en-US" b="1" smtClean="0">
              <a:solidFill>
                <a:srgbClr val="0099FF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When we </a:t>
            </a:r>
            <a:r>
              <a:rPr lang="en-GB" sz="4000" smtClean="0">
                <a:solidFill>
                  <a:srgbClr val="FF0000"/>
                </a:solidFill>
              </a:rPr>
              <a:t>increase</a:t>
            </a:r>
            <a:r>
              <a:rPr lang="en-GB" sz="4000" smtClean="0"/>
              <a:t> the temperature we give the </a:t>
            </a:r>
            <a:r>
              <a:rPr lang="en-GB" sz="4000" smtClean="0">
                <a:solidFill>
                  <a:srgbClr val="FF0000"/>
                </a:solidFill>
              </a:rPr>
              <a:t>particles energy</a:t>
            </a:r>
          </a:p>
          <a:p>
            <a:pPr eaLnBrk="1" hangingPunct="1"/>
            <a:r>
              <a:rPr lang="en-GB" sz="4000" smtClean="0"/>
              <a:t>This makes them </a:t>
            </a:r>
            <a:r>
              <a:rPr lang="en-GB" sz="4000" smtClean="0">
                <a:solidFill>
                  <a:srgbClr val="FF0000"/>
                </a:solidFill>
              </a:rPr>
              <a:t>move faster</a:t>
            </a:r>
            <a:r>
              <a:rPr lang="en-GB" sz="4000" smtClean="0"/>
              <a:t> </a:t>
            </a:r>
          </a:p>
          <a:p>
            <a:pPr eaLnBrk="1" hangingPunct="1"/>
            <a:r>
              <a:rPr lang="en-GB" sz="4000" smtClean="0"/>
              <a:t>This means they </a:t>
            </a:r>
            <a:r>
              <a:rPr lang="en-GB" sz="4000" smtClean="0">
                <a:solidFill>
                  <a:srgbClr val="FF0000"/>
                </a:solidFill>
              </a:rPr>
              <a:t>collide </a:t>
            </a:r>
            <a:r>
              <a:rPr lang="en-GB" sz="4000" smtClean="0"/>
              <a:t>with other particles </a:t>
            </a:r>
            <a:r>
              <a:rPr lang="en-GB" sz="4000" smtClean="0">
                <a:solidFill>
                  <a:srgbClr val="FF0000"/>
                </a:solidFill>
              </a:rPr>
              <a:t>more often</a:t>
            </a:r>
          </a:p>
          <a:p>
            <a:pPr eaLnBrk="1" hangingPunct="1"/>
            <a:r>
              <a:rPr lang="en-GB" sz="4000" smtClean="0"/>
              <a:t>So the </a:t>
            </a:r>
            <a:r>
              <a:rPr lang="en-GB" sz="4000" smtClean="0">
                <a:solidFill>
                  <a:srgbClr val="FF0000"/>
                </a:solidFill>
              </a:rPr>
              <a:t>reaction </a:t>
            </a:r>
            <a:r>
              <a:rPr lang="en-GB" sz="4000" smtClean="0"/>
              <a:t>goes </a:t>
            </a:r>
            <a:r>
              <a:rPr lang="en-GB" sz="4000" smtClean="0">
                <a:solidFill>
                  <a:srgbClr val="FF0000"/>
                </a:solidFill>
              </a:rPr>
              <a:t>faster.</a:t>
            </a:r>
            <a:endParaRPr lang="en-US" sz="40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99FF"/>
                </a:solidFill>
              </a:rPr>
              <a:t>Surface area</a:t>
            </a:r>
            <a:endParaRPr lang="en-US" b="1" smtClean="0">
              <a:solidFill>
                <a:srgbClr val="0099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If we make the pieces of the reactants smaller, we increase the number of particles on the surface which can react.</a:t>
            </a:r>
          </a:p>
          <a:p>
            <a:pPr eaLnBrk="1" hangingPunct="1"/>
            <a:r>
              <a:rPr lang="en-GB" sz="2800" smtClean="0"/>
              <a:t>This makes the reaction faster.</a:t>
            </a:r>
            <a:endParaRPr lang="en-US" sz="2800" smtClean="0"/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775"/>
            <a:ext cx="227488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11"/>
          <p:cNvSpPr>
            <a:spLocks noChangeShapeType="1"/>
          </p:cNvSpPr>
          <p:nvPr/>
        </p:nvSpPr>
        <p:spPr bwMode="auto">
          <a:xfrm flipV="1">
            <a:off x="6300788" y="2133600"/>
            <a:ext cx="93503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7164388" y="1700213"/>
            <a:ext cx="16557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particles on the surface can react</a:t>
            </a: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36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149725"/>
            <a:ext cx="184308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Line 15"/>
          <p:cNvSpPr>
            <a:spLocks noChangeShapeType="1"/>
          </p:cNvSpPr>
          <p:nvPr/>
        </p:nvSpPr>
        <p:spPr bwMode="auto">
          <a:xfrm>
            <a:off x="5003800" y="5013325"/>
            <a:ext cx="15843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6659563" y="4437063"/>
            <a:ext cx="1657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  <a:latin typeface="Calibri" pitchFamily="34" charset="0"/>
                <a:cs typeface="Arial" charset="0"/>
              </a:rPr>
              <a:t>When cut into smaller pieces the particles on the inside can react</a:t>
            </a: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fade Comic Sans">
  <a:themeElements>
    <a:clrScheme name="Custom 1">
      <a:dk1>
        <a:srgbClr val="000000"/>
      </a:dk1>
      <a:lt1>
        <a:srgbClr val="E3D0F1"/>
      </a:lt1>
      <a:dk2>
        <a:srgbClr val="00B0F0"/>
      </a:dk2>
      <a:lt2>
        <a:srgbClr val="31FF31"/>
      </a:lt2>
      <a:accent1>
        <a:srgbClr val="FFFFFF"/>
      </a:accent1>
      <a:accent2>
        <a:srgbClr val="FFC000"/>
      </a:accent2>
      <a:accent3>
        <a:srgbClr val="FFFF00"/>
      </a:accent3>
      <a:accent4>
        <a:srgbClr val="00B050"/>
      </a:accent4>
      <a:accent5>
        <a:srgbClr val="00B0F0"/>
      </a:accent5>
      <a:accent6>
        <a:srgbClr val="0070C0"/>
      </a:accent6>
      <a:hlink>
        <a:srgbClr val="7030A0"/>
      </a:hlink>
      <a:folHlink>
        <a:srgbClr val="00A80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E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6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E2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E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6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3">
    <a:dk1>
      <a:srgbClr val="000000"/>
    </a:dk1>
    <a:lt1>
      <a:srgbClr val="FFE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6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 3">
    <a:dk1>
      <a:srgbClr val="000000"/>
    </a:dk1>
    <a:lt1>
      <a:srgbClr val="FFE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6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 3">
    <a:dk1>
      <a:srgbClr val="000000"/>
    </a:dk1>
    <a:lt1>
      <a:srgbClr val="FFE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6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Blue fade Comic Sans</Template>
  <TotalTime>2541</TotalTime>
  <Words>2472</Words>
  <Application>Microsoft Office PowerPoint</Application>
  <PresentationFormat>On-screen Show (4:3)</PresentationFormat>
  <Paragraphs>591</Paragraphs>
  <Slides>53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Blue fade Comic Sans</vt:lpstr>
      <vt:lpstr>Office Theme</vt:lpstr>
      <vt:lpstr>1_Default Design</vt:lpstr>
      <vt:lpstr>1_Office Theme</vt:lpstr>
      <vt:lpstr>2_Office Theme</vt:lpstr>
      <vt:lpstr>Microsoft Excel Chart</vt:lpstr>
      <vt:lpstr>Photo Editor Photo</vt:lpstr>
      <vt:lpstr>Clip</vt:lpstr>
      <vt:lpstr>Learning Objectives</vt:lpstr>
      <vt:lpstr>Reaction Rates</vt:lpstr>
      <vt:lpstr>Reaction Rates</vt:lpstr>
      <vt:lpstr>PowerPoint Presentation</vt:lpstr>
      <vt:lpstr>PowerPoint Presentation</vt:lpstr>
      <vt:lpstr>PowerPoint Presentation</vt:lpstr>
      <vt:lpstr>The Five Factors Affecting Rate</vt:lpstr>
      <vt:lpstr>Temperature</vt:lpstr>
      <vt:lpstr>Surface area</vt:lpstr>
      <vt:lpstr>Concentration</vt:lpstr>
      <vt:lpstr>Using a catalyst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Example from the graph, determine:</vt:lpstr>
      <vt:lpstr>PowerPoint Presentation</vt:lpstr>
      <vt:lpstr>PowerPoint Presentation</vt:lpstr>
      <vt:lpstr>Tangent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(h)</vt:lpstr>
      <vt:lpstr>PowerPoint Presentation</vt:lpstr>
      <vt:lpstr>PowerPoint Presentation</vt:lpstr>
      <vt:lpstr>Average Rate Of reaction</vt:lpstr>
      <vt:lpstr>i(ii)</vt:lpstr>
      <vt:lpstr>PowerPoint Presentation</vt:lpstr>
      <vt:lpstr>PowerPoint Presentation</vt:lpstr>
      <vt:lpstr>PowerPoint Presentation</vt:lpstr>
      <vt:lpstr>Using Initial Rates to Determine Rate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Castle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Metals</dc:title>
  <dc:creator>piers.taylor</dc:creator>
  <cp:lastModifiedBy>Morrison, Brent</cp:lastModifiedBy>
  <cp:revision>175</cp:revision>
  <dcterms:created xsi:type="dcterms:W3CDTF">2009-01-20T13:18:36Z</dcterms:created>
  <dcterms:modified xsi:type="dcterms:W3CDTF">2015-12-10T14:48:11Z</dcterms:modified>
</cp:coreProperties>
</file>