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C31-9C76-4679-A94B-B422C5C47263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C60-46FE-4380-A067-7EEEBFF75E8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C31-9C76-4679-A94B-B422C5C47263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C60-46FE-4380-A067-7EEEBFF75E8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C31-9C76-4679-A94B-B422C5C47263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C60-46FE-4380-A067-7EEEBFF75E8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C31-9C76-4679-A94B-B422C5C47263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C60-46FE-4380-A067-7EEEBFF75E8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C31-9C76-4679-A94B-B422C5C47263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C60-46FE-4380-A067-7EEEBFF75E8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C31-9C76-4679-A94B-B422C5C47263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C60-46FE-4380-A067-7EEEBFF75E8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C31-9C76-4679-A94B-B422C5C47263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C60-46FE-4380-A067-7EEEBFF75E8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C31-9C76-4679-A94B-B422C5C47263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C60-46FE-4380-A067-7EEEBFF75E8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C31-9C76-4679-A94B-B422C5C47263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C60-46FE-4380-A067-7EEEBFF75E8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C31-9C76-4679-A94B-B422C5C47263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C60-46FE-4380-A067-7EEEBFF75E8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BC31-9C76-4679-A94B-B422C5C47263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0C60-46FE-4380-A067-7EEEBFF75E8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3BC31-9C76-4679-A94B-B422C5C47263}" type="datetimeFigureOut">
              <a:rPr lang="en-CA" smtClean="0"/>
              <a:pPr/>
              <a:t>18/12/2012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F0C60-46FE-4380-A067-7EEEBFF75E8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howstuffworks.com/gif/science-projects-for-kids-chemical-reaction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18872">
            <a:off x="2674960" y="1867524"/>
            <a:ext cx="3810000" cy="39338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tx2">
                    <a:lumMod val="75000"/>
                  </a:schemeClr>
                </a:solidFill>
              </a:rPr>
              <a:t>Chemical Reactions</a:t>
            </a:r>
            <a:endParaRPr lang="en-CA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6" descr="http://t1.gstatic.com/images?q=tbn:ANd9GcT8zyVqfg7CN-vbHsiPQCJt3QjLdYrhXxzTiF9UJmKsgCX9pvzk"/>
          <p:cNvPicPr>
            <a:picLocks noChangeAspect="1" noChangeArrowheads="1"/>
          </p:cNvPicPr>
          <p:nvPr/>
        </p:nvPicPr>
        <p:blipFill>
          <a:blip r:embed="rId3" cstate="print">
            <a:lum bright="51000"/>
          </a:blip>
          <a:srcRect/>
          <a:stretch>
            <a:fillRect/>
          </a:stretch>
        </p:blipFill>
        <p:spPr bwMode="auto">
          <a:xfrm>
            <a:off x="8316416" y="6021288"/>
            <a:ext cx="576064" cy="6046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Examples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 smtClean="0"/>
              <a:t>			</a:t>
            </a:r>
            <a:r>
              <a:rPr lang="en-CA" sz="4000" dirty="0" smtClean="0"/>
              <a:t>  A</a:t>
            </a:r>
            <a:r>
              <a:rPr lang="en-CA" sz="4000" dirty="0" smtClean="0">
                <a:solidFill>
                  <a:srgbClr val="C00000"/>
                </a:solidFill>
              </a:rPr>
              <a:t>B</a:t>
            </a:r>
            <a:r>
              <a:rPr lang="en-CA" sz="4000" dirty="0" smtClean="0"/>
              <a:t> + </a:t>
            </a:r>
            <a:r>
              <a:rPr lang="en-CA" sz="4000" dirty="0" smtClean="0">
                <a:solidFill>
                  <a:srgbClr val="0070C0"/>
                </a:solidFill>
              </a:rPr>
              <a:t>C</a:t>
            </a:r>
            <a:r>
              <a:rPr lang="en-CA" sz="4000" dirty="0" smtClean="0"/>
              <a:t> ---&gt; A</a:t>
            </a:r>
            <a:r>
              <a:rPr lang="en-CA" sz="4000" dirty="0" smtClean="0">
                <a:solidFill>
                  <a:srgbClr val="0070C0"/>
                </a:solidFill>
              </a:rPr>
              <a:t>C</a:t>
            </a:r>
            <a:r>
              <a:rPr lang="en-CA" sz="4000" dirty="0" smtClean="0"/>
              <a:t> + </a:t>
            </a:r>
            <a:r>
              <a:rPr lang="en-CA" sz="4000" dirty="0" smtClean="0">
                <a:solidFill>
                  <a:srgbClr val="C00000"/>
                </a:solidFill>
              </a:rPr>
              <a:t>B</a:t>
            </a:r>
          </a:p>
          <a:p>
            <a:pPr>
              <a:buNone/>
            </a:pPr>
            <a:endParaRPr lang="en-CA" dirty="0" smtClean="0"/>
          </a:p>
          <a:p>
            <a:r>
              <a:rPr lang="en-CA" sz="4800" dirty="0" smtClean="0">
                <a:sym typeface="Wingdings" pitchFamily="2" charset="2"/>
              </a:rPr>
              <a:t>Potassium iodide and bromine</a:t>
            </a:r>
          </a:p>
          <a:p>
            <a:pPr lvl="1"/>
            <a:r>
              <a:rPr lang="en-CA" sz="4800" dirty="0" smtClean="0">
                <a:sym typeface="Wingdings" pitchFamily="2" charset="2"/>
              </a:rPr>
              <a:t>SE: K</a:t>
            </a:r>
            <a:r>
              <a:rPr lang="en-CA" sz="4800" dirty="0" smtClean="0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en-CA" sz="4800" dirty="0" smtClean="0">
                <a:sym typeface="Wingdings" pitchFamily="2" charset="2"/>
              </a:rPr>
              <a:t> + </a:t>
            </a:r>
            <a:r>
              <a:rPr lang="en-US" sz="4800" dirty="0" smtClean="0">
                <a:solidFill>
                  <a:srgbClr val="0070C0"/>
                </a:solidFill>
                <a:sym typeface="Wingdings" pitchFamily="2" charset="2"/>
              </a:rPr>
              <a:t>Br</a:t>
            </a:r>
            <a:r>
              <a:rPr lang="en-US" sz="4800" baseline="-25000" dirty="0" smtClean="0">
                <a:solidFill>
                  <a:srgbClr val="0070C0"/>
                </a:solidFill>
              </a:rPr>
              <a:t>2</a:t>
            </a:r>
            <a:r>
              <a:rPr lang="en-US" sz="4800" dirty="0" smtClean="0"/>
              <a:t> ---&gt; </a:t>
            </a:r>
          </a:p>
          <a:p>
            <a:pPr lvl="1">
              <a:buNone/>
            </a:pPr>
            <a:r>
              <a:rPr lang="en-US" sz="4800" dirty="0" smtClean="0"/>
              <a:t>						</a:t>
            </a:r>
            <a:r>
              <a:rPr lang="en-US" sz="4800" dirty="0" err="1" smtClean="0"/>
              <a:t>K</a:t>
            </a:r>
            <a:r>
              <a:rPr lang="en-US" sz="4800" dirty="0" err="1" smtClean="0">
                <a:solidFill>
                  <a:srgbClr val="0070C0"/>
                </a:solidFill>
              </a:rPr>
              <a:t>Br</a:t>
            </a:r>
            <a:r>
              <a:rPr lang="en-US" sz="4800" dirty="0" smtClean="0"/>
              <a:t> + </a:t>
            </a:r>
            <a:r>
              <a:rPr lang="en-US" sz="4800" dirty="0" smtClean="0">
                <a:solidFill>
                  <a:srgbClr val="FF0000"/>
                </a:solidFill>
              </a:rPr>
              <a:t>I</a:t>
            </a:r>
            <a:r>
              <a:rPr lang="en-US" sz="4800" baseline="-25000" dirty="0" smtClean="0">
                <a:solidFill>
                  <a:srgbClr val="FF0000"/>
                </a:solidFill>
              </a:rPr>
              <a:t>2</a:t>
            </a:r>
          </a:p>
          <a:p>
            <a:pPr lvl="1"/>
            <a:r>
              <a:rPr lang="en-CA" sz="4800" dirty="0" smtClean="0"/>
              <a:t>BE: 2</a:t>
            </a:r>
            <a:r>
              <a:rPr lang="en-CA" sz="4800" dirty="0" smtClean="0">
                <a:sym typeface="Wingdings" pitchFamily="2" charset="2"/>
              </a:rPr>
              <a:t>KI + </a:t>
            </a:r>
            <a:r>
              <a:rPr lang="en-US" sz="4800" dirty="0" smtClean="0">
                <a:sym typeface="Wingdings" pitchFamily="2" charset="2"/>
              </a:rPr>
              <a:t>Br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---&gt; 2KBr + I</a:t>
            </a:r>
            <a:r>
              <a:rPr lang="en-US" sz="4800" baseline="-25000" dirty="0" smtClean="0"/>
              <a:t>2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3" name="Picture 6" descr="http://t1.gstatic.com/images?q=tbn:ANd9GcT8zyVqfg7CN-vbHsiPQCJt3QjLdYrhXxzTiF9UJmKsgCX9pvzk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8316416" y="6021288"/>
            <a:ext cx="576064" cy="6046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Double Displacement</a:t>
            </a:r>
            <a:endParaRPr lang="en-C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Elements in different compounds replace each other</a:t>
            </a:r>
          </a:p>
          <a:p>
            <a:r>
              <a:rPr lang="en-CA" dirty="0" smtClean="0"/>
              <a:t>The general chemical equation:</a:t>
            </a:r>
          </a:p>
          <a:p>
            <a:pPr lvl="1">
              <a:buNone/>
            </a:pPr>
            <a:r>
              <a:rPr lang="en-CA" dirty="0" smtClean="0"/>
              <a:t>		</a:t>
            </a:r>
            <a:r>
              <a:rPr lang="en-CA" sz="4800" dirty="0" smtClean="0"/>
              <a:t>AB + CD ---&gt; AD + CB </a:t>
            </a:r>
          </a:p>
          <a:p>
            <a:endParaRPr lang="en-CA" dirty="0"/>
          </a:p>
        </p:txBody>
      </p:sp>
      <p:pic>
        <p:nvPicPr>
          <p:cNvPr id="4" name="Picture 6" descr="http://t1.gstatic.com/images?q=tbn:ANd9GcT8zyVqfg7CN-vbHsiPQCJt3QjLdYrhXxzTiF9UJmKsgCX9pvzk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8316416" y="6021288"/>
            <a:ext cx="576064" cy="6046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                        </a:t>
            </a:r>
            <a:r>
              <a:rPr lang="en-CA" sz="4000" dirty="0" smtClean="0">
                <a:solidFill>
                  <a:srgbClr val="0070C0"/>
                </a:solidFill>
              </a:rPr>
              <a:t>AB</a:t>
            </a:r>
            <a:r>
              <a:rPr lang="en-CA" sz="4000" dirty="0" smtClean="0"/>
              <a:t> + </a:t>
            </a:r>
            <a:r>
              <a:rPr lang="en-CA" sz="4000" dirty="0" smtClean="0">
                <a:solidFill>
                  <a:srgbClr val="C00000"/>
                </a:solidFill>
              </a:rPr>
              <a:t>CD</a:t>
            </a:r>
            <a:r>
              <a:rPr lang="en-CA" sz="4000" dirty="0" smtClean="0"/>
              <a:t> ---&gt; </a:t>
            </a:r>
            <a:r>
              <a:rPr lang="en-CA" sz="4000" dirty="0" smtClean="0">
                <a:solidFill>
                  <a:srgbClr val="0070C0"/>
                </a:solidFill>
              </a:rPr>
              <a:t>A</a:t>
            </a:r>
            <a:r>
              <a:rPr lang="en-CA" sz="4000" dirty="0" smtClean="0">
                <a:solidFill>
                  <a:srgbClr val="C00000"/>
                </a:solidFill>
              </a:rPr>
              <a:t>D</a:t>
            </a:r>
            <a:r>
              <a:rPr lang="en-CA" sz="4000" dirty="0" smtClean="0"/>
              <a:t> + </a:t>
            </a:r>
            <a:r>
              <a:rPr lang="en-CA" sz="4000" dirty="0" smtClean="0">
                <a:solidFill>
                  <a:srgbClr val="C00000"/>
                </a:solidFill>
              </a:rPr>
              <a:t>C</a:t>
            </a:r>
            <a:r>
              <a:rPr lang="en-CA" sz="4000" dirty="0" smtClean="0">
                <a:solidFill>
                  <a:srgbClr val="0070C0"/>
                </a:solidFill>
              </a:rPr>
              <a:t>B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>
                <a:sym typeface="Wingdings" pitchFamily="2" charset="2"/>
              </a:rPr>
              <a:t>Magnesium hydroxide and Silver nitrate</a:t>
            </a:r>
          </a:p>
          <a:p>
            <a:pPr lvl="1"/>
            <a:r>
              <a:rPr lang="en-CA" sz="3200" dirty="0" smtClean="0">
                <a:sym typeface="Wingdings" pitchFamily="2" charset="2"/>
              </a:rPr>
              <a:t>SE: </a:t>
            </a:r>
            <a:r>
              <a:rPr lang="en-CA" sz="3200" dirty="0" smtClean="0">
                <a:solidFill>
                  <a:srgbClr val="0070C0"/>
                </a:solidFill>
                <a:sym typeface="Wingdings" pitchFamily="2" charset="2"/>
              </a:rPr>
              <a:t>Mg(OH)</a:t>
            </a:r>
            <a:r>
              <a:rPr lang="en-US" sz="3200" baseline="-25000" dirty="0" smtClean="0">
                <a:solidFill>
                  <a:srgbClr val="0070C0"/>
                </a:solidFill>
              </a:rPr>
              <a:t>2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+ </a:t>
            </a:r>
            <a:r>
              <a:rPr lang="en-US" sz="3200" dirty="0" smtClean="0">
                <a:solidFill>
                  <a:srgbClr val="C00000"/>
                </a:solidFill>
              </a:rPr>
              <a:t>AgNO</a:t>
            </a:r>
            <a:r>
              <a:rPr lang="en-US" sz="3200" baseline="-25000" dirty="0" smtClean="0">
                <a:solidFill>
                  <a:srgbClr val="C00000"/>
                </a:solidFill>
              </a:rPr>
              <a:t>3</a:t>
            </a:r>
            <a:r>
              <a:rPr lang="en-US" sz="3200" dirty="0" smtClean="0"/>
              <a:t> ---&gt; </a:t>
            </a:r>
          </a:p>
          <a:p>
            <a:pPr lvl="1">
              <a:buNone/>
            </a:pPr>
            <a:r>
              <a:rPr lang="en-US" sz="3200" dirty="0">
                <a:solidFill>
                  <a:srgbClr val="0070C0"/>
                </a:solidFill>
              </a:rPr>
              <a:t>	</a:t>
            </a:r>
            <a:r>
              <a:rPr lang="en-US" sz="3200" dirty="0" smtClean="0">
                <a:solidFill>
                  <a:srgbClr val="0070C0"/>
                </a:solidFill>
              </a:rPr>
              <a:t>					     </a:t>
            </a:r>
            <a:r>
              <a:rPr lang="en-US" dirty="0" smtClean="0">
                <a:solidFill>
                  <a:srgbClr val="0070C0"/>
                </a:solidFill>
              </a:rPr>
              <a:t>Mg</a:t>
            </a:r>
            <a:r>
              <a:rPr lang="en-US" dirty="0" smtClean="0">
                <a:solidFill>
                  <a:srgbClr val="C00000"/>
                </a:solidFill>
              </a:rPr>
              <a:t>(NO</a:t>
            </a:r>
            <a:r>
              <a:rPr lang="en-US" baseline="-25000" dirty="0" smtClean="0">
                <a:solidFill>
                  <a:srgbClr val="C00000"/>
                </a:solidFill>
              </a:rPr>
              <a:t>3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 + </a:t>
            </a:r>
            <a:r>
              <a:rPr lang="en-US" dirty="0" err="1" smtClean="0">
                <a:solidFill>
                  <a:srgbClr val="C00000"/>
                </a:solidFill>
              </a:rPr>
              <a:t>Ag</a:t>
            </a:r>
            <a:r>
              <a:rPr lang="en-US" dirty="0" err="1" smtClean="0">
                <a:solidFill>
                  <a:srgbClr val="0070C0"/>
                </a:solidFill>
              </a:rPr>
              <a:t>OH</a:t>
            </a:r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baseline="-25000" dirty="0" smtClean="0">
              <a:solidFill>
                <a:srgbClr val="0070C0"/>
              </a:solidFill>
            </a:endParaRPr>
          </a:p>
          <a:p>
            <a:pPr lvl="1"/>
            <a:r>
              <a:rPr lang="en-CA" sz="3200" dirty="0" smtClean="0"/>
              <a:t>BE: </a:t>
            </a:r>
            <a:r>
              <a:rPr lang="en-CA" sz="3200" dirty="0" smtClean="0">
                <a:sym typeface="Wingdings" pitchFamily="2" charset="2"/>
              </a:rPr>
              <a:t>Mg(OH)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200" dirty="0" smtClean="0"/>
              <a:t>AgNO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---&gt; Mg(NO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3200" dirty="0" smtClean="0"/>
              <a:t>AgOH</a:t>
            </a:r>
            <a:endParaRPr lang="en-US" sz="3200" baseline="-25000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4" name="Picture 6" descr="http://t1.gstatic.com/images?q=tbn:ANd9GcT8zyVqfg7CN-vbHsiPQCJt3QjLdYrhXxzTiF9UJmKsgCX9pvzk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8316416" y="6021288"/>
            <a:ext cx="576064" cy="6046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What is it??</a:t>
            </a:r>
            <a:endParaRPr lang="en-C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CA" sz="4400" dirty="0" smtClean="0"/>
              <a:t>A chemical reaction is a process by which </a:t>
            </a:r>
            <a:r>
              <a:rPr lang="en-CA" sz="4400" i="1" dirty="0" smtClean="0"/>
              <a:t>chemical change </a:t>
            </a:r>
            <a:r>
              <a:rPr lang="en-CA" sz="4400" dirty="0" smtClean="0"/>
              <a:t>happens.</a:t>
            </a:r>
          </a:p>
          <a:p>
            <a:pPr>
              <a:buNone/>
            </a:pPr>
            <a:endParaRPr lang="en-CA" sz="4400" dirty="0" smtClean="0"/>
          </a:p>
          <a:p>
            <a:r>
              <a:rPr lang="en-CA" sz="4400" u="sng" dirty="0" smtClean="0"/>
              <a:t>ALL</a:t>
            </a:r>
            <a:r>
              <a:rPr lang="en-CA" sz="4400" dirty="0" smtClean="0"/>
              <a:t> result in changes in energy.</a:t>
            </a:r>
          </a:p>
          <a:p>
            <a:pPr>
              <a:buNone/>
            </a:pPr>
            <a:endParaRPr lang="en-CA" sz="4400" dirty="0" smtClean="0"/>
          </a:p>
          <a:p>
            <a:r>
              <a:rPr lang="en-CA" sz="4400" dirty="0" smtClean="0"/>
              <a:t>There are 4 different types</a:t>
            </a:r>
          </a:p>
          <a:p>
            <a:endParaRPr lang="en-CA" dirty="0"/>
          </a:p>
        </p:txBody>
      </p:sp>
      <p:pic>
        <p:nvPicPr>
          <p:cNvPr id="3" name="Picture 6" descr="http://t1.gstatic.com/images?q=tbn:ANd9GcT8zyVqfg7CN-vbHsiPQCJt3QjLdYrhXxzTiF9UJmKsgCX9pvzk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8316416" y="6021288"/>
            <a:ext cx="576064" cy="6046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Synthesis Reactions</a:t>
            </a:r>
            <a:endParaRPr lang="en-C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Two elements combine to form a compound.</a:t>
            </a:r>
          </a:p>
          <a:p>
            <a:r>
              <a:rPr lang="en-CA" dirty="0" smtClean="0"/>
              <a:t>Can either be: 1) metal + non-metal </a:t>
            </a:r>
            <a:r>
              <a:rPr lang="en-CA" i="1" u="sng" dirty="0" smtClean="0"/>
              <a:t>or</a:t>
            </a:r>
          </a:p>
          <a:p>
            <a:pPr>
              <a:buNone/>
            </a:pPr>
            <a:r>
              <a:rPr lang="en-CA" dirty="0" smtClean="0"/>
              <a:t>                              2) non-metal + non-metal</a:t>
            </a:r>
          </a:p>
          <a:p>
            <a:r>
              <a:rPr lang="en-CA" dirty="0" smtClean="0"/>
              <a:t>A general statement:</a:t>
            </a:r>
          </a:p>
          <a:p>
            <a:pPr lvl="1">
              <a:buNone/>
            </a:pPr>
            <a:r>
              <a:rPr lang="en-CA" dirty="0"/>
              <a:t>	</a:t>
            </a:r>
            <a:r>
              <a:rPr lang="en-CA" dirty="0" smtClean="0"/>
              <a:t>element + element -</a:t>
            </a:r>
            <a:r>
              <a:rPr lang="en-CA" dirty="0" smtClean="0">
                <a:sym typeface="Wingdings" pitchFamily="2" charset="2"/>
              </a:rPr>
              <a:t>--&gt; compound </a:t>
            </a:r>
            <a:endParaRPr lang="en-CA" dirty="0" smtClean="0"/>
          </a:p>
          <a:p>
            <a:r>
              <a:rPr lang="en-CA" dirty="0" smtClean="0"/>
              <a:t>The general chemical equation:</a:t>
            </a:r>
          </a:p>
          <a:p>
            <a:pPr lvl="1">
              <a:buNone/>
            </a:pPr>
            <a:r>
              <a:rPr lang="en-CA" dirty="0"/>
              <a:t>	</a:t>
            </a:r>
            <a:r>
              <a:rPr lang="en-CA" dirty="0" smtClean="0"/>
              <a:t>		</a:t>
            </a:r>
            <a:r>
              <a:rPr lang="en-CA" sz="4800" dirty="0" smtClean="0"/>
              <a:t>A + B ---&gt; AB</a:t>
            </a:r>
          </a:p>
        </p:txBody>
      </p:sp>
      <p:pic>
        <p:nvPicPr>
          <p:cNvPr id="3" name="Picture 6" descr="http://t1.gstatic.com/images?q=tbn:ANd9GcT8zyVqfg7CN-vbHsiPQCJt3QjLdYrhXxzTiF9UJmKsgCX9pvzk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8316416" y="6021288"/>
            <a:ext cx="576064" cy="6046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Examples</a:t>
            </a:r>
            <a:endParaRPr lang="en-C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en-CA" sz="4000" dirty="0" smtClean="0"/>
              <a:t>		       A + B ---&gt; AB</a:t>
            </a:r>
            <a:endParaRPr lang="en-CA" sz="4000" dirty="0"/>
          </a:p>
        </p:txBody>
      </p:sp>
      <p:pic>
        <p:nvPicPr>
          <p:cNvPr id="3" name="Picture 6" descr="http://t1.gstatic.com/images?q=tbn:ANd9GcT8zyVqfg7CN-vbHsiPQCJt3QjLdYrhXxzTiF9UJmKsgCX9pvzk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8316416" y="6021288"/>
            <a:ext cx="576064" cy="6046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  <p:grpSp>
        <p:nvGrpSpPr>
          <p:cNvPr id="21" name="Group 20"/>
          <p:cNvGrpSpPr/>
          <p:nvPr/>
        </p:nvGrpSpPr>
        <p:grpSpPr>
          <a:xfrm>
            <a:off x="1043608" y="2420888"/>
            <a:ext cx="7507163" cy="3143250"/>
            <a:chOff x="1043608" y="2420888"/>
            <a:chExt cx="7507163" cy="3143250"/>
          </a:xfrm>
        </p:grpSpPr>
        <p:pic>
          <p:nvPicPr>
            <p:cNvPr id="1331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3608" y="2780928"/>
              <a:ext cx="1008112" cy="2068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31840" y="2780928"/>
              <a:ext cx="998215" cy="216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2267744" y="3284984"/>
              <a:ext cx="5040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7200" dirty="0" smtClean="0"/>
                <a:t>+</a:t>
              </a:r>
              <a:endParaRPr lang="en-CA" sz="72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499992" y="3933056"/>
              <a:ext cx="86409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317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36096" y="2420888"/>
              <a:ext cx="3114675" cy="314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Examples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Hydrogen gas + Nitrogen gas -</a:t>
            </a:r>
            <a:r>
              <a:rPr lang="en-CA" dirty="0" smtClean="0">
                <a:sym typeface="Wingdings" pitchFamily="2" charset="2"/>
              </a:rPr>
              <a:t>--&gt; Ammonia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Skeleton equation: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N</a:t>
            </a:r>
            <a:r>
              <a:rPr lang="en-US" baseline="-25000" dirty="0"/>
              <a:t>2</a:t>
            </a:r>
            <a:r>
              <a:rPr lang="en-US" dirty="0"/>
              <a:t> ---&gt; 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baseline="-25000" dirty="0"/>
          </a:p>
          <a:p>
            <a:pPr lvl="1"/>
            <a:r>
              <a:rPr lang="en-CA" dirty="0" smtClean="0"/>
              <a:t>Balanced equation: </a:t>
            </a:r>
            <a:r>
              <a:rPr lang="en-CA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 N</a:t>
            </a:r>
            <a:r>
              <a:rPr lang="en-US" baseline="-25000" dirty="0" smtClean="0"/>
              <a:t>2</a:t>
            </a:r>
            <a:r>
              <a:rPr lang="en-US" dirty="0" smtClean="0"/>
              <a:t> ---&gt;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</a:p>
          <a:p>
            <a:pPr lvl="1"/>
            <a:endParaRPr lang="en-US" baseline="-25000" dirty="0"/>
          </a:p>
          <a:p>
            <a:pPr lvl="1">
              <a:buNone/>
            </a:pPr>
            <a:endParaRPr lang="en-US" baseline="-25000" dirty="0" smtClean="0"/>
          </a:p>
          <a:p>
            <a:r>
              <a:rPr lang="en-CA" dirty="0" smtClean="0">
                <a:sym typeface="Wingdings" pitchFamily="2" charset="2"/>
              </a:rPr>
              <a:t>Sulphur + Oxygen ---&gt; Sulphur dioxide 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Skeleton equation: </a:t>
            </a:r>
            <a:r>
              <a:rPr lang="en-US" dirty="0"/>
              <a:t>S</a:t>
            </a:r>
            <a:r>
              <a:rPr lang="en-US" baseline="-25000" dirty="0"/>
              <a:t>8</a:t>
            </a:r>
            <a:r>
              <a:rPr lang="en-US" dirty="0"/>
              <a:t> + O</a:t>
            </a:r>
            <a:r>
              <a:rPr lang="en-US" baseline="-25000" dirty="0"/>
              <a:t>2</a:t>
            </a:r>
            <a:r>
              <a:rPr lang="en-US" dirty="0"/>
              <a:t> ---&gt; </a:t>
            </a:r>
            <a:r>
              <a:rPr lang="en-US" dirty="0" smtClean="0"/>
              <a:t>SO</a:t>
            </a:r>
            <a:r>
              <a:rPr lang="en-US" baseline="-25000" dirty="0" smtClean="0"/>
              <a:t>2</a:t>
            </a:r>
          </a:p>
          <a:p>
            <a:pPr lvl="1"/>
            <a:r>
              <a:rPr lang="en-CA" dirty="0" smtClean="0"/>
              <a:t>Balanced equation: </a:t>
            </a:r>
            <a:r>
              <a:rPr lang="en-US" dirty="0"/>
              <a:t>S</a:t>
            </a:r>
            <a:r>
              <a:rPr lang="en-US" baseline="-25000" dirty="0"/>
              <a:t>8</a:t>
            </a:r>
            <a:r>
              <a:rPr lang="en-US" dirty="0"/>
              <a:t> + 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---&gt; 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endParaRPr lang="en-CA" dirty="0"/>
          </a:p>
          <a:p>
            <a:pPr lvl="1"/>
            <a:endParaRPr lang="en-US" baseline="-25000" dirty="0" smtClean="0"/>
          </a:p>
          <a:p>
            <a:endParaRPr lang="en-CA" dirty="0" smtClean="0">
              <a:sym typeface="Wingdings" pitchFamily="2" charset="2"/>
            </a:endParaRPr>
          </a:p>
          <a:p>
            <a:endParaRPr lang="en-CA" dirty="0" smtClean="0">
              <a:sym typeface="Wingdings" pitchFamily="2" charset="2"/>
            </a:endParaRPr>
          </a:p>
          <a:p>
            <a:pPr lvl="1">
              <a:buNone/>
            </a:pPr>
            <a:endParaRPr lang="en-US" baseline="-25000" dirty="0" smtClean="0"/>
          </a:p>
        </p:txBody>
      </p:sp>
      <p:pic>
        <p:nvPicPr>
          <p:cNvPr id="5" name="Picture 6" descr="http://t1.gstatic.com/images?q=tbn:ANd9GcT8zyVqfg7CN-vbHsiPQCJt3QjLdYrhXxzTiF9UJmKsgCX9pvzk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8316416" y="6021288"/>
            <a:ext cx="576064" cy="6046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Decomposition Reactions</a:t>
            </a:r>
            <a:endParaRPr lang="en-C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compound is broken apart into two elements.</a:t>
            </a:r>
          </a:p>
          <a:p>
            <a:r>
              <a:rPr lang="en-CA" dirty="0" smtClean="0"/>
              <a:t>Reverse of a synthesis reaction.</a:t>
            </a:r>
          </a:p>
          <a:p>
            <a:r>
              <a:rPr lang="en-CA" dirty="0" smtClean="0"/>
              <a:t>A general statement:</a:t>
            </a:r>
          </a:p>
          <a:p>
            <a:pPr lvl="1">
              <a:buNone/>
            </a:pPr>
            <a:r>
              <a:rPr lang="en-CA" dirty="0" smtClean="0"/>
              <a:t>	</a:t>
            </a:r>
            <a:r>
              <a:rPr lang="en-CA" dirty="0" smtClean="0">
                <a:sym typeface="Wingdings" pitchFamily="2" charset="2"/>
              </a:rPr>
              <a:t>compound </a:t>
            </a:r>
            <a:r>
              <a:rPr lang="en-CA" dirty="0" smtClean="0"/>
              <a:t>-</a:t>
            </a:r>
            <a:r>
              <a:rPr lang="en-CA" dirty="0" smtClean="0">
                <a:sym typeface="Wingdings" pitchFamily="2" charset="2"/>
              </a:rPr>
              <a:t>--&gt; </a:t>
            </a:r>
            <a:r>
              <a:rPr lang="en-CA" dirty="0" smtClean="0"/>
              <a:t>element + element</a:t>
            </a:r>
          </a:p>
          <a:p>
            <a:r>
              <a:rPr lang="en-CA" dirty="0" smtClean="0"/>
              <a:t>The general chemical equation:</a:t>
            </a:r>
          </a:p>
          <a:p>
            <a:pPr lvl="1">
              <a:buNone/>
            </a:pPr>
            <a:r>
              <a:rPr lang="en-CA" dirty="0" smtClean="0"/>
              <a:t>			</a:t>
            </a:r>
            <a:r>
              <a:rPr lang="en-CA" sz="4800" dirty="0" smtClean="0"/>
              <a:t>AB ---&gt; A + B </a:t>
            </a:r>
          </a:p>
          <a:p>
            <a:endParaRPr lang="en-CA" dirty="0"/>
          </a:p>
        </p:txBody>
      </p:sp>
      <p:pic>
        <p:nvPicPr>
          <p:cNvPr id="3" name="Picture 6" descr="http://t1.gstatic.com/images?q=tbn:ANd9GcT8zyVqfg7CN-vbHsiPQCJt3QjLdYrhXxzTiF9UJmKsgCX9pvzk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8316416" y="6021288"/>
            <a:ext cx="576064" cy="6046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Examples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sz="4000" dirty="0" smtClean="0"/>
              <a:t>AB ---&gt; A + B </a:t>
            </a:r>
            <a:endParaRPr lang="en-CA" sz="4000" dirty="0"/>
          </a:p>
        </p:txBody>
      </p:sp>
      <p:pic>
        <p:nvPicPr>
          <p:cNvPr id="3" name="Picture 6" descr="http://t1.gstatic.com/images?q=tbn:ANd9GcT8zyVqfg7CN-vbHsiPQCJt3QjLdYrhXxzTiF9UJmKsgCX9pvzk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8316416" y="6021288"/>
            <a:ext cx="576064" cy="6046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539552" y="2420888"/>
            <a:ext cx="7838975" cy="3143250"/>
            <a:chOff x="539552" y="2420888"/>
            <a:chExt cx="7838975" cy="3143250"/>
          </a:xfrm>
        </p:grpSpPr>
        <p:grpSp>
          <p:nvGrpSpPr>
            <p:cNvPr id="12" name="Group 11"/>
            <p:cNvGrpSpPr/>
            <p:nvPr/>
          </p:nvGrpSpPr>
          <p:grpSpPr>
            <a:xfrm>
              <a:off x="5292080" y="2780928"/>
              <a:ext cx="3086447" cy="2160240"/>
              <a:chOff x="1043608" y="2780928"/>
              <a:chExt cx="3086447" cy="2160240"/>
            </a:xfrm>
          </p:grpSpPr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43608" y="2780928"/>
                <a:ext cx="1008112" cy="20685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31840" y="2780928"/>
                <a:ext cx="998215" cy="2160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2267744" y="3284984"/>
                <a:ext cx="50405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7200" dirty="0" smtClean="0"/>
                  <a:t>+</a:t>
                </a:r>
                <a:endParaRPr lang="en-CA" sz="7200" dirty="0"/>
              </a:p>
            </p:txBody>
          </p:sp>
        </p:grpSp>
        <p:cxnSp>
          <p:nvCxnSpPr>
            <p:cNvPr id="10" name="Straight Arrow Connector 9"/>
            <p:cNvCxnSpPr/>
            <p:nvPr/>
          </p:nvCxnSpPr>
          <p:spPr>
            <a:xfrm>
              <a:off x="3851920" y="3933056"/>
              <a:ext cx="864096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9552" y="2420888"/>
              <a:ext cx="3114675" cy="3143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Water -</a:t>
            </a:r>
            <a:r>
              <a:rPr lang="en-CA" dirty="0" smtClean="0">
                <a:sym typeface="Wingdings" pitchFamily="2" charset="2"/>
              </a:rPr>
              <a:t>--&gt; Hydrogen + Oxygen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Skeleton equation: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---&gt; 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</a:p>
          <a:p>
            <a:pPr lvl="1"/>
            <a:r>
              <a:rPr lang="en-CA" dirty="0" smtClean="0"/>
              <a:t>Balanced equation: </a:t>
            </a:r>
            <a:r>
              <a:rPr lang="en-CA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---&gt;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</a:p>
          <a:p>
            <a:pPr lvl="1"/>
            <a:endParaRPr lang="en-US" baseline="-25000" dirty="0" smtClean="0"/>
          </a:p>
          <a:p>
            <a:pPr lvl="1">
              <a:buNone/>
            </a:pPr>
            <a:endParaRPr lang="en-US" baseline="-25000" dirty="0" smtClean="0"/>
          </a:p>
          <a:p>
            <a:r>
              <a:rPr lang="en-CA" dirty="0"/>
              <a:t>Mercury(II) Oxide </a:t>
            </a:r>
            <a:r>
              <a:rPr lang="en-CA" dirty="0" smtClean="0">
                <a:sym typeface="Wingdings" pitchFamily="2" charset="2"/>
              </a:rPr>
              <a:t>---&gt; Mercury + Oxygen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Skeleton equation: </a:t>
            </a:r>
            <a:r>
              <a:rPr lang="en-US" dirty="0" err="1" smtClean="0"/>
              <a:t>HgO</a:t>
            </a:r>
            <a:r>
              <a:rPr lang="en-US" dirty="0" smtClean="0"/>
              <a:t> ---&gt; Hg + O</a:t>
            </a:r>
            <a:r>
              <a:rPr lang="en-US" baseline="-25000" dirty="0" smtClean="0"/>
              <a:t>2</a:t>
            </a:r>
          </a:p>
          <a:p>
            <a:pPr lvl="1"/>
            <a:r>
              <a:rPr lang="en-CA" dirty="0" smtClean="0"/>
              <a:t>Balanced equation: </a:t>
            </a:r>
            <a:r>
              <a:rPr lang="en-CA" dirty="0" smtClean="0">
                <a:solidFill>
                  <a:srgbClr val="FF0000"/>
                </a:solidFill>
              </a:rPr>
              <a:t>2</a:t>
            </a:r>
            <a:r>
              <a:rPr lang="en-US" dirty="0" err="1" smtClean="0"/>
              <a:t>HgO</a:t>
            </a:r>
            <a:r>
              <a:rPr lang="en-US" dirty="0" smtClean="0"/>
              <a:t> ---&gt;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Hg + O</a:t>
            </a:r>
            <a:r>
              <a:rPr lang="en-US" baseline="-25000" dirty="0" smtClean="0"/>
              <a:t>2 </a:t>
            </a:r>
          </a:p>
          <a:p>
            <a:endParaRPr lang="en-CA" dirty="0"/>
          </a:p>
        </p:txBody>
      </p:sp>
      <p:pic>
        <p:nvPicPr>
          <p:cNvPr id="4" name="Picture 6" descr="http://t1.gstatic.com/images?q=tbn:ANd9GcT8zyVqfg7CN-vbHsiPQCJt3QjLdYrhXxzTiF9UJmKsgCX9pvzk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8316416" y="6021288"/>
            <a:ext cx="576064" cy="6046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>
                    <a:lumMod val="75000"/>
                  </a:schemeClr>
                </a:solidFill>
              </a:rPr>
              <a:t>Single Displacement</a:t>
            </a:r>
            <a:endParaRPr lang="en-C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element replaces another element to form a new compound</a:t>
            </a:r>
          </a:p>
          <a:p>
            <a:pPr lvl="1"/>
            <a:r>
              <a:rPr lang="en-CA" dirty="0" smtClean="0"/>
              <a:t>reactants = compound + non-metal</a:t>
            </a:r>
          </a:p>
          <a:p>
            <a:pPr lvl="1"/>
            <a:r>
              <a:rPr lang="en-CA" dirty="0"/>
              <a:t>p</a:t>
            </a:r>
            <a:r>
              <a:rPr lang="en-CA" dirty="0" smtClean="0"/>
              <a:t>roducts = compound + non-metal</a:t>
            </a:r>
          </a:p>
          <a:p>
            <a:pPr lvl="1">
              <a:buNone/>
            </a:pPr>
            <a:endParaRPr lang="en-CA" dirty="0" smtClean="0"/>
          </a:p>
          <a:p>
            <a:r>
              <a:rPr lang="en-CA" dirty="0" smtClean="0"/>
              <a:t>The general chemical equation:</a:t>
            </a:r>
          </a:p>
          <a:p>
            <a:pPr lvl="1">
              <a:buNone/>
            </a:pPr>
            <a:r>
              <a:rPr lang="en-CA" dirty="0" smtClean="0"/>
              <a:t>			</a:t>
            </a:r>
            <a:r>
              <a:rPr lang="en-CA" sz="4800" dirty="0" smtClean="0"/>
              <a:t>AB + C ---&gt; AC + B </a:t>
            </a:r>
          </a:p>
          <a:p>
            <a:endParaRPr lang="en-CA" dirty="0"/>
          </a:p>
        </p:txBody>
      </p:sp>
      <p:pic>
        <p:nvPicPr>
          <p:cNvPr id="3" name="Picture 6" descr="http://t1.gstatic.com/images?q=tbn:ANd9GcT8zyVqfg7CN-vbHsiPQCJt3QjLdYrhXxzTiF9UJmKsgCX9pvzk"/>
          <p:cNvPicPr>
            <a:picLocks noChangeAspect="1" noChangeArrowheads="1"/>
          </p:cNvPicPr>
          <p:nvPr/>
        </p:nvPicPr>
        <p:blipFill>
          <a:blip r:embed="rId2" cstate="print">
            <a:lum bright="51000"/>
          </a:blip>
          <a:srcRect/>
          <a:stretch>
            <a:fillRect/>
          </a:stretch>
        </p:blipFill>
        <p:spPr bwMode="auto">
          <a:xfrm>
            <a:off x="8316416" y="6021288"/>
            <a:ext cx="576064" cy="604686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247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Chemical Reactions</vt:lpstr>
      <vt:lpstr>What is it??</vt:lpstr>
      <vt:lpstr>Synthesis Reactions</vt:lpstr>
      <vt:lpstr>Examples</vt:lpstr>
      <vt:lpstr>Examples</vt:lpstr>
      <vt:lpstr>Decomposition Reactions</vt:lpstr>
      <vt:lpstr>Examples</vt:lpstr>
      <vt:lpstr>Examples</vt:lpstr>
      <vt:lpstr>Single Displacement</vt:lpstr>
      <vt:lpstr>Examples</vt:lpstr>
      <vt:lpstr>Double Displacement</vt:lpstr>
      <vt:lpstr>Examples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trusher</dc:creator>
  <cp:lastModifiedBy>Morrison</cp:lastModifiedBy>
  <cp:revision>28</cp:revision>
  <dcterms:created xsi:type="dcterms:W3CDTF">2011-04-14T10:43:11Z</dcterms:created>
  <dcterms:modified xsi:type="dcterms:W3CDTF">2012-12-19T03:01:55Z</dcterms:modified>
</cp:coreProperties>
</file>