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4BCD1-7A0A-453B-9DC2-70680B1FF7F4}" type="datetimeFigureOut">
              <a:rPr lang="en-CA" smtClean="0"/>
              <a:pPr/>
              <a:t>07/10/2012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26983-6CA9-427A-947D-8C6DD091C84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A6DC-9F16-4965-B205-84242EAC2511}" type="datetime1">
              <a:rPr lang="en-CA" smtClean="0"/>
              <a:pPr/>
              <a:t>07/10/2012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9C03-955F-4DE6-A62A-89E0903F08F0}" type="datetime1">
              <a:rPr lang="en-CA" smtClean="0"/>
              <a:pPr/>
              <a:t>07/10/2012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922B-D97D-4A0B-A445-82897C5DBD5E}" type="datetime1">
              <a:rPr lang="en-CA" smtClean="0"/>
              <a:pPr/>
              <a:t>07/10/2012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D08C-7945-422A-8BF9-366532480E23}" type="datetime1">
              <a:rPr lang="en-CA" smtClean="0"/>
              <a:pPr/>
              <a:t>07/10/2012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3C04-7270-49A2-A058-EDDBE97F5C51}" type="datetime1">
              <a:rPr lang="en-CA" smtClean="0"/>
              <a:pPr/>
              <a:t>07/10/2012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1854-B8C1-4B7C-A089-73E47F566F50}" type="datetime1">
              <a:rPr lang="en-CA" smtClean="0"/>
              <a:pPr/>
              <a:t>07/10/2012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2369-8CD6-4E0E-AC7B-DDED05349F58}" type="datetime1">
              <a:rPr lang="en-CA" smtClean="0"/>
              <a:pPr/>
              <a:t>07/10/2012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4A31-0CA9-4ED3-BB3B-B1FA2F4B25AA}" type="datetime1">
              <a:rPr lang="en-CA" smtClean="0"/>
              <a:pPr/>
              <a:t>07/10/2012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04D2-8DB9-4CF3-B631-11E3976EBB62}" type="datetime1">
              <a:rPr lang="en-CA" smtClean="0"/>
              <a:pPr/>
              <a:t>07/10/2012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2A22-7508-433A-9CF5-B68BD6F441E6}" type="datetime1">
              <a:rPr lang="en-CA" smtClean="0"/>
              <a:pPr/>
              <a:t>07/10/2012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6C0E-8F4F-43E1-B2A5-EBB0F793D3E2}" type="datetime1">
              <a:rPr lang="en-CA" smtClean="0"/>
              <a:pPr/>
              <a:t>07/10/2012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6C33E6-101A-4681-A3BB-315C94FE1D4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46D3D8-D369-478D-B68D-890689AFDC73}" type="datetime1">
              <a:rPr lang="en-CA" smtClean="0"/>
              <a:pPr/>
              <a:t>07/10/2012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6C33E6-101A-4681-A3BB-315C94FE1D49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Combustion and Hydrate Analysis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Please try the problems </a:t>
            </a:r>
            <a:r>
              <a:rPr lang="en-CA" dirty="0" smtClean="0"/>
              <a:t>in </a:t>
            </a:r>
            <a:r>
              <a:rPr lang="en-CA" dirty="0" smtClean="0"/>
              <a:t>your </a:t>
            </a:r>
            <a:r>
              <a:rPr lang="en-CA" dirty="0" smtClean="0"/>
              <a:t>study guide!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Review</a:t>
            </a:r>
          </a:p>
          <a:p>
            <a:r>
              <a:rPr lang="en-CA" dirty="0" smtClean="0"/>
              <a:t>Combustion Analysis</a:t>
            </a:r>
          </a:p>
          <a:p>
            <a:r>
              <a:rPr lang="en-CA" dirty="0" smtClean="0"/>
              <a:t>Practice Problem</a:t>
            </a:r>
          </a:p>
          <a:p>
            <a:r>
              <a:rPr lang="en-CA" dirty="0" smtClean="0"/>
              <a:t>Hydrate Analysis</a:t>
            </a:r>
          </a:p>
          <a:p>
            <a:r>
              <a:rPr lang="en-CA" dirty="0" smtClean="0"/>
              <a:t>Practice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160"/>
            <a:ext cx="8229600" cy="1709544"/>
          </a:xfrm>
        </p:spPr>
        <p:txBody>
          <a:bodyPr/>
          <a:lstStyle/>
          <a:p>
            <a:r>
              <a:rPr lang="en-CA" dirty="0" smtClean="0"/>
              <a:t>What is the law of multiple proportions?</a:t>
            </a:r>
          </a:p>
          <a:p>
            <a:endParaRPr lang="en-CA" dirty="0" smtClean="0"/>
          </a:p>
          <a:p>
            <a:r>
              <a:rPr lang="en-CA" dirty="0" smtClean="0"/>
              <a:t>What two kinds of formulas did we learn about?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6856" y="4239736"/>
            <a:ext cx="8229600" cy="17095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CA" sz="2600" dirty="0" smtClean="0"/>
              <a:t>Describe one way to determine the empirical formula.</a:t>
            </a:r>
            <a:endParaRPr kumimoji="0" lang="en-C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C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C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CA" dirty="0" smtClean="0"/>
              <a:t>Combustion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874480"/>
            <a:ext cx="5688632" cy="4578856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Hydrocarbons</a:t>
            </a:r>
            <a:r>
              <a:rPr lang="en-CA" sz="2800" dirty="0" smtClean="0"/>
              <a:t> are an important and diverse group of compounds</a:t>
            </a:r>
          </a:p>
          <a:p>
            <a:endParaRPr lang="en-CA" sz="2800" dirty="0" smtClean="0"/>
          </a:p>
          <a:p>
            <a:r>
              <a:rPr lang="en-CA" sz="2800" dirty="0" smtClean="0"/>
              <a:t>Chemists can determine the % composition by </a:t>
            </a:r>
            <a:r>
              <a:rPr lang="en-CA" sz="2800" b="1" dirty="0" smtClean="0"/>
              <a:t>combustion analysis</a:t>
            </a:r>
          </a:p>
          <a:p>
            <a:endParaRPr lang="en-CA" sz="2800" b="1" dirty="0" smtClean="0"/>
          </a:p>
          <a:p>
            <a:r>
              <a:rPr lang="en-CA" sz="2800" dirty="0" smtClean="0"/>
              <a:t>Used anywhere unknown compounds need to be analyzed!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534278">
            <a:off x="6311272" y="1478714"/>
            <a:ext cx="2211740" cy="25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45024"/>
            <a:ext cx="1944216" cy="2984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341784"/>
            <a:ext cx="8229600" cy="1143000"/>
          </a:xfrm>
        </p:spPr>
        <p:txBody>
          <a:bodyPr/>
          <a:lstStyle/>
          <a:p>
            <a:r>
              <a:rPr lang="en-CA" dirty="0" smtClean="0"/>
              <a:t>How It Works!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42432"/>
            <a:ext cx="4464496" cy="5415568"/>
          </a:xfrm>
        </p:spPr>
        <p:txBody>
          <a:bodyPr>
            <a:normAutofit/>
          </a:bodyPr>
          <a:lstStyle/>
          <a:p>
            <a:r>
              <a:rPr lang="en-CA" dirty="0" smtClean="0"/>
              <a:t>Hydrocarbons are </a:t>
            </a:r>
            <a:r>
              <a:rPr lang="en-CA" b="1" dirty="0" smtClean="0"/>
              <a:t>burned</a:t>
            </a:r>
            <a:r>
              <a:rPr lang="en-CA" dirty="0" smtClean="0"/>
              <a:t> in pure oxygen</a:t>
            </a:r>
          </a:p>
          <a:p>
            <a:r>
              <a:rPr lang="en-CA" b="1" dirty="0" smtClean="0"/>
              <a:t>Carbon dioxide</a:t>
            </a:r>
            <a:r>
              <a:rPr lang="en-CA" dirty="0" smtClean="0"/>
              <a:t> and </a:t>
            </a:r>
            <a:r>
              <a:rPr lang="en-CA" b="1" dirty="0" smtClean="0"/>
              <a:t>water</a:t>
            </a:r>
            <a:r>
              <a:rPr lang="en-CA" dirty="0" smtClean="0"/>
              <a:t> are produced</a:t>
            </a:r>
          </a:p>
          <a:p>
            <a:r>
              <a:rPr lang="en-CA" dirty="0" err="1" smtClean="0"/>
              <a:t>CuO</a:t>
            </a:r>
            <a:r>
              <a:rPr lang="en-CA" dirty="0" smtClean="0"/>
              <a:t> oxidizes </a:t>
            </a:r>
            <a:r>
              <a:rPr lang="en-CA" dirty="0" err="1" smtClean="0"/>
              <a:t>unreacted</a:t>
            </a:r>
            <a:r>
              <a:rPr lang="en-CA" dirty="0" smtClean="0"/>
              <a:t> C and CO to make CO</a:t>
            </a:r>
            <a:r>
              <a:rPr lang="en-CA" baseline="-25000" dirty="0" smtClean="0"/>
              <a:t>2</a:t>
            </a:r>
          </a:p>
          <a:p>
            <a:r>
              <a:rPr lang="en-CA" b="1" dirty="0" smtClean="0"/>
              <a:t>All H</a:t>
            </a:r>
            <a:r>
              <a:rPr lang="en-CA" dirty="0" smtClean="0"/>
              <a:t> becomes </a:t>
            </a:r>
            <a:r>
              <a:rPr lang="en-CA" b="1" dirty="0" smtClean="0"/>
              <a:t>H</a:t>
            </a:r>
            <a:r>
              <a:rPr lang="en-CA" b="1" baseline="-25000" dirty="0" smtClean="0"/>
              <a:t>2</a:t>
            </a:r>
            <a:r>
              <a:rPr lang="en-CA" b="1" dirty="0" smtClean="0"/>
              <a:t>O</a:t>
            </a:r>
            <a:r>
              <a:rPr lang="en-CA" dirty="0" smtClean="0"/>
              <a:t> and </a:t>
            </a:r>
            <a:r>
              <a:rPr lang="en-CA" b="1" dirty="0" smtClean="0"/>
              <a:t>all C</a:t>
            </a:r>
            <a:r>
              <a:rPr lang="en-CA" dirty="0" smtClean="0"/>
              <a:t> becomes </a:t>
            </a:r>
            <a:r>
              <a:rPr lang="en-CA" b="1" dirty="0" smtClean="0"/>
              <a:t>CO</a:t>
            </a:r>
            <a:r>
              <a:rPr lang="en-CA" b="1" baseline="-25000" dirty="0" smtClean="0"/>
              <a:t>2</a:t>
            </a:r>
            <a:r>
              <a:rPr lang="en-CA" dirty="0" smtClean="0"/>
              <a:t> </a:t>
            </a:r>
          </a:p>
          <a:p>
            <a:r>
              <a:rPr lang="en-CA" dirty="0" smtClean="0"/>
              <a:t>H</a:t>
            </a:r>
            <a:r>
              <a:rPr lang="en-CA" baseline="-25000" dirty="0" smtClean="0"/>
              <a:t>2</a:t>
            </a:r>
            <a:r>
              <a:rPr lang="en-CA" dirty="0" smtClean="0"/>
              <a:t>O and CO</a:t>
            </a:r>
            <a:r>
              <a:rPr lang="en-CA" baseline="-25000" dirty="0" smtClean="0"/>
              <a:t>2</a:t>
            </a:r>
            <a:r>
              <a:rPr lang="en-CA" dirty="0" smtClean="0"/>
              <a:t> are </a:t>
            </a:r>
            <a:r>
              <a:rPr lang="en-CA" b="1" dirty="0" smtClean="0"/>
              <a:t>absorbed separately</a:t>
            </a:r>
          </a:p>
          <a:p>
            <a:r>
              <a:rPr lang="en-CA" b="1" dirty="0" smtClean="0"/>
              <a:t>Masses</a:t>
            </a:r>
            <a:r>
              <a:rPr lang="en-CA" dirty="0" smtClean="0"/>
              <a:t> of each are used to determine % composition</a:t>
            </a:r>
            <a:endParaRPr lang="en-CA" dirty="0"/>
          </a:p>
        </p:txBody>
      </p:sp>
      <p:pic>
        <p:nvPicPr>
          <p:cNvPr id="6" name="Picture 3" descr="C:\Users\Robin\Pictures\2010-2011\Microscale Synthesis by Micka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24744"/>
            <a:ext cx="2633174" cy="352540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635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208" y="4320479"/>
            <a:ext cx="3797232" cy="24208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rved Up Arrow 7"/>
          <p:cNvSpPr/>
          <p:nvPr/>
        </p:nvSpPr>
        <p:spPr>
          <a:xfrm rot="8146805">
            <a:off x="5042482" y="3087545"/>
            <a:ext cx="1701852" cy="1008112"/>
          </a:xfrm>
          <a:prstGeom prst="curvedUp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Problem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 smtClean="0"/>
              <a:t>A 1.00g sample of a pure compound, containing only carbon and hydrogen, was combusted in a carbon-hydrogen combustion analyzer.  The combustion produced 0.619g of water and 3.338g of carbon dioxide.</a:t>
            </a:r>
          </a:p>
          <a:p>
            <a:pPr marL="880110" lvl="1" indent="-514350">
              <a:buNone/>
            </a:pPr>
            <a:r>
              <a:rPr lang="en-CA" dirty="0" smtClean="0">
                <a:solidFill>
                  <a:schemeClr val="accent1"/>
                </a:solidFill>
              </a:rPr>
              <a:t>a)</a:t>
            </a:r>
            <a:r>
              <a:rPr lang="en-CA" dirty="0" smtClean="0"/>
              <a:t>  Calculate the masses of carbon and hydrogen in the sample.</a:t>
            </a:r>
          </a:p>
          <a:p>
            <a:pPr marL="880110" lvl="1" indent="-514350">
              <a:buNone/>
            </a:pPr>
            <a:r>
              <a:rPr lang="en-CA" dirty="0" smtClean="0">
                <a:solidFill>
                  <a:schemeClr val="accent1"/>
                </a:solidFill>
              </a:rPr>
              <a:t>b)</a:t>
            </a:r>
            <a:r>
              <a:rPr lang="en-CA" dirty="0" smtClean="0"/>
              <a:t>  Find the empirical formula of the compound.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CA" dirty="0" smtClean="0"/>
              <a:t>Hydrate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824536"/>
          </a:xfrm>
        </p:spPr>
        <p:txBody>
          <a:bodyPr>
            <a:normAutofit/>
          </a:bodyPr>
          <a:lstStyle/>
          <a:p>
            <a:r>
              <a:rPr lang="en-CA" b="1" dirty="0" smtClean="0"/>
              <a:t>Hydrates</a:t>
            </a:r>
            <a:r>
              <a:rPr lang="en-CA" dirty="0" smtClean="0"/>
              <a:t> are ionic compounds with </a:t>
            </a:r>
            <a:r>
              <a:rPr lang="en-CA" b="1" dirty="0" smtClean="0"/>
              <a:t>water</a:t>
            </a:r>
            <a:r>
              <a:rPr lang="en-CA" dirty="0" smtClean="0"/>
              <a:t> incorporated into their crystal structure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b="1" dirty="0" smtClean="0"/>
              <a:t>Anhydrous</a:t>
            </a:r>
            <a:r>
              <a:rPr lang="en-CA" dirty="0" smtClean="0"/>
              <a:t> compounds have no water attached</a:t>
            </a:r>
          </a:p>
          <a:p>
            <a:pPr lvl="1"/>
            <a:r>
              <a:rPr lang="en-CA" dirty="0" smtClean="0"/>
              <a:t>Compare MgSO</a:t>
            </a:r>
            <a:r>
              <a:rPr lang="en-CA" baseline="-25000" dirty="0" smtClean="0"/>
              <a:t>4</a:t>
            </a:r>
            <a:r>
              <a:rPr lang="en-CA" dirty="0" smtClean="0"/>
              <a:t>  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CA" dirty="0" smtClean="0"/>
              <a:t>H</a:t>
            </a:r>
            <a:r>
              <a:rPr lang="en-CA" baseline="-25000" dirty="0" smtClean="0"/>
              <a:t>2</a:t>
            </a:r>
            <a:r>
              <a:rPr lang="en-CA" dirty="0" smtClean="0"/>
              <a:t>O and MgSO</a:t>
            </a:r>
            <a:r>
              <a:rPr lang="en-CA" baseline="-25000" dirty="0" smtClean="0"/>
              <a:t>4</a:t>
            </a:r>
          </a:p>
          <a:p>
            <a:r>
              <a:rPr lang="en-CA" dirty="0" smtClean="0"/>
              <a:t>The </a:t>
            </a:r>
            <a:r>
              <a:rPr lang="en-CA" b="1" dirty="0" smtClean="0"/>
              <a:t>molar mass </a:t>
            </a:r>
            <a:r>
              <a:rPr lang="en-CA" dirty="0" smtClean="0"/>
              <a:t>and the </a:t>
            </a:r>
            <a:r>
              <a:rPr lang="en-CA" b="1" dirty="0" smtClean="0"/>
              <a:t>% composition </a:t>
            </a:r>
            <a:r>
              <a:rPr lang="en-CA" dirty="0" smtClean="0"/>
              <a:t>must include the bound water molecules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3347864" y="50851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32856"/>
            <a:ext cx="2448272" cy="214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214741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95936" y="292494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O</a:t>
            </a:r>
            <a:endParaRPr lang="en-CA" sz="2400" dirty="0"/>
          </a:p>
        </p:txBody>
      </p:sp>
      <p:sp>
        <p:nvSpPr>
          <p:cNvPr id="11" name="Right Arrow 10"/>
          <p:cNvSpPr/>
          <p:nvPr/>
        </p:nvSpPr>
        <p:spPr>
          <a:xfrm rot="10252679">
            <a:off x="3191732" y="3061106"/>
            <a:ext cx="831377" cy="27648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628800"/>
            <a:ext cx="8229600" cy="345638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How could hydrates be converted into anhydrous compounds?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How could you use this to determine the number of molecules of water bound to the salt?</a:t>
            </a:r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</p:txBody>
      </p:sp>
      <p:sp>
        <p:nvSpPr>
          <p:cNvPr id="7" name="Explosion 1 6"/>
          <p:cNvSpPr/>
          <p:nvPr/>
        </p:nvSpPr>
        <p:spPr>
          <a:xfrm>
            <a:off x="2843808" y="2420888"/>
            <a:ext cx="3240360" cy="1584176"/>
          </a:xfrm>
          <a:prstGeom prst="irregularSeal1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CA" dirty="0" smtClean="0"/>
              <a:t>Hydrate Analysis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851920" y="292494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HEAT!</a:t>
            </a:r>
            <a:endParaRPr lang="en-CA" sz="28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19672" y="5157192"/>
          <a:ext cx="6048375" cy="812800"/>
        </p:xfrm>
        <a:graphic>
          <a:graphicData uri="http://schemas.openxmlformats.org/presentationml/2006/ole">
            <p:oleObj spid="_x0000_s4098" name="CS ChemDraw Drawing" r:id="rId3" imgW="2450253" imgH="32877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 A hydrate of barium hydroxide, </a:t>
            </a:r>
            <a:r>
              <a:rPr lang="en-CA" dirty="0" err="1" smtClean="0"/>
              <a:t>Ba</a:t>
            </a:r>
            <a:r>
              <a:rPr lang="en-CA" dirty="0" smtClean="0"/>
              <a:t>(OH)</a:t>
            </a:r>
            <a:r>
              <a:rPr lang="en-CA" baseline="-25000" dirty="0" smtClean="0"/>
              <a:t>2</a:t>
            </a:r>
            <a:r>
              <a:rPr lang="en-CA" dirty="0" smtClean="0"/>
              <a:t>·xH</a:t>
            </a:r>
            <a:r>
              <a:rPr lang="en-CA" baseline="-25000" dirty="0" smtClean="0"/>
              <a:t>2</a:t>
            </a:r>
            <a:r>
              <a:rPr lang="en-CA" dirty="0" smtClean="0"/>
              <a:t>O, is used to make barium salts and to prepare certain organic compounds.  Since it reacts with CO</a:t>
            </a:r>
            <a:r>
              <a:rPr lang="en-CA" baseline="-25000" dirty="0" smtClean="0"/>
              <a:t>2</a:t>
            </a:r>
            <a:r>
              <a:rPr lang="en-CA" dirty="0" smtClean="0"/>
              <a:t> from the air to yield barium carbonate, BaCO</a:t>
            </a:r>
            <a:r>
              <a:rPr lang="en-CA" baseline="-25000" dirty="0" smtClean="0"/>
              <a:t>3</a:t>
            </a:r>
            <a:r>
              <a:rPr lang="en-CA" dirty="0" smtClean="0"/>
              <a:t>, it must be stored in tightly </a:t>
            </a:r>
            <a:r>
              <a:rPr lang="en-CA" dirty="0" err="1" smtClean="0"/>
              <a:t>stoppered</a:t>
            </a:r>
            <a:r>
              <a:rPr lang="en-CA" dirty="0" smtClean="0"/>
              <a:t> bottles.  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 A 50g sample of the hydrate contains 27.2g of </a:t>
            </a:r>
            <a:r>
              <a:rPr lang="en-CA" dirty="0" err="1" smtClean="0"/>
              <a:t>Ba</a:t>
            </a:r>
            <a:r>
              <a:rPr lang="en-CA" dirty="0" smtClean="0"/>
              <a:t>(OH)</a:t>
            </a:r>
            <a:r>
              <a:rPr lang="en-CA" baseline="-25000" dirty="0" smtClean="0"/>
              <a:t>2</a:t>
            </a:r>
            <a:r>
              <a:rPr lang="en-CA" dirty="0" smtClean="0"/>
              <a:t>.  Calculate the percent, by mass, of water in </a:t>
            </a:r>
            <a:r>
              <a:rPr lang="en-CA" dirty="0" err="1" smtClean="0"/>
              <a:t>Ba</a:t>
            </a:r>
            <a:r>
              <a:rPr lang="en-CA" dirty="0" smtClean="0"/>
              <a:t>(OH)</a:t>
            </a:r>
            <a:r>
              <a:rPr lang="en-CA" baseline="-25000" dirty="0" smtClean="0"/>
              <a:t>2</a:t>
            </a:r>
            <a:r>
              <a:rPr lang="en-CA" dirty="0" smtClean="0"/>
              <a:t>·xH</a:t>
            </a:r>
            <a:r>
              <a:rPr lang="en-CA" baseline="-25000" dirty="0" smtClean="0"/>
              <a:t>2</a:t>
            </a:r>
            <a:r>
              <a:rPr lang="en-CA" dirty="0" smtClean="0"/>
              <a:t>O.</a:t>
            </a:r>
          </a:p>
          <a:p>
            <a:pPr lvl="1"/>
            <a:r>
              <a:rPr lang="en-CA" dirty="0" smtClean="0"/>
              <a:t>Find the value of x in </a:t>
            </a:r>
            <a:r>
              <a:rPr lang="en-CA" dirty="0" err="1" smtClean="0"/>
              <a:t>Ba</a:t>
            </a:r>
            <a:r>
              <a:rPr lang="en-CA" dirty="0" smtClean="0"/>
              <a:t>(OH)</a:t>
            </a:r>
            <a:r>
              <a:rPr lang="en-CA" baseline="-25000" dirty="0" smtClean="0"/>
              <a:t>2</a:t>
            </a:r>
            <a:r>
              <a:rPr lang="en-CA" dirty="0" smtClean="0"/>
              <a:t>·xH</a:t>
            </a:r>
            <a:r>
              <a:rPr lang="en-CA" baseline="-25000" dirty="0" smtClean="0"/>
              <a:t>2</a:t>
            </a:r>
            <a:r>
              <a:rPr lang="en-CA" dirty="0" smtClean="0"/>
              <a:t>O.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33E6-101A-4681-A3BB-315C94FE1D49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</TotalTime>
  <Words>347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Flow</vt:lpstr>
      <vt:lpstr>CS ChemDraw Drawing</vt:lpstr>
      <vt:lpstr>Combustion and Hydrate Analysis</vt:lpstr>
      <vt:lpstr>Agenda</vt:lpstr>
      <vt:lpstr>Review</vt:lpstr>
      <vt:lpstr>Combustion Analysis</vt:lpstr>
      <vt:lpstr>How It Works!</vt:lpstr>
      <vt:lpstr>Sample Problem</vt:lpstr>
      <vt:lpstr>Hydrate Analysis</vt:lpstr>
      <vt:lpstr>Hydrate Analysis</vt:lpstr>
      <vt:lpstr>Sample Problem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Combustion and Hydrate Analysis</dc:title>
  <dc:creator>Robin</dc:creator>
  <cp:lastModifiedBy>Morrison</cp:lastModifiedBy>
  <cp:revision>30</cp:revision>
  <dcterms:created xsi:type="dcterms:W3CDTF">2011-11-03T21:40:27Z</dcterms:created>
  <dcterms:modified xsi:type="dcterms:W3CDTF">2012-10-07T12:47:09Z</dcterms:modified>
</cp:coreProperties>
</file>