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4BC2E9A-C94C-4B7F-8AF0-B2B469277268}" type="datetimeFigureOut">
              <a:rPr lang="en-CA" smtClean="0"/>
              <a:t>2013/11/08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BC2E9A-C94C-4B7F-8AF0-B2B469277268}" type="datetimeFigureOut">
              <a:rPr lang="en-CA" smtClean="0"/>
              <a:t>2013/11/08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BC2E9A-C94C-4B7F-8AF0-B2B469277268}" type="datetimeFigureOut">
              <a:rPr lang="en-CA" smtClean="0"/>
              <a:t>2013/11/08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4BC2E9A-C94C-4B7F-8AF0-B2B469277268}" type="datetimeFigureOut">
              <a:rPr lang="en-CA" smtClean="0"/>
              <a:t>2013/11/08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C2E9A-C94C-4B7F-8AF0-B2B469277268}" type="datetimeFigureOut">
              <a:rPr lang="en-CA" smtClean="0"/>
              <a:t>2013/11/08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4BC2E9A-C94C-4B7F-8AF0-B2B469277268}" type="datetimeFigureOut">
              <a:rPr lang="en-CA" smtClean="0"/>
              <a:t>2013/11/08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4BC2E9A-C94C-4B7F-8AF0-B2B469277268}" type="datetimeFigureOut">
              <a:rPr lang="en-CA" smtClean="0"/>
              <a:t>2013/11/08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4BC2E9A-C94C-4B7F-8AF0-B2B469277268}" type="datetimeFigureOut">
              <a:rPr lang="en-CA" smtClean="0"/>
              <a:t>2013/11/08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C2E9A-C94C-4B7F-8AF0-B2B469277268}" type="datetimeFigureOut">
              <a:rPr lang="en-CA" smtClean="0"/>
              <a:t>2013/11/08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C2E9A-C94C-4B7F-8AF0-B2B469277268}" type="datetimeFigureOut">
              <a:rPr lang="en-CA" smtClean="0"/>
              <a:t>2013/11/08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C2E9A-C94C-4B7F-8AF0-B2B469277268}" type="datetimeFigureOut">
              <a:rPr lang="en-CA" smtClean="0"/>
              <a:t>2013/11/08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D062A8-9557-4809-AABC-A267583A68A6}"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C2E9A-C94C-4B7F-8AF0-B2B469277268}" type="datetimeFigureOut">
              <a:rPr lang="en-CA" smtClean="0"/>
              <a:t>2013/11/08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062A8-9557-4809-AABC-A267583A68A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wnload.elearningontario.ca/repository/1237480000/SBI4UPU03/SBI4UPU03A01/images/mitosis_svg_lrg.p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wnload.elearningontario.ca/repository/1237480000/SBI4UPU03/SBI4UPU03A01/images/DNA_polymerase_lrg.png" TargetMode="Externa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hyperlink" Target="https://download.elearningontario.ca/repository/1237480000/SBI4UPU03/SBI4UPU03A01/images/Dnareplication_lrg.p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stolaf.edu/people/giannini/flashanimat/molgenetics/dna-rna2.swf" TargetMode="External"/><Relationship Id="rId2" Type="http://schemas.openxmlformats.org/officeDocument/2006/relationships/hyperlink" Target="http://www.bioteach.ubc.ca/TeachingResources/MolecularBiology/DNAReplication.swf" TargetMode="External"/><Relationship Id="rId1" Type="http://schemas.openxmlformats.org/officeDocument/2006/relationships/slideLayout" Target="../slideLayouts/slideLayout2.xml"/><Relationship Id="rId4" Type="http://schemas.openxmlformats.org/officeDocument/2006/relationships/hyperlink" Target="http://users.rcn.com/jkimball.ma.ultranet/BiologyPages/D/DNAReplic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DNA Replication</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67544" y="620688"/>
            <a:ext cx="781236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C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your introductory biology/science courses you learned about the process of mitosis.</a:t>
            </a:r>
            <a:r>
              <a:rPr kumimoji="0" lang="en-CA" sz="28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Mitosis allows the nuclear material in the cell to be divided into daughter cells.</a:t>
            </a:r>
            <a:endParaRPr kumimoji="0" lang="en-CA"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These are images of a cell undergoing mitosis.">
            <a:hlinkClick r:id="rId2" tgtFrame="_blank"/>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3068960"/>
            <a:ext cx="4680520" cy="202874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is is a diagram that gives the entire overview of DNA replicatio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204864"/>
            <a:ext cx="7632848" cy="4051330"/>
          </a:xfrm>
          <a:prstGeom prst="rect">
            <a:avLst/>
          </a:prstGeom>
          <a:noFill/>
          <a:ln>
            <a:noFill/>
          </a:ln>
        </p:spPr>
      </p:pic>
      <p:sp>
        <p:nvSpPr>
          <p:cNvPr id="10241" name="Rectangle 1"/>
          <p:cNvSpPr>
            <a:spLocks noChangeArrowheads="1"/>
          </p:cNvSpPr>
          <p:nvPr/>
        </p:nvSpPr>
        <p:spPr bwMode="auto">
          <a:xfrm>
            <a:off x="323528" y="332656"/>
            <a:ext cx="828092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DNA replication allows both sides of the DNA to be copied simultaneously.</a:t>
            </a:r>
            <a:r>
              <a:rPr kumimoji="0" lang="en-CA" sz="24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Each strand of the DNA is used as a template to make a copy. </a:t>
            </a:r>
            <a:r>
              <a:rPr kumimoji="0" lang="en-CA" sz="24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Once the two strands are separated, this is referred to as a replication fork.</a:t>
            </a:r>
            <a:r>
              <a:rPr kumimoji="0" lang="en-CA" sz="24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C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512" y="274638"/>
            <a:ext cx="8964488" cy="562074"/>
          </a:xfrm>
        </p:spPr>
        <p:txBody>
          <a:bodyPr>
            <a:normAutofit fontScale="90000"/>
          </a:bodyPr>
          <a:lstStyle/>
          <a:p>
            <a:pPr lvl="0" algn="l"/>
            <a:r>
              <a:rPr kumimoji="0" lang="en-CA" sz="2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Let</a:t>
            </a:r>
            <a:r>
              <a:rPr lang="en-CA" sz="2700" b="1" dirty="0">
                <a:ea typeface="Times New Roman" pitchFamily="18" charset="0"/>
                <a:cs typeface="Arial" pitchFamily="34" charset="0"/>
              </a:rPr>
              <a:t>’</a:t>
            </a:r>
            <a:r>
              <a:rPr kumimoji="0" lang="en-CA" sz="2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 look at the enzyme proteins involved in the process.</a:t>
            </a:r>
            <a:r>
              <a:rPr kumimoji="0" lang="en-CA" b="0" i="0" u="none" strike="noStrike" cap="none" normalizeH="0" baseline="0" dirty="0" smtClean="0">
                <a:ln>
                  <a:noFill/>
                </a:ln>
                <a:solidFill>
                  <a:schemeClr val="tx1"/>
                </a:solidFill>
                <a:effectLst/>
                <a:latin typeface="Arial" pitchFamily="34" charset="0"/>
                <a:cs typeface="Arial" pitchFamily="34" charset="0"/>
              </a:rPr>
              <a:t/>
            </a:r>
            <a:br>
              <a:rPr kumimoji="0" lang="en-CA" b="0" i="0" u="none" strike="noStrike" cap="none" normalizeH="0" baseline="0" dirty="0" smtClean="0">
                <a:ln>
                  <a:noFill/>
                </a:ln>
                <a:solidFill>
                  <a:schemeClr val="tx1"/>
                </a:solidFill>
                <a:effectLst/>
                <a:latin typeface="Arial" pitchFamily="34" charset="0"/>
                <a:cs typeface="Arial" pitchFamily="34" charset="0"/>
              </a:rPr>
            </a:br>
            <a:endParaRPr lang="en-CA" dirty="0"/>
          </a:p>
        </p:txBody>
      </p:sp>
      <p:sp>
        <p:nvSpPr>
          <p:cNvPr id="7" name="Content Placeholder 6"/>
          <p:cNvSpPr>
            <a:spLocks noGrp="1"/>
          </p:cNvSpPr>
          <p:nvPr>
            <p:ph idx="1"/>
          </p:nvPr>
        </p:nvSpPr>
        <p:spPr>
          <a:xfrm>
            <a:off x="395536" y="908720"/>
            <a:ext cx="8229600" cy="5328592"/>
          </a:xfrm>
        </p:spPr>
        <p:txBody>
          <a:bodyPr>
            <a:normAutofit fontScale="55000" lnSpcReduction="20000"/>
          </a:bodyPr>
          <a:lstStyle/>
          <a:p>
            <a:pPr lvl="0"/>
            <a:r>
              <a:rPr lang="en-CA" sz="3600" b="1" dirty="0" err="1"/>
              <a:t>Gyrase</a:t>
            </a:r>
            <a:r>
              <a:rPr lang="en-CA" sz="3600" dirty="0"/>
              <a:t> – this is a large protein that unwinds the DNA and releases stress on the molecule.</a:t>
            </a:r>
          </a:p>
          <a:p>
            <a:pPr lvl="0"/>
            <a:r>
              <a:rPr lang="en-CA" sz="3600" b="1" dirty="0" err="1"/>
              <a:t>Helicase</a:t>
            </a:r>
            <a:r>
              <a:rPr lang="en-CA" sz="3600" dirty="0"/>
              <a:t> – this is a large quaternary protein (about 6 tertiary structures) that can unzip DNA by separating H-bonds.</a:t>
            </a:r>
          </a:p>
          <a:p>
            <a:pPr lvl="0"/>
            <a:r>
              <a:rPr lang="en-CA" sz="3600" b="1" dirty="0"/>
              <a:t>Single-Stranded Binding Proteins</a:t>
            </a:r>
            <a:r>
              <a:rPr lang="en-CA" sz="3600" dirty="0"/>
              <a:t> (SSBs) – this is a quaternary protein that prevents the two separated strands from </a:t>
            </a:r>
            <a:r>
              <a:rPr lang="en-CA" sz="3600" dirty="0" err="1"/>
              <a:t>reannealing</a:t>
            </a:r>
            <a:r>
              <a:rPr lang="en-CA" sz="3600" dirty="0"/>
              <a:t>.</a:t>
            </a:r>
          </a:p>
          <a:p>
            <a:pPr lvl="0"/>
            <a:r>
              <a:rPr lang="en-CA" sz="3600" b="1" dirty="0"/>
              <a:t>DNA Polymerases( I or</a:t>
            </a:r>
            <a:r>
              <a:rPr lang="en-CA" sz="3600" dirty="0"/>
              <a:t> </a:t>
            </a:r>
            <a:r>
              <a:rPr lang="en-CA" sz="3600" b="1" dirty="0"/>
              <a:t>III) </a:t>
            </a:r>
            <a:r>
              <a:rPr lang="en-CA" sz="3600" b="1" i="1" dirty="0"/>
              <a:t>(shown in the diagram only as DNA Polymerase)</a:t>
            </a:r>
            <a:r>
              <a:rPr lang="en-CA" sz="3600" dirty="0"/>
              <a:t> – these are a group of quaternary proteins that read single-stranded DNA in the direction of 5’ to 3’ and assembles nucleotides in the new strand from 3’ to 5’.  It can read and extend a nucleotide sequence but cannot start one.  There are DNA Polymerase I, DNA Polymerase III, DNA Polymerase a, etc.</a:t>
            </a:r>
          </a:p>
          <a:p>
            <a:pPr lvl="0"/>
            <a:r>
              <a:rPr lang="en-CA" sz="3600" b="1" dirty="0" err="1"/>
              <a:t>Primase</a:t>
            </a:r>
            <a:r>
              <a:rPr lang="en-CA" sz="3600" dirty="0"/>
              <a:t> – an RNA Polymerase that makes short RNA primers to assist DNA Polymerase so it has a place to start the replication of nucleotides.</a:t>
            </a:r>
          </a:p>
          <a:p>
            <a:pPr lvl="0"/>
            <a:r>
              <a:rPr lang="en-CA" sz="3600" b="1" dirty="0"/>
              <a:t>DNA Polymerase I / </a:t>
            </a:r>
            <a:r>
              <a:rPr lang="en-CA" sz="3600" b="1" dirty="0" err="1"/>
              <a:t>RNase</a:t>
            </a:r>
            <a:r>
              <a:rPr lang="en-CA" sz="3600" b="1" dirty="0"/>
              <a:t> H</a:t>
            </a:r>
            <a:r>
              <a:rPr lang="en-CA" sz="3600" dirty="0"/>
              <a:t> – a protein that changes the RNA primer to DNA by hydrolyzing at the 2’ carbon.</a:t>
            </a:r>
          </a:p>
          <a:p>
            <a:pPr lvl="0"/>
            <a:r>
              <a:rPr lang="en-CA" sz="3600" b="1" dirty="0"/>
              <a:t>DNA </a:t>
            </a:r>
            <a:r>
              <a:rPr lang="en-CA" sz="3600" b="1" dirty="0" err="1"/>
              <a:t>Ligase</a:t>
            </a:r>
            <a:r>
              <a:rPr lang="en-CA" sz="3600" dirty="0"/>
              <a:t> – joins short sections of DNA together forming a continuous strand.</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27758"/>
          </a:xfrm>
        </p:spPr>
        <p:txBody>
          <a:bodyPr/>
          <a:lstStyle/>
          <a:p>
            <a:endParaRPr lang="en-CA" dirty="0"/>
          </a:p>
        </p:txBody>
      </p:sp>
      <p:sp>
        <p:nvSpPr>
          <p:cNvPr id="3" name="Content Placeholder 2"/>
          <p:cNvSpPr>
            <a:spLocks noGrp="1"/>
          </p:cNvSpPr>
          <p:nvPr>
            <p:ph idx="1"/>
          </p:nvPr>
        </p:nvSpPr>
        <p:spPr/>
        <p:txBody>
          <a:bodyPr>
            <a:noAutofit/>
          </a:bodyPr>
          <a:lstStyle/>
          <a:p>
            <a:pPr lvl="0"/>
            <a:r>
              <a:rPr lang="en-CA" sz="1600" b="1" dirty="0" err="1"/>
              <a:t>Gyrase</a:t>
            </a:r>
            <a:r>
              <a:rPr lang="en-CA" sz="1600" b="1" dirty="0"/>
              <a:t> unwinds the double helix.</a:t>
            </a:r>
          </a:p>
          <a:p>
            <a:pPr lvl="0"/>
            <a:r>
              <a:rPr lang="en-CA" sz="1600" b="1" dirty="0" err="1"/>
              <a:t>Helicase</a:t>
            </a:r>
            <a:r>
              <a:rPr lang="en-CA" sz="1600" b="1" dirty="0"/>
              <a:t> unzips the DNA and SSBs prevent the two strands from rejoining.</a:t>
            </a:r>
          </a:p>
          <a:p>
            <a:pPr lvl="0"/>
            <a:r>
              <a:rPr lang="en-CA" sz="1600" b="1" dirty="0"/>
              <a:t>A RNA primer is formed by </a:t>
            </a:r>
            <a:r>
              <a:rPr lang="en-CA" sz="1600" b="1" dirty="0" err="1"/>
              <a:t>primase</a:t>
            </a:r>
            <a:r>
              <a:rPr lang="en-CA" sz="1600" b="1" dirty="0"/>
              <a:t> so that DNA Polymerase III has a starting point.</a:t>
            </a:r>
          </a:p>
          <a:p>
            <a:pPr lvl="0"/>
            <a:r>
              <a:rPr lang="en-CA" sz="1600" b="1" dirty="0"/>
              <a:t>DNA Polymerase III assembles nucleotides 3’ to 5’ but reads the template 5’ to 3’.  Due to this, one strand can be formed continuously and this is called the leading strand and the other strand must be formed in short segments as </a:t>
            </a:r>
            <a:r>
              <a:rPr lang="en-CA" sz="1600" b="1" dirty="0" err="1"/>
              <a:t>Helicase</a:t>
            </a:r>
            <a:r>
              <a:rPr lang="en-CA" sz="1600" b="1" dirty="0"/>
              <a:t> unwinds the DNA.  This is called the lagging strand and is made in short segments called Okazaki fragments.</a:t>
            </a:r>
          </a:p>
          <a:p>
            <a:pPr lvl="0"/>
            <a:r>
              <a:rPr lang="en-CA" sz="1600" b="1" dirty="0"/>
              <a:t>DNA Polymerase I will convert the RNA primer into DNA.</a:t>
            </a:r>
          </a:p>
          <a:p>
            <a:pPr lvl="0"/>
            <a:r>
              <a:rPr lang="en-CA" sz="1600" b="1" dirty="0"/>
              <a:t>DNA </a:t>
            </a:r>
            <a:r>
              <a:rPr lang="en-CA" sz="1600" b="1" dirty="0" err="1"/>
              <a:t>Ligase</a:t>
            </a:r>
            <a:r>
              <a:rPr lang="en-CA" sz="1600" b="1" dirty="0"/>
              <a:t> will join the fragments of DNA by connecting nucleotides through </a:t>
            </a:r>
            <a:r>
              <a:rPr lang="en-CA" sz="1600" b="1" dirty="0" err="1"/>
              <a:t>phosphodiester</a:t>
            </a:r>
            <a:r>
              <a:rPr lang="en-CA" sz="1600" b="1" dirty="0"/>
              <a:t> linkages.</a:t>
            </a:r>
          </a:p>
          <a:p>
            <a:pPr lvl="0"/>
            <a:r>
              <a:rPr lang="en-CA" sz="1600" b="1" dirty="0"/>
              <a:t>Replication terminates when DNA Polymerase III reads telomeres.  These are repeating sequences of DNA that get removed and become shorter after each time DNA is replicated.</a:t>
            </a:r>
          </a:p>
          <a:p>
            <a:r>
              <a:rPr lang="en-CA" sz="1600" b="1" dirty="0"/>
              <a:t>Finally, there is proof reading of the replicated strands to catch any errors.  This is done by another DNA Polymerase.</a:t>
            </a:r>
          </a:p>
        </p:txBody>
      </p:sp>
      <p:sp>
        <p:nvSpPr>
          <p:cNvPr id="4" name="Text Placeholder 3"/>
          <p:cNvSpPr>
            <a:spLocks noGrp="1"/>
          </p:cNvSpPr>
          <p:nvPr>
            <p:ph type="body" sz="half" idx="2"/>
          </p:nvPr>
        </p:nvSpPr>
        <p:spPr>
          <a:xfrm>
            <a:off x="457200" y="1435100"/>
            <a:ext cx="3008313" cy="5090244"/>
          </a:xfrm>
        </p:spPr>
        <p:txBody>
          <a:bodyPr/>
          <a:lstStyle/>
          <a:p>
            <a:endParaRPr lang="en-CA" dirty="0"/>
          </a:p>
        </p:txBody>
      </p:sp>
      <p:pic>
        <p:nvPicPr>
          <p:cNvPr id="5" name="Picture 4" descr="This is a diagram showing the extension and proofreading of one strand.">
            <a:hlinkClick r:id="rId2" tgtFrame="_blank"/>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2636912"/>
            <a:ext cx="2664296" cy="3960440"/>
          </a:xfrm>
          <a:prstGeom prst="rect">
            <a:avLst/>
          </a:prstGeom>
          <a:noFill/>
          <a:ln>
            <a:noFill/>
          </a:ln>
        </p:spPr>
      </p:pic>
      <p:pic>
        <p:nvPicPr>
          <p:cNvPr id="6" name="Picture 5" descr="This is a diagram showing the replication fork with leading and lagging strands.">
            <a:hlinkClick r:id="rId4" tgtFrame="_blank"/>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600" y="260648"/>
            <a:ext cx="1899920" cy="1733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7776864" cy="4154984"/>
          </a:xfrm>
          <a:prstGeom prst="rect">
            <a:avLst/>
          </a:prstGeom>
        </p:spPr>
        <p:txBody>
          <a:bodyPr wrap="square">
            <a:spAutoFit/>
          </a:bodyPr>
          <a:lstStyle/>
          <a:p>
            <a:r>
              <a:rPr lang="en-CA" sz="2400" dirty="0"/>
              <a:t>Once the replication fork is formed, each strand becomes the template for the new strand of DNA.  Note, however, that each strand is not a duplicate of itself, but the compliment of itself.  It will not look like the template it is copying from, but rather the antiparallel strand of the double helix.  For example, this is how the original template and the newly strand will appear</a:t>
            </a:r>
            <a:r>
              <a:rPr lang="en-CA" sz="2400" dirty="0" smtClean="0"/>
              <a:t>:</a:t>
            </a:r>
          </a:p>
          <a:p>
            <a:r>
              <a:rPr lang="en-CA" sz="2400" dirty="0"/>
              <a:t/>
            </a:r>
            <a:br>
              <a:rPr lang="en-CA" sz="2400" dirty="0"/>
            </a:br>
            <a:r>
              <a:rPr lang="en-CA" sz="2400" dirty="0"/>
              <a:t>Original Strand: </a:t>
            </a:r>
            <a:r>
              <a:rPr lang="en-CA" sz="2400" b="1" dirty="0" smtClean="0"/>
              <a:t>AATTCCG</a:t>
            </a:r>
          </a:p>
          <a:p>
            <a:r>
              <a:rPr lang="en-CA" sz="2400" dirty="0"/>
              <a:t/>
            </a:r>
            <a:br>
              <a:rPr lang="en-CA" sz="2400" dirty="0"/>
            </a:br>
            <a:r>
              <a:rPr lang="en-CA" sz="2400" dirty="0"/>
              <a:t>Copied Strand:  </a:t>
            </a:r>
            <a:r>
              <a:rPr lang="en-CA" sz="2400" b="1" dirty="0"/>
              <a:t>TTAAGGC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diagram showing the replication fork."/>
          <p:cNvPicPr/>
          <p:nvPr/>
        </p:nvPicPr>
        <p:blipFill>
          <a:blip r:embed="rId2">
            <a:extLst>
              <a:ext uri="{28A0092B-C50C-407E-A947-70E740481C1C}">
                <a14:useLocalDpi xmlns:a14="http://schemas.microsoft.com/office/drawing/2010/main" val="0"/>
              </a:ext>
            </a:extLst>
          </a:blip>
          <a:srcRect/>
          <a:stretch>
            <a:fillRect/>
          </a:stretch>
        </p:blipFill>
        <p:spPr bwMode="auto">
          <a:xfrm>
            <a:off x="779817" y="908720"/>
            <a:ext cx="3497738" cy="2434629"/>
          </a:xfrm>
          <a:prstGeom prst="rect">
            <a:avLst/>
          </a:prstGeom>
          <a:noFill/>
          <a:ln>
            <a:noFill/>
          </a:ln>
        </p:spPr>
      </p:pic>
      <p:pic>
        <p:nvPicPr>
          <p:cNvPr id="3" name="Picture 2" descr="A diagram showing the semi-conservative manner of DNA replicaiton."/>
          <p:cNvPicPr/>
          <p:nvPr/>
        </p:nvPicPr>
        <p:blipFill>
          <a:blip r:embed="rId3">
            <a:extLst>
              <a:ext uri="{28A0092B-C50C-407E-A947-70E740481C1C}">
                <a14:useLocalDpi xmlns:a14="http://schemas.microsoft.com/office/drawing/2010/main" val="0"/>
              </a:ext>
            </a:extLst>
          </a:blip>
          <a:srcRect/>
          <a:stretch>
            <a:fillRect/>
          </a:stretch>
        </p:blipFill>
        <p:spPr bwMode="auto">
          <a:xfrm>
            <a:off x="4860032" y="908720"/>
            <a:ext cx="2448272" cy="3960440"/>
          </a:xfrm>
          <a:prstGeom prst="rect">
            <a:avLst/>
          </a:prstGeom>
          <a:noFill/>
          <a:ln>
            <a:noFill/>
          </a:ln>
        </p:spPr>
      </p:pic>
      <p:sp>
        <p:nvSpPr>
          <p:cNvPr id="4" name="Rectangle 3"/>
          <p:cNvSpPr/>
          <p:nvPr/>
        </p:nvSpPr>
        <p:spPr>
          <a:xfrm>
            <a:off x="919618" y="5186809"/>
            <a:ext cx="7632848" cy="923330"/>
          </a:xfrm>
          <a:prstGeom prst="rect">
            <a:avLst/>
          </a:prstGeom>
        </p:spPr>
        <p:txBody>
          <a:bodyPr wrap="square">
            <a:spAutoFit/>
          </a:bodyPr>
          <a:lstStyle/>
          <a:p>
            <a:r>
              <a:rPr lang="en-CA" dirty="0"/>
              <a:t>So the original strand and the copied strand will anneal forming a double helix of an old and new strand of DNA.  Because each new strand contains one original strand and one copied strand, it is called semi-conservative replication.</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Links for deeper understanding</a:t>
            </a:r>
          </a:p>
          <a:p>
            <a:r>
              <a:rPr lang="en-CA" dirty="0">
                <a:hlinkClick r:id="rId2"/>
              </a:rPr>
              <a:t>http://</a:t>
            </a:r>
            <a:r>
              <a:rPr lang="en-CA" dirty="0" smtClean="0">
                <a:hlinkClick r:id="rId2"/>
              </a:rPr>
              <a:t>www.bioteach.ubc.ca/TeachingResources/MolecularBiology/DNAReplication.swf</a:t>
            </a:r>
            <a:endParaRPr lang="en-CA" dirty="0" smtClean="0"/>
          </a:p>
          <a:p>
            <a:r>
              <a:rPr lang="en-CA" dirty="0">
                <a:hlinkClick r:id="rId3"/>
              </a:rPr>
              <a:t>http://</a:t>
            </a:r>
            <a:r>
              <a:rPr lang="en-CA" dirty="0" smtClean="0">
                <a:hlinkClick r:id="rId3"/>
              </a:rPr>
              <a:t>www.stolaf.edu/people/giannini/flashanimat/molgenetics/dna-rna2.swf</a:t>
            </a:r>
            <a:endParaRPr lang="en-CA" dirty="0" smtClean="0"/>
          </a:p>
          <a:p>
            <a:r>
              <a:rPr lang="en-CA" dirty="0">
                <a:hlinkClick r:id="rId4"/>
              </a:rPr>
              <a:t>http</a:t>
            </a:r>
            <a:r>
              <a:rPr lang="en-CA">
                <a:hlinkClick r:id="rId4"/>
              </a:rPr>
              <a:t>://</a:t>
            </a:r>
            <a:r>
              <a:rPr lang="en-CA" smtClean="0">
                <a:hlinkClick r:id="rId4"/>
              </a:rPr>
              <a:t>users.rcn.com/jkimball.ma.ultranet/BiologyPages/D/DNAReplication.html</a:t>
            </a:r>
            <a:endParaRPr lang="en-CA" smtClean="0"/>
          </a:p>
          <a:p>
            <a:pPr marL="0" indent="0">
              <a:buNone/>
            </a:pPr>
            <a:endParaRPr lang="en-CA" dirty="0"/>
          </a:p>
        </p:txBody>
      </p:sp>
    </p:spTree>
    <p:extLst>
      <p:ext uri="{BB962C8B-B14F-4D97-AF65-F5344CB8AC3E}">
        <p14:creationId xmlns:p14="http://schemas.microsoft.com/office/powerpoint/2010/main" val="3287314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261</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DNA Replication</vt:lpstr>
      <vt:lpstr>PowerPoint Presentation</vt:lpstr>
      <vt:lpstr>PowerPoint Presentation</vt:lpstr>
      <vt:lpstr>Let’s look at the enzyme proteins involved in the process. </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Morrison</dc:creator>
  <cp:lastModifiedBy>The Students of DSBN</cp:lastModifiedBy>
  <cp:revision>6</cp:revision>
  <dcterms:created xsi:type="dcterms:W3CDTF">2013-11-08T04:04:24Z</dcterms:created>
  <dcterms:modified xsi:type="dcterms:W3CDTF">2013-11-08T16:54:32Z</dcterms:modified>
</cp:coreProperties>
</file>