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8" r:id="rId3"/>
    <p:sldId id="308" r:id="rId4"/>
    <p:sldId id="281" r:id="rId5"/>
    <p:sldId id="285" r:id="rId6"/>
    <p:sldId id="286" r:id="rId7"/>
    <p:sldId id="287" r:id="rId8"/>
    <p:sldId id="259" r:id="rId9"/>
    <p:sldId id="260" r:id="rId10"/>
    <p:sldId id="261" r:id="rId11"/>
    <p:sldId id="262" r:id="rId12"/>
    <p:sldId id="298" r:id="rId13"/>
    <p:sldId id="299" r:id="rId14"/>
    <p:sldId id="300" r:id="rId15"/>
    <p:sldId id="302" r:id="rId16"/>
    <p:sldId id="303" r:id="rId17"/>
    <p:sldId id="304" r:id="rId18"/>
    <p:sldId id="305" r:id="rId19"/>
    <p:sldId id="306" r:id="rId20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000000"/>
    <a:srgbClr val="3399FF"/>
    <a:srgbClr val="FC0000"/>
    <a:srgbClr val="037C03"/>
    <a:srgbClr val="767900"/>
    <a:srgbClr val="FE9B03"/>
    <a:srgbClr val="00CC00"/>
    <a:srgbClr val="FF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450" autoAdjust="0"/>
  </p:normalViewPr>
  <p:slideViewPr>
    <p:cSldViewPr snapToGrid="0" snapToObjects="1">
      <p:cViewPr varScale="1">
        <p:scale>
          <a:sx n="57" d="100"/>
          <a:sy n="57" d="100"/>
        </p:scale>
        <p:origin x="-1284" y="-84"/>
      </p:cViewPr>
      <p:guideLst>
        <p:guide orient="horz" pos="2161"/>
        <p:guide pos="28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8" d="100"/>
          <a:sy n="58" d="100"/>
        </p:scale>
        <p:origin x="-1770" y="-7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16.wmf"/><Relationship Id="rId7" Type="http://schemas.openxmlformats.org/officeDocument/2006/relationships/image" Target="../media/image26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254375" y="9145588"/>
            <a:ext cx="808038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298" tIns="46988" rIns="92298" bIns="46988">
            <a:spAutoFit/>
          </a:bodyPr>
          <a:lstStyle/>
          <a:p>
            <a:pPr algn="ctr" defTabSz="917575">
              <a:lnSpc>
                <a:spcPct val="90000"/>
              </a:lnSpc>
              <a:defRPr/>
            </a:pPr>
            <a:r>
              <a:rPr lang="en-US" sz="1300"/>
              <a:t>Page </a:t>
            </a:r>
            <a:fld id="{175FC22A-66EF-4F87-9334-39C9FFF8D5F8}" type="slidenum">
              <a:rPr lang="en-US" sz="1300"/>
              <a:pPr algn="ctr" defTabSz="917575">
                <a:lnSpc>
                  <a:spcPct val="90000"/>
                </a:lnSpc>
                <a:defRPr/>
              </a:pPr>
              <a:t>‹#›</a:t>
            </a:fld>
            <a:endParaRPr lang="en-US" sz="1300"/>
          </a:p>
        </p:txBody>
      </p:sp>
    </p:spTree>
    <p:extLst>
      <p:ext uri="{BB962C8B-B14F-4D97-AF65-F5344CB8AC3E}">
        <p14:creationId xmlns="" xmlns:p14="http://schemas.microsoft.com/office/powerpoint/2010/main" val="482046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655" tIns="46988" rIns="95655" bIns="469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254375" y="9145588"/>
            <a:ext cx="808038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298" tIns="46988" rIns="92298" bIns="46988">
            <a:spAutoFit/>
          </a:bodyPr>
          <a:lstStyle/>
          <a:p>
            <a:pPr algn="ctr" defTabSz="917575">
              <a:lnSpc>
                <a:spcPct val="90000"/>
              </a:lnSpc>
              <a:defRPr/>
            </a:pPr>
            <a:r>
              <a:rPr lang="en-US" sz="1300"/>
              <a:t>Page </a:t>
            </a:r>
            <a:fld id="{0402DFD6-AE26-4691-A378-AD4715CEE979}" type="slidenum">
              <a:rPr lang="en-US" sz="1300"/>
              <a:pPr algn="ctr" defTabSz="917575">
                <a:lnSpc>
                  <a:spcPct val="90000"/>
                </a:lnSpc>
                <a:defRPr/>
              </a:pPr>
              <a:t>‹#›</a:t>
            </a:fld>
            <a:endParaRPr lang="en-US" sz="1300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="" xmlns:p14="http://schemas.microsoft.com/office/powerpoint/2010/main" val="1488755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4007629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54670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609600"/>
            <a:ext cx="17907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609600"/>
            <a:ext cx="52197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88420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16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752600"/>
            <a:ext cx="3505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505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082375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16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752600"/>
            <a:ext cx="3505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52600"/>
            <a:ext cx="35052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86200"/>
            <a:ext cx="35052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271021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692969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96430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7526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426348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635921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943661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295788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061421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632184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63550" y="463550"/>
            <a:ext cx="8216900" cy="6007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609600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752600"/>
            <a:ext cx="7162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6084888" y="6516688"/>
            <a:ext cx="2290762" cy="2809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400">
                <a:solidFill>
                  <a:schemeClr val="tx2"/>
                </a:solidFill>
              </a:rPr>
              <a:t>SPH4U: Lecture 15, Pg </a:t>
            </a:r>
            <a:fld id="{99068810-BF3F-48AA-9FC2-EF1A9AC3A8FE}" type="slidenum">
              <a:rPr lang="en-US" sz="1400">
                <a:solidFill>
                  <a:schemeClr val="tx2"/>
                </a:solidFill>
              </a:rPr>
              <a:pPr marL="285750" indent="-285750">
                <a:lnSpc>
                  <a:spcPct val="90000"/>
                </a:lnSpc>
                <a:spcBef>
                  <a:spcPct val="30000"/>
                </a:spcBef>
                <a:defRPr/>
              </a:pPr>
              <a:t>‹#›</a:t>
            </a:fld>
            <a:endParaRPr lang="en-US" sz="1400">
              <a:solidFill>
                <a:schemeClr val="tx2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è"/>
        <a:defRPr sz="2000">
          <a:solidFill>
            <a:schemeClr val="tx1"/>
          </a:solidFill>
          <a:latin typeface="+mn-lt"/>
        </a:defRPr>
      </a:lvl2pPr>
      <a:lvl3pPr marL="97155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3pPr>
      <a:lvl4pPr marL="125730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hlink"/>
        </a:buClr>
        <a:buSzPct val="60000"/>
        <a:buFont typeface="Monotype Sorts" pitchFamily="2" charset="2"/>
        <a:buChar char="n"/>
        <a:defRPr sz="20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5pPr>
      <a:lvl6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</a:defRPr>
      </a:lvl6pPr>
      <a:lvl7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</a:defRPr>
      </a:lvl7pPr>
      <a:lvl8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</a:defRPr>
      </a:lvl8pPr>
      <a:lvl9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03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Momentum Conservation: Review</a:t>
            </a:r>
          </a:p>
        </p:txBody>
      </p:sp>
      <p:sp>
        <p:nvSpPr>
          <p:cNvPr id="103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996966"/>
            <a:ext cx="7162800" cy="1965434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The concept of </a:t>
            </a:r>
            <a:r>
              <a:rPr lang="en-US" sz="2400" dirty="0" smtClean="0">
                <a:solidFill>
                  <a:schemeClr val="accent1"/>
                </a:solidFill>
              </a:rPr>
              <a:t>momentum conservation </a:t>
            </a:r>
            <a:r>
              <a:rPr lang="en-US" sz="2400" dirty="0" smtClean="0"/>
              <a:t>is one of the most fundamental principles in physics.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This is a component (vector) equation.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We can apply it to any direction in which there is no external force applied.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You will see that we often have momentum conservation even when kinetic energy is not conserved.</a:t>
            </a:r>
          </a:p>
          <a:p>
            <a:pPr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n-US" sz="1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323850"/>
            <a:ext cx="71628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Elastic Collision in 1-D</a:t>
            </a:r>
            <a:br>
              <a:rPr lang="en-US" smtClean="0"/>
            </a:br>
            <a:r>
              <a:rPr lang="en-US" smtClean="0"/>
              <a:t>the spring is conservative</a:t>
            </a:r>
          </a:p>
        </p:txBody>
      </p:sp>
      <p:sp>
        <p:nvSpPr>
          <p:cNvPr id="37893" name="Line 20"/>
          <p:cNvSpPr>
            <a:spLocks noChangeShapeType="1"/>
          </p:cNvSpPr>
          <p:nvPr/>
        </p:nvSpPr>
        <p:spPr bwMode="auto">
          <a:xfrm>
            <a:off x="7626350" y="2286000"/>
            <a:ext cx="5969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7894" name="Rectangle 21"/>
          <p:cNvSpPr>
            <a:spLocks noChangeArrowheads="1"/>
          </p:cNvSpPr>
          <p:nvPr/>
        </p:nvSpPr>
        <p:spPr bwMode="auto">
          <a:xfrm>
            <a:off x="8291513" y="2152650"/>
            <a:ext cx="282575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1600">
                <a:solidFill>
                  <a:schemeClr val="accent1"/>
                </a:solidFill>
              </a:rPr>
              <a:t>x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823913" y="1654175"/>
            <a:ext cx="4011612" cy="896938"/>
            <a:chOff x="519" y="1042"/>
            <a:chExt cx="2527" cy="565"/>
          </a:xfrm>
        </p:grpSpPr>
        <p:sp>
          <p:nvSpPr>
            <p:cNvPr id="37975" name="Rectangle 25"/>
            <p:cNvSpPr>
              <a:spLocks noChangeArrowheads="1"/>
            </p:cNvSpPr>
            <p:nvPr/>
          </p:nvSpPr>
          <p:spPr bwMode="auto">
            <a:xfrm>
              <a:off x="519" y="1042"/>
              <a:ext cx="2527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/>
                <a:t>Conserve</a:t>
              </a:r>
              <a:r>
                <a:rPr lang="en-US">
                  <a:solidFill>
                    <a:schemeClr val="tx2"/>
                  </a:solidFill>
                </a:rPr>
                <a:t> </a:t>
              </a:r>
              <a:r>
                <a:rPr lang="en-US" i="1">
                  <a:solidFill>
                    <a:schemeClr val="tx2"/>
                  </a:solidFill>
                </a:rPr>
                <a:t>P</a:t>
              </a:r>
              <a:r>
                <a:rPr lang="en-US" i="1" baseline="-25000">
                  <a:solidFill>
                    <a:schemeClr val="tx2"/>
                  </a:solidFill>
                </a:rPr>
                <a:t>X</a:t>
              </a:r>
              <a:r>
                <a:rPr lang="en-US"/>
                <a:t>: (no external forces!)</a:t>
              </a:r>
            </a:p>
          </p:txBody>
        </p:sp>
        <p:sp>
          <p:nvSpPr>
            <p:cNvPr id="37976" name="Rectangle 26"/>
            <p:cNvSpPr>
              <a:spLocks noChangeArrowheads="1"/>
            </p:cNvSpPr>
            <p:nvPr/>
          </p:nvSpPr>
          <p:spPr bwMode="auto">
            <a:xfrm>
              <a:off x="615" y="1378"/>
              <a:ext cx="2237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2"/>
                  </a:solidFill>
                </a:rPr>
                <a:t>m</a:t>
              </a:r>
              <a:r>
                <a:rPr lang="en-US" baseline="-25000">
                  <a:solidFill>
                    <a:schemeClr val="tx2"/>
                  </a:solidFill>
                </a:rPr>
                <a:t>1</a:t>
              </a:r>
              <a:r>
                <a:rPr lang="en-US">
                  <a:solidFill>
                    <a:schemeClr val="tx2"/>
                  </a:solidFill>
                </a:rPr>
                <a:t>v</a:t>
              </a:r>
              <a:r>
                <a:rPr lang="en-US" baseline="-25000">
                  <a:solidFill>
                    <a:schemeClr val="tx2"/>
                  </a:solidFill>
                </a:rPr>
                <a:t>1,i</a:t>
              </a:r>
              <a:r>
                <a:rPr lang="en-US">
                  <a:solidFill>
                    <a:schemeClr val="tx2"/>
                  </a:solidFill>
                </a:rPr>
                <a:t> + m</a:t>
              </a:r>
              <a:r>
                <a:rPr lang="en-US" baseline="-25000">
                  <a:solidFill>
                    <a:schemeClr val="tx2"/>
                  </a:solidFill>
                </a:rPr>
                <a:t>2</a:t>
              </a:r>
              <a:r>
                <a:rPr lang="en-US">
                  <a:solidFill>
                    <a:schemeClr val="tx2"/>
                  </a:solidFill>
                </a:rPr>
                <a:t>v</a:t>
              </a:r>
              <a:r>
                <a:rPr lang="en-US" baseline="-25000">
                  <a:solidFill>
                    <a:schemeClr val="tx2"/>
                  </a:solidFill>
                </a:rPr>
                <a:t>2,i</a:t>
              </a:r>
              <a:r>
                <a:rPr lang="en-US">
                  <a:solidFill>
                    <a:schemeClr val="tx2"/>
                  </a:solidFill>
                </a:rPr>
                <a:t> = m</a:t>
              </a:r>
              <a:r>
                <a:rPr lang="en-US" baseline="-25000">
                  <a:solidFill>
                    <a:schemeClr val="tx2"/>
                  </a:solidFill>
                </a:rPr>
                <a:t>1</a:t>
              </a:r>
              <a:r>
                <a:rPr lang="en-US">
                  <a:solidFill>
                    <a:schemeClr val="tx2"/>
                  </a:solidFill>
                </a:rPr>
                <a:t>v</a:t>
              </a:r>
              <a:r>
                <a:rPr lang="en-US" baseline="-25000">
                  <a:solidFill>
                    <a:schemeClr val="tx2"/>
                  </a:solidFill>
                </a:rPr>
                <a:t>1,f</a:t>
              </a:r>
              <a:r>
                <a:rPr lang="en-US">
                  <a:solidFill>
                    <a:schemeClr val="tx2"/>
                  </a:solidFill>
                </a:rPr>
                <a:t> + m</a:t>
              </a:r>
              <a:r>
                <a:rPr lang="en-US" baseline="-25000">
                  <a:solidFill>
                    <a:schemeClr val="tx2"/>
                  </a:solidFill>
                </a:rPr>
                <a:t>2</a:t>
              </a:r>
              <a:r>
                <a:rPr lang="en-US">
                  <a:solidFill>
                    <a:schemeClr val="tx2"/>
                  </a:solidFill>
                </a:rPr>
                <a:t>v</a:t>
              </a:r>
              <a:r>
                <a:rPr lang="en-US" baseline="-25000">
                  <a:solidFill>
                    <a:schemeClr val="tx2"/>
                  </a:solidFill>
                </a:rPr>
                <a:t>2,f</a:t>
              </a:r>
              <a:r>
                <a:rPr lang="en-US">
                  <a:solidFill>
                    <a:schemeClr val="tx2"/>
                  </a:solidFill>
                </a:rPr>
                <a:t> </a:t>
              </a:r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823913" y="2949575"/>
            <a:ext cx="5367337" cy="896938"/>
            <a:chOff x="519" y="1858"/>
            <a:chExt cx="3381" cy="565"/>
          </a:xfrm>
        </p:grpSpPr>
        <p:sp>
          <p:nvSpPr>
            <p:cNvPr id="37973" name="Rectangle 28"/>
            <p:cNvSpPr>
              <a:spLocks noChangeArrowheads="1"/>
            </p:cNvSpPr>
            <p:nvPr/>
          </p:nvSpPr>
          <p:spPr bwMode="auto">
            <a:xfrm>
              <a:off x="519" y="1858"/>
              <a:ext cx="2807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/>
                <a:t>Conserve </a:t>
              </a:r>
              <a:r>
                <a:rPr lang="en-US">
                  <a:solidFill>
                    <a:schemeClr val="tx2"/>
                  </a:solidFill>
                </a:rPr>
                <a:t>Kinetic</a:t>
              </a:r>
              <a:r>
                <a:rPr lang="en-US"/>
                <a:t> </a:t>
              </a:r>
              <a:r>
                <a:rPr lang="en-US">
                  <a:solidFill>
                    <a:schemeClr val="tx2"/>
                  </a:solidFill>
                </a:rPr>
                <a:t>Energy</a:t>
              </a:r>
              <a:r>
                <a:rPr lang="en-US"/>
                <a:t>: (it’s elastic!)</a:t>
              </a:r>
            </a:p>
          </p:txBody>
        </p:sp>
        <p:sp>
          <p:nvSpPr>
            <p:cNvPr id="37974" name="Rectangle 29"/>
            <p:cNvSpPr>
              <a:spLocks noChangeArrowheads="1"/>
            </p:cNvSpPr>
            <p:nvPr/>
          </p:nvSpPr>
          <p:spPr bwMode="auto">
            <a:xfrm>
              <a:off x="615" y="2194"/>
              <a:ext cx="3285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baseline="30000">
                  <a:solidFill>
                    <a:schemeClr val="tx2"/>
                  </a:solidFill>
                </a:rPr>
                <a:t>1</a:t>
              </a:r>
              <a:r>
                <a:rPr lang="en-US">
                  <a:solidFill>
                    <a:schemeClr val="tx2"/>
                  </a:solidFill>
                </a:rPr>
                <a:t>/</a:t>
              </a:r>
              <a:r>
                <a:rPr lang="en-US" baseline="-25000">
                  <a:solidFill>
                    <a:schemeClr val="tx2"/>
                  </a:solidFill>
                </a:rPr>
                <a:t>2</a:t>
              </a:r>
              <a:r>
                <a:rPr lang="en-US">
                  <a:solidFill>
                    <a:schemeClr val="tx2"/>
                  </a:solidFill>
                </a:rPr>
                <a:t> m</a:t>
              </a:r>
              <a:r>
                <a:rPr lang="en-US" baseline="-25000">
                  <a:solidFill>
                    <a:schemeClr val="tx2"/>
                  </a:solidFill>
                </a:rPr>
                <a:t>1</a:t>
              </a:r>
              <a:r>
                <a:rPr lang="en-US">
                  <a:solidFill>
                    <a:schemeClr val="tx2"/>
                  </a:solidFill>
                </a:rPr>
                <a:t>v</a:t>
              </a:r>
              <a:r>
                <a:rPr lang="en-US" baseline="30000">
                  <a:solidFill>
                    <a:schemeClr val="tx2"/>
                  </a:solidFill>
                </a:rPr>
                <a:t>2</a:t>
              </a:r>
              <a:r>
                <a:rPr lang="en-US" baseline="-25000">
                  <a:solidFill>
                    <a:schemeClr val="tx2"/>
                  </a:solidFill>
                </a:rPr>
                <a:t>1,i</a:t>
              </a:r>
              <a:r>
                <a:rPr lang="en-US">
                  <a:solidFill>
                    <a:schemeClr val="tx2"/>
                  </a:solidFill>
                </a:rPr>
                <a:t> + </a:t>
              </a:r>
              <a:r>
                <a:rPr lang="en-US" baseline="30000">
                  <a:solidFill>
                    <a:schemeClr val="tx2"/>
                  </a:solidFill>
                </a:rPr>
                <a:t>1</a:t>
              </a:r>
              <a:r>
                <a:rPr lang="en-US">
                  <a:solidFill>
                    <a:schemeClr val="tx2"/>
                  </a:solidFill>
                </a:rPr>
                <a:t>/</a:t>
              </a:r>
              <a:r>
                <a:rPr lang="en-US" baseline="-25000">
                  <a:solidFill>
                    <a:schemeClr val="tx2"/>
                  </a:solidFill>
                </a:rPr>
                <a:t>2</a:t>
              </a:r>
              <a:r>
                <a:rPr lang="en-US">
                  <a:solidFill>
                    <a:schemeClr val="tx2"/>
                  </a:solidFill>
                </a:rPr>
                <a:t> m</a:t>
              </a:r>
              <a:r>
                <a:rPr lang="en-US" baseline="-25000">
                  <a:solidFill>
                    <a:schemeClr val="tx2"/>
                  </a:solidFill>
                </a:rPr>
                <a:t>2</a:t>
              </a:r>
              <a:r>
                <a:rPr lang="en-US">
                  <a:solidFill>
                    <a:schemeClr val="tx2"/>
                  </a:solidFill>
                </a:rPr>
                <a:t>v</a:t>
              </a:r>
              <a:r>
                <a:rPr lang="en-US" baseline="30000">
                  <a:solidFill>
                    <a:schemeClr val="tx2"/>
                  </a:solidFill>
                </a:rPr>
                <a:t>2</a:t>
              </a:r>
              <a:r>
                <a:rPr lang="en-US" baseline="-25000">
                  <a:solidFill>
                    <a:schemeClr val="tx2"/>
                  </a:solidFill>
                </a:rPr>
                <a:t>2,i</a:t>
              </a:r>
              <a:r>
                <a:rPr lang="en-US">
                  <a:solidFill>
                    <a:schemeClr val="tx2"/>
                  </a:solidFill>
                </a:rPr>
                <a:t> = </a:t>
              </a:r>
              <a:r>
                <a:rPr lang="en-US" baseline="30000">
                  <a:solidFill>
                    <a:schemeClr val="tx2"/>
                  </a:solidFill>
                </a:rPr>
                <a:t>1</a:t>
              </a:r>
              <a:r>
                <a:rPr lang="en-US">
                  <a:solidFill>
                    <a:schemeClr val="tx2"/>
                  </a:solidFill>
                </a:rPr>
                <a:t>/</a:t>
              </a:r>
              <a:r>
                <a:rPr lang="en-US" baseline="-25000">
                  <a:solidFill>
                    <a:schemeClr val="tx2"/>
                  </a:solidFill>
                </a:rPr>
                <a:t>2</a:t>
              </a:r>
              <a:r>
                <a:rPr lang="en-US">
                  <a:solidFill>
                    <a:schemeClr val="tx2"/>
                  </a:solidFill>
                </a:rPr>
                <a:t> m</a:t>
              </a:r>
              <a:r>
                <a:rPr lang="en-US" baseline="-25000">
                  <a:solidFill>
                    <a:schemeClr val="tx2"/>
                  </a:solidFill>
                </a:rPr>
                <a:t>1</a:t>
              </a:r>
              <a:r>
                <a:rPr lang="en-US">
                  <a:solidFill>
                    <a:schemeClr val="tx2"/>
                  </a:solidFill>
                </a:rPr>
                <a:t>v</a:t>
              </a:r>
              <a:r>
                <a:rPr lang="en-US" baseline="30000">
                  <a:solidFill>
                    <a:schemeClr val="tx2"/>
                  </a:solidFill>
                </a:rPr>
                <a:t>2</a:t>
              </a:r>
              <a:r>
                <a:rPr lang="en-US" baseline="-25000">
                  <a:solidFill>
                    <a:schemeClr val="tx2"/>
                  </a:solidFill>
                </a:rPr>
                <a:t>1,f</a:t>
              </a:r>
              <a:r>
                <a:rPr lang="en-US">
                  <a:solidFill>
                    <a:schemeClr val="tx2"/>
                  </a:solidFill>
                </a:rPr>
                <a:t> + </a:t>
              </a:r>
              <a:r>
                <a:rPr lang="en-US" baseline="30000">
                  <a:solidFill>
                    <a:schemeClr val="tx2"/>
                  </a:solidFill>
                </a:rPr>
                <a:t>1</a:t>
              </a:r>
              <a:r>
                <a:rPr lang="en-US">
                  <a:solidFill>
                    <a:schemeClr val="tx2"/>
                  </a:solidFill>
                </a:rPr>
                <a:t>/</a:t>
              </a:r>
              <a:r>
                <a:rPr lang="en-US" baseline="-25000">
                  <a:solidFill>
                    <a:schemeClr val="tx2"/>
                  </a:solidFill>
                </a:rPr>
                <a:t>2</a:t>
              </a:r>
              <a:r>
                <a:rPr lang="en-US">
                  <a:solidFill>
                    <a:schemeClr val="tx2"/>
                  </a:solidFill>
                </a:rPr>
                <a:t> m</a:t>
              </a:r>
              <a:r>
                <a:rPr lang="en-US" baseline="-25000">
                  <a:solidFill>
                    <a:schemeClr val="tx2"/>
                  </a:solidFill>
                </a:rPr>
                <a:t>2</a:t>
              </a:r>
              <a:r>
                <a:rPr lang="en-US">
                  <a:solidFill>
                    <a:schemeClr val="tx2"/>
                  </a:solidFill>
                </a:rPr>
                <a:t>v</a:t>
              </a:r>
              <a:r>
                <a:rPr lang="en-US" baseline="30000">
                  <a:solidFill>
                    <a:schemeClr val="tx2"/>
                  </a:solidFill>
                </a:rPr>
                <a:t>2</a:t>
              </a:r>
              <a:r>
                <a:rPr lang="en-US" baseline="-25000">
                  <a:solidFill>
                    <a:schemeClr val="tx2"/>
                  </a:solidFill>
                </a:rPr>
                <a:t>2,f</a:t>
              </a:r>
              <a:r>
                <a:rPr lang="en-US">
                  <a:solidFill>
                    <a:schemeClr val="tx2"/>
                  </a:solidFill>
                </a:rPr>
                <a:t> </a:t>
              </a:r>
            </a:p>
          </p:txBody>
        </p:sp>
      </p:grpSp>
      <p:sp>
        <p:nvSpPr>
          <p:cNvPr id="14367" name="Rectangle 31"/>
          <p:cNvSpPr>
            <a:spLocks noChangeArrowheads="1"/>
          </p:cNvSpPr>
          <p:nvPr/>
        </p:nvSpPr>
        <p:spPr bwMode="auto">
          <a:xfrm>
            <a:off x="976313" y="4244975"/>
            <a:ext cx="383222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/>
              <a:t>Suppose we know </a:t>
            </a:r>
            <a:r>
              <a:rPr lang="en-US">
                <a:solidFill>
                  <a:schemeClr val="tx2"/>
                </a:solidFill>
              </a:rPr>
              <a:t>v</a:t>
            </a:r>
            <a:r>
              <a:rPr lang="en-US" baseline="-25000">
                <a:solidFill>
                  <a:schemeClr val="tx2"/>
                </a:solidFill>
              </a:rPr>
              <a:t>1,i</a:t>
            </a:r>
            <a:r>
              <a:rPr lang="en-US"/>
              <a:t> and</a:t>
            </a:r>
            <a:r>
              <a:rPr lang="en-US" baseline="-25000"/>
              <a:t> </a:t>
            </a:r>
            <a:r>
              <a:rPr lang="en-US">
                <a:solidFill>
                  <a:schemeClr val="tx2"/>
                </a:solidFill>
              </a:rPr>
              <a:t>v</a:t>
            </a:r>
            <a:r>
              <a:rPr lang="en-US" baseline="-25000">
                <a:solidFill>
                  <a:schemeClr val="tx2"/>
                </a:solidFill>
              </a:rPr>
              <a:t>2,i</a:t>
            </a:r>
            <a:r>
              <a:rPr lang="en-US"/>
              <a:t> </a:t>
            </a:r>
          </a:p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/>
              <a:t>We need to solve for </a:t>
            </a:r>
            <a:r>
              <a:rPr lang="en-US">
                <a:solidFill>
                  <a:schemeClr val="tx2"/>
                </a:solidFill>
              </a:rPr>
              <a:t>v</a:t>
            </a:r>
            <a:r>
              <a:rPr lang="en-US" baseline="-25000">
                <a:solidFill>
                  <a:schemeClr val="tx2"/>
                </a:solidFill>
              </a:rPr>
              <a:t>1,f</a:t>
            </a:r>
            <a:r>
              <a:rPr lang="en-US"/>
              <a:t> and </a:t>
            </a:r>
            <a:r>
              <a:rPr lang="en-US">
                <a:solidFill>
                  <a:schemeClr val="tx2"/>
                </a:solidFill>
              </a:rPr>
              <a:t>v</a:t>
            </a:r>
            <a:r>
              <a:rPr lang="en-US" baseline="-25000">
                <a:solidFill>
                  <a:schemeClr val="tx2"/>
                </a:solidFill>
              </a:rPr>
              <a:t>2,f</a:t>
            </a:r>
            <a:r>
              <a:rPr lang="en-US"/>
              <a:t> </a:t>
            </a:r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976313" y="5387975"/>
            <a:ext cx="6342062" cy="363538"/>
            <a:chOff x="615" y="3394"/>
            <a:chExt cx="3995" cy="229"/>
          </a:xfrm>
        </p:grpSpPr>
        <p:sp>
          <p:nvSpPr>
            <p:cNvPr id="37971" name="Rectangle 32"/>
            <p:cNvSpPr>
              <a:spLocks noChangeArrowheads="1"/>
            </p:cNvSpPr>
            <p:nvPr/>
          </p:nvSpPr>
          <p:spPr bwMode="auto">
            <a:xfrm>
              <a:off x="615" y="3394"/>
              <a:ext cx="3995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accent1"/>
                  </a:solidFill>
                </a:rPr>
                <a:t>Should be no problem         2 equations &amp; 2 unknowns!</a:t>
              </a:r>
            </a:p>
          </p:txBody>
        </p:sp>
        <p:sp>
          <p:nvSpPr>
            <p:cNvPr id="37972" name="AutoShape 33"/>
            <p:cNvSpPr>
              <a:spLocks noChangeArrowheads="1"/>
            </p:cNvSpPr>
            <p:nvPr/>
          </p:nvSpPr>
          <p:spPr bwMode="auto">
            <a:xfrm>
              <a:off x="2352" y="3408"/>
              <a:ext cx="192" cy="192"/>
            </a:xfrm>
            <a:prstGeom prst="rightArrow">
              <a:avLst>
                <a:gd name="adj1" fmla="val 50000"/>
                <a:gd name="adj2" fmla="val 50005"/>
              </a:avLst>
            </a:prstGeom>
            <a:solidFill>
              <a:srgbClr val="FC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5" name="Group 90"/>
          <p:cNvGrpSpPr>
            <a:grpSpLocks/>
          </p:cNvGrpSpPr>
          <p:nvPr/>
        </p:nvGrpSpPr>
        <p:grpSpPr bwMode="auto">
          <a:xfrm>
            <a:off x="5624513" y="1162050"/>
            <a:ext cx="2409825" cy="917575"/>
            <a:chOff x="3543" y="732"/>
            <a:chExt cx="1518" cy="578"/>
          </a:xfrm>
        </p:grpSpPr>
        <p:sp>
          <p:nvSpPr>
            <p:cNvPr id="37935" name="AutoShape 5"/>
            <p:cNvSpPr>
              <a:spLocks noChangeArrowheads="1"/>
            </p:cNvSpPr>
            <p:nvPr/>
          </p:nvSpPr>
          <p:spPr bwMode="auto">
            <a:xfrm>
              <a:off x="4032" y="937"/>
              <a:ext cx="154" cy="119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7936" name="AutoShape 6"/>
            <p:cNvSpPr>
              <a:spLocks noChangeArrowheads="1"/>
            </p:cNvSpPr>
            <p:nvPr/>
          </p:nvSpPr>
          <p:spPr bwMode="auto">
            <a:xfrm>
              <a:off x="4810" y="916"/>
              <a:ext cx="190" cy="161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7937" name="Line 7"/>
            <p:cNvSpPr>
              <a:spLocks noChangeShapeType="1"/>
            </p:cNvSpPr>
            <p:nvPr/>
          </p:nvSpPr>
          <p:spPr bwMode="auto">
            <a:xfrm>
              <a:off x="4324" y="997"/>
              <a:ext cx="13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7938" name="Rectangle 8"/>
            <p:cNvSpPr>
              <a:spLocks noChangeArrowheads="1"/>
            </p:cNvSpPr>
            <p:nvPr/>
          </p:nvSpPr>
          <p:spPr bwMode="auto">
            <a:xfrm>
              <a:off x="4286" y="1081"/>
              <a:ext cx="30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2"/>
                  </a:solidFill>
                </a:rPr>
                <a:t>v</a:t>
              </a:r>
              <a:r>
                <a:rPr lang="en-US" baseline="-25000">
                  <a:solidFill>
                    <a:schemeClr val="tx2"/>
                  </a:solidFill>
                </a:rPr>
                <a:t>1,i</a:t>
              </a:r>
            </a:p>
          </p:txBody>
        </p:sp>
        <p:sp>
          <p:nvSpPr>
            <p:cNvPr id="37939" name="Rectangle 9"/>
            <p:cNvSpPr>
              <a:spLocks noChangeArrowheads="1"/>
            </p:cNvSpPr>
            <p:nvPr/>
          </p:nvSpPr>
          <p:spPr bwMode="auto">
            <a:xfrm>
              <a:off x="4562" y="1081"/>
              <a:ext cx="30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2"/>
                  </a:solidFill>
                </a:rPr>
                <a:t>v</a:t>
              </a:r>
              <a:r>
                <a:rPr lang="en-US" baseline="-25000">
                  <a:solidFill>
                    <a:schemeClr val="tx2"/>
                  </a:solidFill>
                </a:rPr>
                <a:t>2,i</a:t>
              </a:r>
            </a:p>
          </p:txBody>
        </p:sp>
        <p:sp>
          <p:nvSpPr>
            <p:cNvPr id="37940" name="Line 10"/>
            <p:cNvSpPr>
              <a:spLocks noChangeShapeType="1"/>
            </p:cNvSpPr>
            <p:nvPr/>
          </p:nvSpPr>
          <p:spPr bwMode="auto">
            <a:xfrm>
              <a:off x="4648" y="997"/>
              <a:ext cx="15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7941" name="Rectangle 17"/>
            <p:cNvSpPr>
              <a:spLocks noChangeArrowheads="1"/>
            </p:cNvSpPr>
            <p:nvPr/>
          </p:nvSpPr>
          <p:spPr bwMode="auto">
            <a:xfrm>
              <a:off x="3543" y="972"/>
              <a:ext cx="477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sz="1600">
                  <a:solidFill>
                    <a:schemeClr val="accent1"/>
                  </a:solidFill>
                </a:rPr>
                <a:t>before</a:t>
              </a:r>
            </a:p>
          </p:txBody>
        </p:sp>
        <p:sp>
          <p:nvSpPr>
            <p:cNvPr id="37942" name="Rectangle 23"/>
            <p:cNvSpPr>
              <a:spLocks noChangeArrowheads="1"/>
            </p:cNvSpPr>
            <p:nvPr/>
          </p:nvSpPr>
          <p:spPr bwMode="auto">
            <a:xfrm>
              <a:off x="4119" y="732"/>
              <a:ext cx="270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sz="1600">
                  <a:solidFill>
                    <a:schemeClr val="tx2"/>
                  </a:solidFill>
                </a:rPr>
                <a:t>m</a:t>
              </a:r>
              <a:r>
                <a:rPr lang="en-US" sz="1600" baseline="-25000">
                  <a:solidFill>
                    <a:schemeClr val="tx2"/>
                  </a:solidFill>
                </a:rPr>
                <a:t>1</a:t>
              </a:r>
            </a:p>
          </p:txBody>
        </p:sp>
        <p:sp>
          <p:nvSpPr>
            <p:cNvPr id="37943" name="Rectangle 24"/>
            <p:cNvSpPr>
              <a:spLocks noChangeArrowheads="1"/>
            </p:cNvSpPr>
            <p:nvPr/>
          </p:nvSpPr>
          <p:spPr bwMode="auto">
            <a:xfrm>
              <a:off x="4791" y="732"/>
              <a:ext cx="270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sz="1600">
                  <a:solidFill>
                    <a:schemeClr val="tx2"/>
                  </a:solidFill>
                </a:rPr>
                <a:t>m</a:t>
              </a:r>
              <a:r>
                <a:rPr lang="en-US" sz="1600" baseline="-25000">
                  <a:solidFill>
                    <a:schemeClr val="tx2"/>
                  </a:solidFill>
                </a:rPr>
                <a:t>2</a:t>
              </a:r>
            </a:p>
          </p:txBody>
        </p:sp>
        <p:grpSp>
          <p:nvGrpSpPr>
            <p:cNvPr id="37944" name="Group 36"/>
            <p:cNvGrpSpPr>
              <a:grpSpLocks/>
            </p:cNvGrpSpPr>
            <p:nvPr/>
          </p:nvGrpSpPr>
          <p:grpSpPr bwMode="auto">
            <a:xfrm>
              <a:off x="4176" y="960"/>
              <a:ext cx="144" cy="96"/>
              <a:chOff x="1936" y="2204"/>
              <a:chExt cx="268" cy="296"/>
            </a:xfrm>
          </p:grpSpPr>
          <p:grpSp>
            <p:nvGrpSpPr>
              <p:cNvPr id="37945" name="Group 37"/>
              <p:cNvGrpSpPr>
                <a:grpSpLocks/>
              </p:cNvGrpSpPr>
              <p:nvPr/>
            </p:nvGrpSpPr>
            <p:grpSpPr bwMode="auto">
              <a:xfrm>
                <a:off x="1936" y="2204"/>
                <a:ext cx="131" cy="296"/>
                <a:chOff x="1936" y="2204"/>
                <a:chExt cx="131" cy="296"/>
              </a:xfrm>
            </p:grpSpPr>
            <p:grpSp>
              <p:nvGrpSpPr>
                <p:cNvPr id="37959" name="Group 38"/>
                <p:cNvGrpSpPr>
                  <a:grpSpLocks/>
                </p:cNvGrpSpPr>
                <p:nvPr/>
              </p:nvGrpSpPr>
              <p:grpSpPr bwMode="auto">
                <a:xfrm>
                  <a:off x="1936" y="2204"/>
                  <a:ext cx="61" cy="296"/>
                  <a:chOff x="1936" y="2204"/>
                  <a:chExt cx="61" cy="296"/>
                </a:xfrm>
              </p:grpSpPr>
              <p:sp>
                <p:nvSpPr>
                  <p:cNvPr id="37966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1936" y="2356"/>
                    <a:ext cx="9" cy="136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967" name="Line 4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53" y="2348"/>
                    <a:ext cx="8" cy="152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grpSp>
                <p:nvGrpSpPr>
                  <p:cNvPr id="37968" name="Group 41"/>
                  <p:cNvGrpSpPr>
                    <a:grpSpLocks/>
                  </p:cNvGrpSpPr>
                  <p:nvPr/>
                </p:nvGrpSpPr>
                <p:grpSpPr bwMode="auto">
                  <a:xfrm>
                    <a:off x="1969" y="2204"/>
                    <a:ext cx="28" cy="152"/>
                    <a:chOff x="1969" y="2204"/>
                    <a:chExt cx="28" cy="152"/>
                  </a:xfrm>
                </p:grpSpPr>
                <p:sp>
                  <p:nvSpPr>
                    <p:cNvPr id="37969" name="Line 4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969" y="2204"/>
                      <a:ext cx="12" cy="15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37970" name="Line 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89" y="2212"/>
                      <a:ext cx="8" cy="13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</p:grpSp>
            </p:grpSp>
            <p:grpSp>
              <p:nvGrpSpPr>
                <p:cNvPr id="37960" name="Group 44"/>
                <p:cNvGrpSpPr>
                  <a:grpSpLocks/>
                </p:cNvGrpSpPr>
                <p:nvPr/>
              </p:nvGrpSpPr>
              <p:grpSpPr bwMode="auto">
                <a:xfrm>
                  <a:off x="2005" y="2204"/>
                  <a:ext cx="62" cy="296"/>
                  <a:chOff x="2005" y="2204"/>
                  <a:chExt cx="62" cy="296"/>
                </a:xfrm>
              </p:grpSpPr>
              <p:sp>
                <p:nvSpPr>
                  <p:cNvPr id="37961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2005" y="2356"/>
                    <a:ext cx="9" cy="136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962" name="Line 4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22" y="2348"/>
                    <a:ext cx="9" cy="152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grpSp>
                <p:nvGrpSpPr>
                  <p:cNvPr id="37963" name="Group 47"/>
                  <p:cNvGrpSpPr>
                    <a:grpSpLocks/>
                  </p:cNvGrpSpPr>
                  <p:nvPr/>
                </p:nvGrpSpPr>
                <p:grpSpPr bwMode="auto">
                  <a:xfrm>
                    <a:off x="2039" y="2204"/>
                    <a:ext cx="28" cy="152"/>
                    <a:chOff x="2039" y="2204"/>
                    <a:chExt cx="28" cy="152"/>
                  </a:xfrm>
                </p:grpSpPr>
                <p:sp>
                  <p:nvSpPr>
                    <p:cNvPr id="37964" name="Line 4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039" y="2204"/>
                      <a:ext cx="11" cy="15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37965" name="Line 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58" y="2212"/>
                      <a:ext cx="9" cy="13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</p:grpSp>
            </p:grpSp>
          </p:grpSp>
          <p:grpSp>
            <p:nvGrpSpPr>
              <p:cNvPr id="37946" name="Group 50"/>
              <p:cNvGrpSpPr>
                <a:grpSpLocks/>
              </p:cNvGrpSpPr>
              <p:nvPr/>
            </p:nvGrpSpPr>
            <p:grpSpPr bwMode="auto">
              <a:xfrm>
                <a:off x="2075" y="2204"/>
                <a:ext cx="129" cy="296"/>
                <a:chOff x="2075" y="2204"/>
                <a:chExt cx="129" cy="296"/>
              </a:xfrm>
            </p:grpSpPr>
            <p:grpSp>
              <p:nvGrpSpPr>
                <p:cNvPr id="37947" name="Group 51"/>
                <p:cNvGrpSpPr>
                  <a:grpSpLocks/>
                </p:cNvGrpSpPr>
                <p:nvPr/>
              </p:nvGrpSpPr>
              <p:grpSpPr bwMode="auto">
                <a:xfrm>
                  <a:off x="2075" y="2204"/>
                  <a:ext cx="60" cy="296"/>
                  <a:chOff x="2075" y="2204"/>
                  <a:chExt cx="60" cy="296"/>
                </a:xfrm>
              </p:grpSpPr>
              <p:sp>
                <p:nvSpPr>
                  <p:cNvPr id="37954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2075" y="2356"/>
                    <a:ext cx="8" cy="136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955" name="Line 5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91" y="2348"/>
                    <a:ext cx="12" cy="152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grpSp>
                <p:nvGrpSpPr>
                  <p:cNvPr id="37956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2111" y="2204"/>
                    <a:ext cx="24" cy="152"/>
                    <a:chOff x="2111" y="2204"/>
                    <a:chExt cx="24" cy="152"/>
                  </a:xfrm>
                </p:grpSpPr>
                <p:sp>
                  <p:nvSpPr>
                    <p:cNvPr id="37957" name="Line 5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111" y="2204"/>
                      <a:ext cx="7" cy="15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37958" name="Line 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26" y="2212"/>
                      <a:ext cx="9" cy="13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</p:grpSp>
            </p:grpSp>
            <p:grpSp>
              <p:nvGrpSpPr>
                <p:cNvPr id="37948" name="Group 57"/>
                <p:cNvGrpSpPr>
                  <a:grpSpLocks/>
                </p:cNvGrpSpPr>
                <p:nvPr/>
              </p:nvGrpSpPr>
              <p:grpSpPr bwMode="auto">
                <a:xfrm>
                  <a:off x="2143" y="2204"/>
                  <a:ext cx="61" cy="296"/>
                  <a:chOff x="2143" y="2204"/>
                  <a:chExt cx="61" cy="296"/>
                </a:xfrm>
              </p:grpSpPr>
              <p:sp>
                <p:nvSpPr>
                  <p:cNvPr id="37949" name="Line 58"/>
                  <p:cNvSpPr>
                    <a:spLocks noChangeShapeType="1"/>
                  </p:cNvSpPr>
                  <p:nvPr/>
                </p:nvSpPr>
                <p:spPr bwMode="auto">
                  <a:xfrm>
                    <a:off x="2143" y="2356"/>
                    <a:ext cx="9" cy="136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950" name="Line 5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60" y="2348"/>
                    <a:ext cx="9" cy="152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grpSp>
                <p:nvGrpSpPr>
                  <p:cNvPr id="379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2177" y="2204"/>
                    <a:ext cx="27" cy="152"/>
                    <a:chOff x="2177" y="2204"/>
                    <a:chExt cx="27" cy="152"/>
                  </a:xfrm>
                </p:grpSpPr>
                <p:sp>
                  <p:nvSpPr>
                    <p:cNvPr id="37952" name="Line 6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177" y="2204"/>
                      <a:ext cx="11" cy="15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37953" name="Line 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96" y="2212"/>
                      <a:ext cx="8" cy="13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</p:grpSp>
            </p:grpSp>
          </p:grpSp>
        </p:grpSp>
      </p:grpSp>
      <p:grpSp>
        <p:nvGrpSpPr>
          <p:cNvPr id="17" name="Group 91"/>
          <p:cNvGrpSpPr>
            <a:grpSpLocks/>
          </p:cNvGrpSpPr>
          <p:nvPr/>
        </p:nvGrpSpPr>
        <p:grpSpPr bwMode="auto">
          <a:xfrm>
            <a:off x="5776913" y="2609850"/>
            <a:ext cx="2511425" cy="603250"/>
            <a:chOff x="3639" y="1644"/>
            <a:chExt cx="1582" cy="380"/>
          </a:xfrm>
        </p:grpSpPr>
        <p:sp>
          <p:nvSpPr>
            <p:cNvPr id="37901" name="AutoShape 11"/>
            <p:cNvSpPr>
              <a:spLocks noChangeArrowheads="1"/>
            </p:cNvSpPr>
            <p:nvPr/>
          </p:nvSpPr>
          <p:spPr bwMode="auto">
            <a:xfrm>
              <a:off x="4284" y="1699"/>
              <a:ext cx="154" cy="119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7902" name="AutoShape 12"/>
            <p:cNvSpPr>
              <a:spLocks noChangeArrowheads="1"/>
            </p:cNvSpPr>
            <p:nvPr/>
          </p:nvSpPr>
          <p:spPr bwMode="auto">
            <a:xfrm>
              <a:off x="4684" y="1678"/>
              <a:ext cx="190" cy="161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7903" name="Line 13"/>
            <p:cNvSpPr>
              <a:spLocks noChangeShapeType="1"/>
            </p:cNvSpPr>
            <p:nvPr/>
          </p:nvSpPr>
          <p:spPr bwMode="auto">
            <a:xfrm>
              <a:off x="4140" y="1758"/>
              <a:ext cx="13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7904" name="Rectangle 14"/>
            <p:cNvSpPr>
              <a:spLocks noChangeArrowheads="1"/>
            </p:cNvSpPr>
            <p:nvPr/>
          </p:nvSpPr>
          <p:spPr bwMode="auto">
            <a:xfrm>
              <a:off x="4151" y="1795"/>
              <a:ext cx="310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2"/>
                  </a:solidFill>
                </a:rPr>
                <a:t>v</a:t>
              </a:r>
              <a:r>
                <a:rPr lang="en-US" baseline="-25000">
                  <a:solidFill>
                    <a:schemeClr val="tx2"/>
                  </a:solidFill>
                </a:rPr>
                <a:t>1,f</a:t>
              </a:r>
            </a:p>
          </p:txBody>
        </p:sp>
        <p:sp>
          <p:nvSpPr>
            <p:cNvPr id="37905" name="Rectangle 15"/>
            <p:cNvSpPr>
              <a:spLocks noChangeArrowheads="1"/>
            </p:cNvSpPr>
            <p:nvPr/>
          </p:nvSpPr>
          <p:spPr bwMode="auto">
            <a:xfrm>
              <a:off x="4911" y="1774"/>
              <a:ext cx="310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2"/>
                  </a:solidFill>
                </a:rPr>
                <a:t>v</a:t>
              </a:r>
              <a:r>
                <a:rPr lang="en-US" baseline="-25000">
                  <a:solidFill>
                    <a:schemeClr val="tx2"/>
                  </a:solidFill>
                </a:rPr>
                <a:t>2,f</a:t>
              </a:r>
            </a:p>
          </p:txBody>
        </p:sp>
        <p:sp>
          <p:nvSpPr>
            <p:cNvPr id="37906" name="Line 16"/>
            <p:cNvSpPr>
              <a:spLocks noChangeShapeType="1"/>
            </p:cNvSpPr>
            <p:nvPr/>
          </p:nvSpPr>
          <p:spPr bwMode="auto">
            <a:xfrm>
              <a:off x="4882" y="1758"/>
              <a:ext cx="15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7907" name="Rectangle 18"/>
            <p:cNvSpPr>
              <a:spLocks noChangeArrowheads="1"/>
            </p:cNvSpPr>
            <p:nvPr/>
          </p:nvSpPr>
          <p:spPr bwMode="auto">
            <a:xfrm>
              <a:off x="3639" y="1644"/>
              <a:ext cx="371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sz="1600">
                  <a:solidFill>
                    <a:schemeClr val="accent1"/>
                  </a:solidFill>
                </a:rPr>
                <a:t>after</a:t>
              </a:r>
            </a:p>
          </p:txBody>
        </p:sp>
        <p:grpSp>
          <p:nvGrpSpPr>
            <p:cNvPr id="37908" name="Group 63"/>
            <p:cNvGrpSpPr>
              <a:grpSpLocks/>
            </p:cNvGrpSpPr>
            <p:nvPr/>
          </p:nvGrpSpPr>
          <p:grpSpPr bwMode="auto">
            <a:xfrm>
              <a:off x="4424" y="1720"/>
              <a:ext cx="144" cy="96"/>
              <a:chOff x="1936" y="2204"/>
              <a:chExt cx="268" cy="296"/>
            </a:xfrm>
          </p:grpSpPr>
          <p:grpSp>
            <p:nvGrpSpPr>
              <p:cNvPr id="37909" name="Group 64"/>
              <p:cNvGrpSpPr>
                <a:grpSpLocks/>
              </p:cNvGrpSpPr>
              <p:nvPr/>
            </p:nvGrpSpPr>
            <p:grpSpPr bwMode="auto">
              <a:xfrm>
                <a:off x="1936" y="2204"/>
                <a:ext cx="131" cy="296"/>
                <a:chOff x="1936" y="2204"/>
                <a:chExt cx="131" cy="296"/>
              </a:xfrm>
            </p:grpSpPr>
            <p:grpSp>
              <p:nvGrpSpPr>
                <p:cNvPr id="37923" name="Group 65"/>
                <p:cNvGrpSpPr>
                  <a:grpSpLocks/>
                </p:cNvGrpSpPr>
                <p:nvPr/>
              </p:nvGrpSpPr>
              <p:grpSpPr bwMode="auto">
                <a:xfrm>
                  <a:off x="1936" y="2204"/>
                  <a:ext cx="61" cy="296"/>
                  <a:chOff x="1936" y="2204"/>
                  <a:chExt cx="61" cy="296"/>
                </a:xfrm>
              </p:grpSpPr>
              <p:sp>
                <p:nvSpPr>
                  <p:cNvPr id="37930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1936" y="2356"/>
                    <a:ext cx="9" cy="136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931" name="Line 6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53" y="2348"/>
                    <a:ext cx="8" cy="152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grpSp>
                <p:nvGrpSpPr>
                  <p:cNvPr id="37932" name="Group 68"/>
                  <p:cNvGrpSpPr>
                    <a:grpSpLocks/>
                  </p:cNvGrpSpPr>
                  <p:nvPr/>
                </p:nvGrpSpPr>
                <p:grpSpPr bwMode="auto">
                  <a:xfrm>
                    <a:off x="1969" y="2204"/>
                    <a:ext cx="28" cy="152"/>
                    <a:chOff x="1969" y="2204"/>
                    <a:chExt cx="28" cy="152"/>
                  </a:xfrm>
                </p:grpSpPr>
                <p:sp>
                  <p:nvSpPr>
                    <p:cNvPr id="37933" name="Line 6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969" y="2204"/>
                      <a:ext cx="12" cy="15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37934" name="Line 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89" y="2212"/>
                      <a:ext cx="8" cy="13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</p:grpSp>
            </p:grpSp>
            <p:grpSp>
              <p:nvGrpSpPr>
                <p:cNvPr id="37924" name="Group 71"/>
                <p:cNvGrpSpPr>
                  <a:grpSpLocks/>
                </p:cNvGrpSpPr>
                <p:nvPr/>
              </p:nvGrpSpPr>
              <p:grpSpPr bwMode="auto">
                <a:xfrm>
                  <a:off x="2005" y="2204"/>
                  <a:ext cx="62" cy="296"/>
                  <a:chOff x="2005" y="2204"/>
                  <a:chExt cx="62" cy="296"/>
                </a:xfrm>
              </p:grpSpPr>
              <p:sp>
                <p:nvSpPr>
                  <p:cNvPr id="37925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2005" y="2356"/>
                    <a:ext cx="9" cy="136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926" name="Line 7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22" y="2348"/>
                    <a:ext cx="9" cy="152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grpSp>
                <p:nvGrpSpPr>
                  <p:cNvPr id="37927" name="Group 74"/>
                  <p:cNvGrpSpPr>
                    <a:grpSpLocks/>
                  </p:cNvGrpSpPr>
                  <p:nvPr/>
                </p:nvGrpSpPr>
                <p:grpSpPr bwMode="auto">
                  <a:xfrm>
                    <a:off x="2039" y="2204"/>
                    <a:ext cx="28" cy="152"/>
                    <a:chOff x="2039" y="2204"/>
                    <a:chExt cx="28" cy="152"/>
                  </a:xfrm>
                </p:grpSpPr>
                <p:sp>
                  <p:nvSpPr>
                    <p:cNvPr id="37928" name="Line 7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039" y="2204"/>
                      <a:ext cx="11" cy="15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37929" name="Line 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58" y="2212"/>
                      <a:ext cx="9" cy="13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</p:grpSp>
            </p:grpSp>
          </p:grpSp>
          <p:grpSp>
            <p:nvGrpSpPr>
              <p:cNvPr id="37910" name="Group 77"/>
              <p:cNvGrpSpPr>
                <a:grpSpLocks/>
              </p:cNvGrpSpPr>
              <p:nvPr/>
            </p:nvGrpSpPr>
            <p:grpSpPr bwMode="auto">
              <a:xfrm>
                <a:off x="2075" y="2204"/>
                <a:ext cx="129" cy="296"/>
                <a:chOff x="2075" y="2204"/>
                <a:chExt cx="129" cy="296"/>
              </a:xfrm>
            </p:grpSpPr>
            <p:grpSp>
              <p:nvGrpSpPr>
                <p:cNvPr id="37911" name="Group 78"/>
                <p:cNvGrpSpPr>
                  <a:grpSpLocks/>
                </p:cNvGrpSpPr>
                <p:nvPr/>
              </p:nvGrpSpPr>
              <p:grpSpPr bwMode="auto">
                <a:xfrm>
                  <a:off x="2075" y="2204"/>
                  <a:ext cx="60" cy="296"/>
                  <a:chOff x="2075" y="2204"/>
                  <a:chExt cx="60" cy="296"/>
                </a:xfrm>
              </p:grpSpPr>
              <p:sp>
                <p:nvSpPr>
                  <p:cNvPr id="37918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2075" y="2356"/>
                    <a:ext cx="8" cy="136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919" name="Line 8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91" y="2348"/>
                    <a:ext cx="12" cy="152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grpSp>
                <p:nvGrpSpPr>
                  <p:cNvPr id="37920" name="Group 81"/>
                  <p:cNvGrpSpPr>
                    <a:grpSpLocks/>
                  </p:cNvGrpSpPr>
                  <p:nvPr/>
                </p:nvGrpSpPr>
                <p:grpSpPr bwMode="auto">
                  <a:xfrm>
                    <a:off x="2111" y="2204"/>
                    <a:ext cx="24" cy="152"/>
                    <a:chOff x="2111" y="2204"/>
                    <a:chExt cx="24" cy="152"/>
                  </a:xfrm>
                </p:grpSpPr>
                <p:sp>
                  <p:nvSpPr>
                    <p:cNvPr id="37921" name="Line 8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111" y="2204"/>
                      <a:ext cx="7" cy="15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37922" name="Line 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26" y="2212"/>
                      <a:ext cx="9" cy="13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</p:grpSp>
            </p:grpSp>
            <p:grpSp>
              <p:nvGrpSpPr>
                <p:cNvPr id="37912" name="Group 84"/>
                <p:cNvGrpSpPr>
                  <a:grpSpLocks/>
                </p:cNvGrpSpPr>
                <p:nvPr/>
              </p:nvGrpSpPr>
              <p:grpSpPr bwMode="auto">
                <a:xfrm>
                  <a:off x="2143" y="2204"/>
                  <a:ext cx="61" cy="296"/>
                  <a:chOff x="2143" y="2204"/>
                  <a:chExt cx="61" cy="296"/>
                </a:xfrm>
              </p:grpSpPr>
              <p:sp>
                <p:nvSpPr>
                  <p:cNvPr id="37913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2143" y="2356"/>
                    <a:ext cx="9" cy="136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7914" name="Line 8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60" y="2348"/>
                    <a:ext cx="9" cy="152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grpSp>
                <p:nvGrpSpPr>
                  <p:cNvPr id="37915" name="Group 87"/>
                  <p:cNvGrpSpPr>
                    <a:grpSpLocks/>
                  </p:cNvGrpSpPr>
                  <p:nvPr/>
                </p:nvGrpSpPr>
                <p:grpSpPr bwMode="auto">
                  <a:xfrm>
                    <a:off x="2177" y="2204"/>
                    <a:ext cx="27" cy="152"/>
                    <a:chOff x="2177" y="2204"/>
                    <a:chExt cx="27" cy="152"/>
                  </a:xfrm>
                </p:grpSpPr>
                <p:sp>
                  <p:nvSpPr>
                    <p:cNvPr id="37916" name="Line 8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177" y="2204"/>
                      <a:ext cx="11" cy="15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37917" name="Line 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96" y="2212"/>
                      <a:ext cx="8" cy="13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</p:grpSp>
            </p:grpSp>
          </p:grp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Elastic Collision in 1-D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5886450" cy="4721225"/>
          </a:xfrm>
          <a:noFill/>
        </p:spPr>
        <p:txBody>
          <a:bodyPr/>
          <a:lstStyle/>
          <a:p>
            <a:r>
              <a:rPr lang="en-US" dirty="0" smtClean="0"/>
              <a:t>However, solving this can sometimes get a little bit tedious since it involves a quadratic equation!!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grpSp>
        <p:nvGrpSpPr>
          <p:cNvPr id="38918" name="Group 12"/>
          <p:cNvGrpSpPr>
            <a:grpSpLocks/>
          </p:cNvGrpSpPr>
          <p:nvPr/>
        </p:nvGrpSpPr>
        <p:grpSpPr bwMode="auto">
          <a:xfrm>
            <a:off x="1662113" y="2808288"/>
            <a:ext cx="5214937" cy="1020762"/>
            <a:chOff x="1047" y="1769"/>
            <a:chExt cx="3285" cy="643"/>
          </a:xfrm>
        </p:grpSpPr>
        <p:sp>
          <p:nvSpPr>
            <p:cNvPr id="38920" name="Rectangle 6"/>
            <p:cNvSpPr>
              <a:spLocks noChangeArrowheads="1"/>
            </p:cNvSpPr>
            <p:nvPr/>
          </p:nvSpPr>
          <p:spPr bwMode="auto">
            <a:xfrm>
              <a:off x="1047" y="1769"/>
              <a:ext cx="2237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dirty="0">
                  <a:solidFill>
                    <a:schemeClr val="tx2"/>
                  </a:solidFill>
                </a:rPr>
                <a:t>m</a:t>
              </a:r>
              <a:r>
                <a:rPr lang="en-US" baseline="-25000" dirty="0">
                  <a:solidFill>
                    <a:schemeClr val="tx2"/>
                  </a:solidFill>
                </a:rPr>
                <a:t>1</a:t>
              </a:r>
              <a:r>
                <a:rPr lang="en-US" dirty="0">
                  <a:solidFill>
                    <a:schemeClr val="tx2"/>
                  </a:solidFill>
                </a:rPr>
                <a:t>v</a:t>
              </a:r>
              <a:r>
                <a:rPr lang="en-US" baseline="-25000" dirty="0">
                  <a:solidFill>
                    <a:schemeClr val="tx2"/>
                  </a:solidFill>
                </a:rPr>
                <a:t>1,i</a:t>
              </a:r>
              <a:r>
                <a:rPr lang="en-US" dirty="0">
                  <a:solidFill>
                    <a:schemeClr val="tx2"/>
                  </a:solidFill>
                </a:rPr>
                <a:t> + m</a:t>
              </a:r>
              <a:r>
                <a:rPr lang="en-US" baseline="-25000" dirty="0">
                  <a:solidFill>
                    <a:schemeClr val="tx2"/>
                  </a:solidFill>
                </a:rPr>
                <a:t>2</a:t>
              </a:r>
              <a:r>
                <a:rPr lang="en-US" dirty="0">
                  <a:solidFill>
                    <a:schemeClr val="tx2"/>
                  </a:solidFill>
                </a:rPr>
                <a:t>v</a:t>
              </a:r>
              <a:r>
                <a:rPr lang="en-US" baseline="-25000" dirty="0">
                  <a:solidFill>
                    <a:schemeClr val="tx2"/>
                  </a:solidFill>
                </a:rPr>
                <a:t>2,i</a:t>
              </a:r>
              <a:r>
                <a:rPr lang="en-US" dirty="0">
                  <a:solidFill>
                    <a:schemeClr val="tx2"/>
                  </a:solidFill>
                </a:rPr>
                <a:t> = m</a:t>
              </a:r>
              <a:r>
                <a:rPr lang="en-US" baseline="-25000" dirty="0">
                  <a:solidFill>
                    <a:schemeClr val="tx2"/>
                  </a:solidFill>
                </a:rPr>
                <a:t>1</a:t>
              </a:r>
              <a:r>
                <a:rPr lang="en-US" dirty="0">
                  <a:solidFill>
                    <a:schemeClr val="tx2"/>
                  </a:solidFill>
                </a:rPr>
                <a:t>v</a:t>
              </a:r>
              <a:r>
                <a:rPr lang="en-US" baseline="-25000" dirty="0">
                  <a:solidFill>
                    <a:schemeClr val="tx2"/>
                  </a:solidFill>
                </a:rPr>
                <a:t>1,f</a:t>
              </a:r>
              <a:r>
                <a:rPr lang="en-US" dirty="0">
                  <a:solidFill>
                    <a:schemeClr val="tx2"/>
                  </a:solidFill>
                </a:rPr>
                <a:t> + m</a:t>
              </a:r>
              <a:r>
                <a:rPr lang="en-US" baseline="-25000" dirty="0">
                  <a:solidFill>
                    <a:schemeClr val="tx2"/>
                  </a:solidFill>
                </a:rPr>
                <a:t>2</a:t>
              </a:r>
              <a:r>
                <a:rPr lang="en-US" dirty="0">
                  <a:solidFill>
                    <a:schemeClr val="tx2"/>
                  </a:solidFill>
                </a:rPr>
                <a:t>v</a:t>
              </a:r>
              <a:r>
                <a:rPr lang="en-US" baseline="-25000" dirty="0">
                  <a:solidFill>
                    <a:schemeClr val="tx2"/>
                  </a:solidFill>
                </a:rPr>
                <a:t>2,f</a:t>
              </a:r>
              <a:r>
                <a:rPr lang="en-US" dirty="0">
                  <a:solidFill>
                    <a:schemeClr val="tx2"/>
                  </a:solidFill>
                </a:rPr>
                <a:t> </a:t>
              </a:r>
            </a:p>
          </p:txBody>
        </p:sp>
        <p:sp>
          <p:nvSpPr>
            <p:cNvPr id="38921" name="Rectangle 7"/>
            <p:cNvSpPr>
              <a:spLocks noChangeArrowheads="1"/>
            </p:cNvSpPr>
            <p:nvPr/>
          </p:nvSpPr>
          <p:spPr bwMode="auto">
            <a:xfrm>
              <a:off x="1047" y="2183"/>
              <a:ext cx="3285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baseline="30000" dirty="0">
                  <a:solidFill>
                    <a:schemeClr val="tx2"/>
                  </a:solidFill>
                </a:rPr>
                <a:t>1</a:t>
              </a:r>
              <a:r>
                <a:rPr lang="en-US" dirty="0">
                  <a:solidFill>
                    <a:schemeClr val="tx2"/>
                  </a:solidFill>
                </a:rPr>
                <a:t>/</a:t>
              </a:r>
              <a:r>
                <a:rPr lang="en-US" baseline="-25000" dirty="0">
                  <a:solidFill>
                    <a:schemeClr val="tx2"/>
                  </a:solidFill>
                </a:rPr>
                <a:t>2</a:t>
              </a:r>
              <a:r>
                <a:rPr lang="en-US" dirty="0">
                  <a:solidFill>
                    <a:schemeClr val="tx2"/>
                  </a:solidFill>
                </a:rPr>
                <a:t> m</a:t>
              </a:r>
              <a:r>
                <a:rPr lang="en-US" baseline="-25000" dirty="0">
                  <a:solidFill>
                    <a:schemeClr val="tx2"/>
                  </a:solidFill>
                </a:rPr>
                <a:t>1</a:t>
              </a:r>
              <a:r>
                <a:rPr lang="en-US" dirty="0">
                  <a:solidFill>
                    <a:schemeClr val="tx2"/>
                  </a:solidFill>
                </a:rPr>
                <a:t>v</a:t>
              </a:r>
              <a:r>
                <a:rPr lang="en-US" baseline="30000" dirty="0">
                  <a:solidFill>
                    <a:schemeClr val="tx2"/>
                  </a:solidFill>
                </a:rPr>
                <a:t>2</a:t>
              </a:r>
              <a:r>
                <a:rPr lang="en-US" baseline="-25000" dirty="0">
                  <a:solidFill>
                    <a:schemeClr val="tx2"/>
                  </a:solidFill>
                </a:rPr>
                <a:t>1,i</a:t>
              </a:r>
              <a:r>
                <a:rPr lang="en-US" dirty="0">
                  <a:solidFill>
                    <a:schemeClr val="tx2"/>
                  </a:solidFill>
                </a:rPr>
                <a:t> + </a:t>
              </a:r>
              <a:r>
                <a:rPr lang="en-US" baseline="30000" dirty="0">
                  <a:solidFill>
                    <a:schemeClr val="tx2"/>
                  </a:solidFill>
                </a:rPr>
                <a:t>1</a:t>
              </a:r>
              <a:r>
                <a:rPr lang="en-US" dirty="0">
                  <a:solidFill>
                    <a:schemeClr val="tx2"/>
                  </a:solidFill>
                </a:rPr>
                <a:t>/</a:t>
              </a:r>
              <a:r>
                <a:rPr lang="en-US" baseline="-25000" dirty="0">
                  <a:solidFill>
                    <a:schemeClr val="tx2"/>
                  </a:solidFill>
                </a:rPr>
                <a:t>2</a:t>
              </a:r>
              <a:r>
                <a:rPr lang="en-US" dirty="0">
                  <a:solidFill>
                    <a:schemeClr val="tx2"/>
                  </a:solidFill>
                </a:rPr>
                <a:t> m</a:t>
              </a:r>
              <a:r>
                <a:rPr lang="en-US" baseline="-25000" dirty="0">
                  <a:solidFill>
                    <a:schemeClr val="tx2"/>
                  </a:solidFill>
                </a:rPr>
                <a:t>2</a:t>
              </a:r>
              <a:r>
                <a:rPr lang="en-US" dirty="0">
                  <a:solidFill>
                    <a:schemeClr val="tx2"/>
                  </a:solidFill>
                </a:rPr>
                <a:t>v</a:t>
              </a:r>
              <a:r>
                <a:rPr lang="en-US" baseline="30000" dirty="0">
                  <a:solidFill>
                    <a:schemeClr val="tx2"/>
                  </a:solidFill>
                </a:rPr>
                <a:t>2</a:t>
              </a:r>
              <a:r>
                <a:rPr lang="en-US" baseline="-25000" dirty="0">
                  <a:solidFill>
                    <a:schemeClr val="tx2"/>
                  </a:solidFill>
                </a:rPr>
                <a:t>2,i</a:t>
              </a:r>
              <a:r>
                <a:rPr lang="en-US" dirty="0">
                  <a:solidFill>
                    <a:schemeClr val="tx2"/>
                  </a:solidFill>
                </a:rPr>
                <a:t> = </a:t>
              </a:r>
              <a:r>
                <a:rPr lang="en-US" baseline="30000" dirty="0">
                  <a:solidFill>
                    <a:schemeClr val="tx2"/>
                  </a:solidFill>
                </a:rPr>
                <a:t>1</a:t>
              </a:r>
              <a:r>
                <a:rPr lang="en-US" dirty="0">
                  <a:solidFill>
                    <a:schemeClr val="tx2"/>
                  </a:solidFill>
                </a:rPr>
                <a:t>/</a:t>
              </a:r>
              <a:r>
                <a:rPr lang="en-US" baseline="-25000" dirty="0">
                  <a:solidFill>
                    <a:schemeClr val="tx2"/>
                  </a:solidFill>
                </a:rPr>
                <a:t>2</a:t>
              </a:r>
              <a:r>
                <a:rPr lang="en-US" dirty="0">
                  <a:solidFill>
                    <a:schemeClr val="tx2"/>
                  </a:solidFill>
                </a:rPr>
                <a:t> m</a:t>
              </a:r>
              <a:r>
                <a:rPr lang="en-US" baseline="-25000" dirty="0">
                  <a:solidFill>
                    <a:schemeClr val="tx2"/>
                  </a:solidFill>
                </a:rPr>
                <a:t>1</a:t>
              </a:r>
              <a:r>
                <a:rPr lang="en-US" dirty="0">
                  <a:solidFill>
                    <a:schemeClr val="tx2"/>
                  </a:solidFill>
                </a:rPr>
                <a:t>v</a:t>
              </a:r>
              <a:r>
                <a:rPr lang="en-US" baseline="30000" dirty="0">
                  <a:solidFill>
                    <a:schemeClr val="tx2"/>
                  </a:solidFill>
                </a:rPr>
                <a:t>2</a:t>
              </a:r>
              <a:r>
                <a:rPr lang="en-US" baseline="-25000" dirty="0">
                  <a:solidFill>
                    <a:schemeClr val="tx2"/>
                  </a:solidFill>
                </a:rPr>
                <a:t>1,f</a:t>
              </a:r>
              <a:r>
                <a:rPr lang="en-US" dirty="0">
                  <a:solidFill>
                    <a:schemeClr val="tx2"/>
                  </a:solidFill>
                </a:rPr>
                <a:t> + </a:t>
              </a:r>
              <a:r>
                <a:rPr lang="en-US" baseline="30000" dirty="0">
                  <a:solidFill>
                    <a:schemeClr val="tx2"/>
                  </a:solidFill>
                </a:rPr>
                <a:t>1</a:t>
              </a:r>
              <a:r>
                <a:rPr lang="en-US" dirty="0">
                  <a:solidFill>
                    <a:schemeClr val="tx2"/>
                  </a:solidFill>
                </a:rPr>
                <a:t>/</a:t>
              </a:r>
              <a:r>
                <a:rPr lang="en-US" baseline="-25000" dirty="0">
                  <a:solidFill>
                    <a:schemeClr val="tx2"/>
                  </a:solidFill>
                </a:rPr>
                <a:t>2</a:t>
              </a:r>
              <a:r>
                <a:rPr lang="en-US" dirty="0">
                  <a:solidFill>
                    <a:schemeClr val="tx2"/>
                  </a:solidFill>
                </a:rPr>
                <a:t> m</a:t>
              </a:r>
              <a:r>
                <a:rPr lang="en-US" baseline="-25000" dirty="0">
                  <a:solidFill>
                    <a:schemeClr val="tx2"/>
                  </a:solidFill>
                </a:rPr>
                <a:t>2</a:t>
              </a:r>
              <a:r>
                <a:rPr lang="en-US" dirty="0">
                  <a:solidFill>
                    <a:schemeClr val="tx2"/>
                  </a:solidFill>
                </a:rPr>
                <a:t>v</a:t>
              </a:r>
              <a:r>
                <a:rPr lang="en-US" baseline="30000" dirty="0">
                  <a:solidFill>
                    <a:schemeClr val="tx2"/>
                  </a:solidFill>
                </a:rPr>
                <a:t>2</a:t>
              </a:r>
              <a:r>
                <a:rPr lang="en-US" baseline="-25000" dirty="0">
                  <a:solidFill>
                    <a:schemeClr val="tx2"/>
                  </a:solidFill>
                </a:rPr>
                <a:t>2,f</a:t>
              </a:r>
              <a:r>
                <a:rPr lang="en-US" dirty="0">
                  <a:solidFill>
                    <a:schemeClr val="tx2"/>
                  </a:solidFill>
                </a:rPr>
                <a:t> </a:t>
              </a:r>
            </a:p>
          </p:txBody>
        </p:sp>
      </p:grpSp>
      <p:sp>
        <p:nvSpPr>
          <p:cNvPr id="38919" name="Text Box 13"/>
          <p:cNvSpPr txBox="1">
            <a:spLocks noChangeArrowheads="1"/>
          </p:cNvSpPr>
          <p:nvPr/>
        </p:nvSpPr>
        <p:spPr bwMode="auto">
          <a:xfrm>
            <a:off x="7102475" y="2814638"/>
            <a:ext cx="14525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/>
              <a:t>momentum</a:t>
            </a:r>
          </a:p>
          <a:p>
            <a:pPr algn="ctr"/>
            <a:endParaRPr lang="en-US"/>
          </a:p>
          <a:p>
            <a:pPr algn="ctr"/>
            <a:r>
              <a:rPr lang="en-US"/>
              <a:t>energy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438150"/>
            <a:ext cx="71628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Elastic Collision in 1-D</a:t>
            </a:r>
            <a:br>
              <a:rPr lang="en-US" smtClean="0"/>
            </a:br>
            <a:r>
              <a:rPr lang="en-US" smtClean="0">
                <a:solidFill>
                  <a:srgbClr val="FC0000"/>
                </a:solidFill>
              </a:rPr>
              <a:t>special case</a:t>
            </a:r>
            <a:r>
              <a:rPr lang="en-US" smtClean="0"/>
              <a:t>:  equal masses</a:t>
            </a:r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5886450" cy="4953000"/>
          </a:xfrm>
          <a:noFill/>
        </p:spPr>
        <p:txBody>
          <a:bodyPr/>
          <a:lstStyle/>
          <a:p>
            <a:r>
              <a:rPr lang="en-US" smtClean="0"/>
              <a:t>If the masses of the two objects are equal the algebra is not too bad.  Let’s see what we get…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  <a:p>
            <a:pPr>
              <a:buFont typeface="Monotype Sorts" pitchFamily="2" charset="2"/>
              <a:buNone/>
            </a:pP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Divide through by </a:t>
            </a:r>
            <a:r>
              <a:rPr lang="en-US" smtClean="0">
                <a:solidFill>
                  <a:schemeClr val="tx2"/>
                </a:solidFill>
              </a:rPr>
              <a:t>m = m</a:t>
            </a:r>
            <a:r>
              <a:rPr lang="en-US" baseline="-25000" smtClean="0">
                <a:solidFill>
                  <a:schemeClr val="tx2"/>
                </a:solidFill>
              </a:rPr>
              <a:t>1 </a:t>
            </a:r>
            <a:r>
              <a:rPr lang="en-US" smtClean="0">
                <a:solidFill>
                  <a:schemeClr val="tx2"/>
                </a:solidFill>
              </a:rPr>
              <a:t>= m</a:t>
            </a:r>
            <a:r>
              <a:rPr lang="en-US" baseline="-25000" smtClean="0">
                <a:solidFill>
                  <a:schemeClr val="tx2"/>
                </a:solidFill>
              </a:rPr>
              <a:t>2</a:t>
            </a:r>
          </a:p>
          <a:p>
            <a:endParaRPr lang="en-US" smtClean="0">
              <a:solidFill>
                <a:schemeClr val="tx2"/>
              </a:solidFill>
            </a:endParaRPr>
          </a:p>
          <a:p>
            <a:endParaRPr lang="en-US" smtClean="0"/>
          </a:p>
          <a:p>
            <a:endParaRPr lang="en-US" b="1" smtClean="0">
              <a:solidFill>
                <a:schemeClr val="accent1"/>
              </a:solidFill>
            </a:endParaRPr>
          </a:p>
          <a:p>
            <a:endParaRPr lang="en-US" b="1" smtClean="0">
              <a:solidFill>
                <a:schemeClr val="accent1"/>
              </a:solidFill>
            </a:endParaRPr>
          </a:p>
          <a:p>
            <a:endParaRPr lang="en-US" smtClean="0"/>
          </a:p>
        </p:txBody>
      </p:sp>
      <p:grpSp>
        <p:nvGrpSpPr>
          <p:cNvPr id="39942" name="Group 6"/>
          <p:cNvGrpSpPr>
            <a:grpSpLocks/>
          </p:cNvGrpSpPr>
          <p:nvPr/>
        </p:nvGrpSpPr>
        <p:grpSpPr bwMode="auto">
          <a:xfrm>
            <a:off x="1662113" y="2593975"/>
            <a:ext cx="5214937" cy="1020763"/>
            <a:chOff x="1047" y="1769"/>
            <a:chExt cx="3285" cy="643"/>
          </a:xfrm>
        </p:grpSpPr>
        <p:sp>
          <p:nvSpPr>
            <p:cNvPr id="39947" name="Rectangle 7"/>
            <p:cNvSpPr>
              <a:spLocks noChangeArrowheads="1"/>
            </p:cNvSpPr>
            <p:nvPr/>
          </p:nvSpPr>
          <p:spPr bwMode="auto">
            <a:xfrm>
              <a:off x="1047" y="1769"/>
              <a:ext cx="2237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2"/>
                  </a:solidFill>
                </a:rPr>
                <a:t>m</a:t>
              </a:r>
              <a:r>
                <a:rPr lang="en-US" baseline="-25000">
                  <a:solidFill>
                    <a:schemeClr val="tx2"/>
                  </a:solidFill>
                </a:rPr>
                <a:t>1</a:t>
              </a:r>
              <a:r>
                <a:rPr lang="en-US">
                  <a:solidFill>
                    <a:schemeClr val="tx2"/>
                  </a:solidFill>
                </a:rPr>
                <a:t>v</a:t>
              </a:r>
              <a:r>
                <a:rPr lang="en-US" baseline="-25000">
                  <a:solidFill>
                    <a:schemeClr val="tx2"/>
                  </a:solidFill>
                </a:rPr>
                <a:t>1,i</a:t>
              </a:r>
              <a:r>
                <a:rPr lang="en-US">
                  <a:solidFill>
                    <a:schemeClr val="tx2"/>
                  </a:solidFill>
                </a:rPr>
                <a:t> + m</a:t>
              </a:r>
              <a:r>
                <a:rPr lang="en-US" baseline="-25000">
                  <a:solidFill>
                    <a:schemeClr val="tx2"/>
                  </a:solidFill>
                </a:rPr>
                <a:t>2</a:t>
              </a:r>
              <a:r>
                <a:rPr lang="en-US">
                  <a:solidFill>
                    <a:schemeClr val="tx2"/>
                  </a:solidFill>
                </a:rPr>
                <a:t>v</a:t>
              </a:r>
              <a:r>
                <a:rPr lang="en-US" baseline="-25000">
                  <a:solidFill>
                    <a:schemeClr val="tx2"/>
                  </a:solidFill>
                </a:rPr>
                <a:t>2,i</a:t>
              </a:r>
              <a:r>
                <a:rPr lang="en-US">
                  <a:solidFill>
                    <a:schemeClr val="tx2"/>
                  </a:solidFill>
                </a:rPr>
                <a:t> = m</a:t>
              </a:r>
              <a:r>
                <a:rPr lang="en-US" baseline="-25000">
                  <a:solidFill>
                    <a:schemeClr val="tx2"/>
                  </a:solidFill>
                </a:rPr>
                <a:t>1</a:t>
              </a:r>
              <a:r>
                <a:rPr lang="en-US">
                  <a:solidFill>
                    <a:schemeClr val="tx2"/>
                  </a:solidFill>
                </a:rPr>
                <a:t>v</a:t>
              </a:r>
              <a:r>
                <a:rPr lang="en-US" baseline="-25000">
                  <a:solidFill>
                    <a:schemeClr val="tx2"/>
                  </a:solidFill>
                </a:rPr>
                <a:t>1,f</a:t>
              </a:r>
              <a:r>
                <a:rPr lang="en-US">
                  <a:solidFill>
                    <a:schemeClr val="tx2"/>
                  </a:solidFill>
                </a:rPr>
                <a:t> + m</a:t>
              </a:r>
              <a:r>
                <a:rPr lang="en-US" baseline="-25000">
                  <a:solidFill>
                    <a:schemeClr val="tx2"/>
                  </a:solidFill>
                </a:rPr>
                <a:t>2</a:t>
              </a:r>
              <a:r>
                <a:rPr lang="en-US">
                  <a:solidFill>
                    <a:schemeClr val="tx2"/>
                  </a:solidFill>
                </a:rPr>
                <a:t>v</a:t>
              </a:r>
              <a:r>
                <a:rPr lang="en-US" baseline="-25000">
                  <a:solidFill>
                    <a:schemeClr val="tx2"/>
                  </a:solidFill>
                </a:rPr>
                <a:t>2,f</a:t>
              </a:r>
              <a:r>
                <a:rPr lang="en-US">
                  <a:solidFill>
                    <a:schemeClr val="tx2"/>
                  </a:solidFill>
                </a:rPr>
                <a:t> </a:t>
              </a:r>
            </a:p>
          </p:txBody>
        </p:sp>
        <p:sp>
          <p:nvSpPr>
            <p:cNvPr id="39948" name="Rectangle 8"/>
            <p:cNvSpPr>
              <a:spLocks noChangeArrowheads="1"/>
            </p:cNvSpPr>
            <p:nvPr/>
          </p:nvSpPr>
          <p:spPr bwMode="auto">
            <a:xfrm>
              <a:off x="1047" y="2183"/>
              <a:ext cx="3285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baseline="30000">
                  <a:solidFill>
                    <a:schemeClr val="tx2"/>
                  </a:solidFill>
                </a:rPr>
                <a:t>1</a:t>
              </a:r>
              <a:r>
                <a:rPr lang="en-US">
                  <a:solidFill>
                    <a:schemeClr val="tx2"/>
                  </a:solidFill>
                </a:rPr>
                <a:t>/</a:t>
              </a:r>
              <a:r>
                <a:rPr lang="en-US" baseline="-25000">
                  <a:solidFill>
                    <a:schemeClr val="tx2"/>
                  </a:solidFill>
                </a:rPr>
                <a:t>2</a:t>
              </a:r>
              <a:r>
                <a:rPr lang="en-US">
                  <a:solidFill>
                    <a:schemeClr val="tx2"/>
                  </a:solidFill>
                </a:rPr>
                <a:t> m</a:t>
              </a:r>
              <a:r>
                <a:rPr lang="en-US" baseline="-25000">
                  <a:solidFill>
                    <a:schemeClr val="tx2"/>
                  </a:solidFill>
                </a:rPr>
                <a:t>1</a:t>
              </a:r>
              <a:r>
                <a:rPr lang="en-US">
                  <a:solidFill>
                    <a:schemeClr val="tx2"/>
                  </a:solidFill>
                </a:rPr>
                <a:t>v</a:t>
              </a:r>
              <a:r>
                <a:rPr lang="en-US" baseline="30000">
                  <a:solidFill>
                    <a:schemeClr val="tx2"/>
                  </a:solidFill>
                </a:rPr>
                <a:t>2</a:t>
              </a:r>
              <a:r>
                <a:rPr lang="en-US" baseline="-25000">
                  <a:solidFill>
                    <a:schemeClr val="tx2"/>
                  </a:solidFill>
                </a:rPr>
                <a:t>1,i</a:t>
              </a:r>
              <a:r>
                <a:rPr lang="en-US">
                  <a:solidFill>
                    <a:schemeClr val="tx2"/>
                  </a:solidFill>
                </a:rPr>
                <a:t> + </a:t>
              </a:r>
              <a:r>
                <a:rPr lang="en-US" baseline="30000">
                  <a:solidFill>
                    <a:schemeClr val="tx2"/>
                  </a:solidFill>
                </a:rPr>
                <a:t>1</a:t>
              </a:r>
              <a:r>
                <a:rPr lang="en-US">
                  <a:solidFill>
                    <a:schemeClr val="tx2"/>
                  </a:solidFill>
                </a:rPr>
                <a:t>/</a:t>
              </a:r>
              <a:r>
                <a:rPr lang="en-US" baseline="-25000">
                  <a:solidFill>
                    <a:schemeClr val="tx2"/>
                  </a:solidFill>
                </a:rPr>
                <a:t>2</a:t>
              </a:r>
              <a:r>
                <a:rPr lang="en-US">
                  <a:solidFill>
                    <a:schemeClr val="tx2"/>
                  </a:solidFill>
                </a:rPr>
                <a:t> m</a:t>
              </a:r>
              <a:r>
                <a:rPr lang="en-US" baseline="-25000">
                  <a:solidFill>
                    <a:schemeClr val="tx2"/>
                  </a:solidFill>
                </a:rPr>
                <a:t>2</a:t>
              </a:r>
              <a:r>
                <a:rPr lang="en-US">
                  <a:solidFill>
                    <a:schemeClr val="tx2"/>
                  </a:solidFill>
                </a:rPr>
                <a:t>v</a:t>
              </a:r>
              <a:r>
                <a:rPr lang="en-US" baseline="30000">
                  <a:solidFill>
                    <a:schemeClr val="tx2"/>
                  </a:solidFill>
                </a:rPr>
                <a:t>2</a:t>
              </a:r>
              <a:r>
                <a:rPr lang="en-US" baseline="-25000">
                  <a:solidFill>
                    <a:schemeClr val="tx2"/>
                  </a:solidFill>
                </a:rPr>
                <a:t>2,i</a:t>
              </a:r>
              <a:r>
                <a:rPr lang="en-US">
                  <a:solidFill>
                    <a:schemeClr val="tx2"/>
                  </a:solidFill>
                </a:rPr>
                <a:t> = </a:t>
              </a:r>
              <a:r>
                <a:rPr lang="en-US" baseline="30000">
                  <a:solidFill>
                    <a:schemeClr val="tx2"/>
                  </a:solidFill>
                </a:rPr>
                <a:t>1</a:t>
              </a:r>
              <a:r>
                <a:rPr lang="en-US">
                  <a:solidFill>
                    <a:schemeClr val="tx2"/>
                  </a:solidFill>
                </a:rPr>
                <a:t>/</a:t>
              </a:r>
              <a:r>
                <a:rPr lang="en-US" baseline="-25000">
                  <a:solidFill>
                    <a:schemeClr val="tx2"/>
                  </a:solidFill>
                </a:rPr>
                <a:t>2</a:t>
              </a:r>
              <a:r>
                <a:rPr lang="en-US">
                  <a:solidFill>
                    <a:schemeClr val="tx2"/>
                  </a:solidFill>
                </a:rPr>
                <a:t> m</a:t>
              </a:r>
              <a:r>
                <a:rPr lang="en-US" baseline="-25000">
                  <a:solidFill>
                    <a:schemeClr val="tx2"/>
                  </a:solidFill>
                </a:rPr>
                <a:t>1</a:t>
              </a:r>
              <a:r>
                <a:rPr lang="en-US">
                  <a:solidFill>
                    <a:schemeClr val="tx2"/>
                  </a:solidFill>
                </a:rPr>
                <a:t>v</a:t>
              </a:r>
              <a:r>
                <a:rPr lang="en-US" baseline="30000">
                  <a:solidFill>
                    <a:schemeClr val="tx2"/>
                  </a:solidFill>
                </a:rPr>
                <a:t>2</a:t>
              </a:r>
              <a:r>
                <a:rPr lang="en-US" baseline="-25000">
                  <a:solidFill>
                    <a:schemeClr val="tx2"/>
                  </a:solidFill>
                </a:rPr>
                <a:t>1,f</a:t>
              </a:r>
              <a:r>
                <a:rPr lang="en-US">
                  <a:solidFill>
                    <a:schemeClr val="tx2"/>
                  </a:solidFill>
                </a:rPr>
                <a:t> + </a:t>
              </a:r>
              <a:r>
                <a:rPr lang="en-US" baseline="30000">
                  <a:solidFill>
                    <a:schemeClr val="tx2"/>
                  </a:solidFill>
                </a:rPr>
                <a:t>1</a:t>
              </a:r>
              <a:r>
                <a:rPr lang="en-US">
                  <a:solidFill>
                    <a:schemeClr val="tx2"/>
                  </a:solidFill>
                </a:rPr>
                <a:t>/</a:t>
              </a:r>
              <a:r>
                <a:rPr lang="en-US" baseline="-25000">
                  <a:solidFill>
                    <a:schemeClr val="tx2"/>
                  </a:solidFill>
                </a:rPr>
                <a:t>2</a:t>
              </a:r>
              <a:r>
                <a:rPr lang="en-US">
                  <a:solidFill>
                    <a:schemeClr val="tx2"/>
                  </a:solidFill>
                </a:rPr>
                <a:t> m</a:t>
              </a:r>
              <a:r>
                <a:rPr lang="en-US" baseline="-25000">
                  <a:solidFill>
                    <a:schemeClr val="tx2"/>
                  </a:solidFill>
                </a:rPr>
                <a:t>2</a:t>
              </a:r>
              <a:r>
                <a:rPr lang="en-US">
                  <a:solidFill>
                    <a:schemeClr val="tx2"/>
                  </a:solidFill>
                </a:rPr>
                <a:t>v</a:t>
              </a:r>
              <a:r>
                <a:rPr lang="en-US" baseline="30000">
                  <a:solidFill>
                    <a:schemeClr val="tx2"/>
                  </a:solidFill>
                </a:rPr>
                <a:t>2</a:t>
              </a:r>
              <a:r>
                <a:rPr lang="en-US" baseline="-25000">
                  <a:solidFill>
                    <a:schemeClr val="tx2"/>
                  </a:solidFill>
                </a:rPr>
                <a:t>2,f</a:t>
              </a:r>
              <a:r>
                <a:rPr lang="en-US">
                  <a:solidFill>
                    <a:schemeClr val="tx2"/>
                  </a:solidFill>
                </a:rPr>
                <a:t> </a:t>
              </a:r>
            </a:p>
          </p:txBody>
        </p:sp>
      </p:grpSp>
      <p:sp>
        <p:nvSpPr>
          <p:cNvPr id="39943" name="Text Box 12"/>
          <p:cNvSpPr txBox="1">
            <a:spLocks noChangeArrowheads="1"/>
          </p:cNvSpPr>
          <p:nvPr/>
        </p:nvSpPr>
        <p:spPr bwMode="auto">
          <a:xfrm>
            <a:off x="7102475" y="2600325"/>
            <a:ext cx="14525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/>
              <a:t>momentum</a:t>
            </a:r>
          </a:p>
          <a:p>
            <a:pPr algn="ctr"/>
            <a:endParaRPr lang="en-US"/>
          </a:p>
          <a:p>
            <a:pPr algn="ctr"/>
            <a:r>
              <a:rPr lang="en-US"/>
              <a:t>energy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671638" y="4446588"/>
            <a:ext cx="3551237" cy="1020762"/>
            <a:chOff x="1053" y="2801"/>
            <a:chExt cx="2237" cy="643"/>
          </a:xfrm>
        </p:grpSpPr>
        <p:sp>
          <p:nvSpPr>
            <p:cNvPr id="39945" name="Rectangle 14"/>
            <p:cNvSpPr>
              <a:spLocks noChangeArrowheads="1"/>
            </p:cNvSpPr>
            <p:nvPr/>
          </p:nvSpPr>
          <p:spPr bwMode="auto">
            <a:xfrm>
              <a:off x="1053" y="2801"/>
              <a:ext cx="2237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2"/>
                  </a:solidFill>
                </a:rPr>
                <a:t>v</a:t>
              </a:r>
              <a:r>
                <a:rPr lang="en-US" baseline="-25000">
                  <a:solidFill>
                    <a:schemeClr val="tx2"/>
                  </a:solidFill>
                </a:rPr>
                <a:t>1,i</a:t>
              </a:r>
              <a:r>
                <a:rPr lang="en-US">
                  <a:solidFill>
                    <a:schemeClr val="tx2"/>
                  </a:solidFill>
                </a:rPr>
                <a:t> + v</a:t>
              </a:r>
              <a:r>
                <a:rPr lang="en-US" baseline="-25000">
                  <a:solidFill>
                    <a:schemeClr val="tx2"/>
                  </a:solidFill>
                </a:rPr>
                <a:t>2,i</a:t>
              </a:r>
              <a:r>
                <a:rPr lang="en-US">
                  <a:solidFill>
                    <a:schemeClr val="tx2"/>
                  </a:solidFill>
                </a:rPr>
                <a:t> = v</a:t>
              </a:r>
              <a:r>
                <a:rPr lang="en-US" baseline="-25000">
                  <a:solidFill>
                    <a:schemeClr val="tx2"/>
                  </a:solidFill>
                </a:rPr>
                <a:t>1,f</a:t>
              </a:r>
              <a:r>
                <a:rPr lang="en-US">
                  <a:solidFill>
                    <a:schemeClr val="tx2"/>
                  </a:solidFill>
                </a:rPr>
                <a:t> + v</a:t>
              </a:r>
              <a:r>
                <a:rPr lang="en-US" baseline="-25000">
                  <a:solidFill>
                    <a:schemeClr val="tx2"/>
                  </a:solidFill>
                </a:rPr>
                <a:t>2,f</a:t>
              </a:r>
              <a:r>
                <a:rPr lang="en-US">
                  <a:solidFill>
                    <a:schemeClr val="tx2"/>
                  </a:solidFill>
                </a:rPr>
                <a:t> </a:t>
              </a:r>
            </a:p>
          </p:txBody>
        </p:sp>
        <p:sp>
          <p:nvSpPr>
            <p:cNvPr id="39946" name="Rectangle 15"/>
            <p:cNvSpPr>
              <a:spLocks noChangeArrowheads="1"/>
            </p:cNvSpPr>
            <p:nvPr/>
          </p:nvSpPr>
          <p:spPr bwMode="auto">
            <a:xfrm>
              <a:off x="1053" y="3215"/>
              <a:ext cx="1705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2"/>
                  </a:solidFill>
                </a:rPr>
                <a:t>v</a:t>
              </a:r>
              <a:r>
                <a:rPr lang="en-US" baseline="30000">
                  <a:solidFill>
                    <a:schemeClr val="tx2"/>
                  </a:solidFill>
                </a:rPr>
                <a:t>2</a:t>
              </a:r>
              <a:r>
                <a:rPr lang="en-US" baseline="-25000">
                  <a:solidFill>
                    <a:schemeClr val="tx2"/>
                  </a:solidFill>
                </a:rPr>
                <a:t>1,i</a:t>
              </a:r>
              <a:r>
                <a:rPr lang="en-US">
                  <a:solidFill>
                    <a:schemeClr val="tx2"/>
                  </a:solidFill>
                </a:rPr>
                <a:t> + v</a:t>
              </a:r>
              <a:r>
                <a:rPr lang="en-US" baseline="30000">
                  <a:solidFill>
                    <a:schemeClr val="tx2"/>
                  </a:solidFill>
                </a:rPr>
                <a:t>2</a:t>
              </a:r>
              <a:r>
                <a:rPr lang="en-US" baseline="-25000">
                  <a:solidFill>
                    <a:schemeClr val="tx2"/>
                  </a:solidFill>
                </a:rPr>
                <a:t>2,i</a:t>
              </a:r>
              <a:r>
                <a:rPr lang="en-US">
                  <a:solidFill>
                    <a:schemeClr val="tx2"/>
                  </a:solidFill>
                </a:rPr>
                <a:t> = v</a:t>
              </a:r>
              <a:r>
                <a:rPr lang="en-US" baseline="30000">
                  <a:solidFill>
                    <a:schemeClr val="tx2"/>
                  </a:solidFill>
                </a:rPr>
                <a:t>2</a:t>
              </a:r>
              <a:r>
                <a:rPr lang="en-US" baseline="-25000">
                  <a:solidFill>
                    <a:schemeClr val="tx2"/>
                  </a:solidFill>
                </a:rPr>
                <a:t>1,f</a:t>
              </a:r>
              <a:r>
                <a:rPr lang="en-US">
                  <a:solidFill>
                    <a:schemeClr val="tx2"/>
                  </a:solidFill>
                </a:rPr>
                <a:t> + v</a:t>
              </a:r>
              <a:r>
                <a:rPr lang="en-US" baseline="30000">
                  <a:solidFill>
                    <a:schemeClr val="tx2"/>
                  </a:solidFill>
                </a:rPr>
                <a:t>2</a:t>
              </a:r>
              <a:r>
                <a:rPr lang="en-US" baseline="-25000">
                  <a:solidFill>
                    <a:schemeClr val="tx2"/>
                  </a:solidFill>
                </a:rPr>
                <a:t>2,f</a:t>
              </a:r>
              <a:r>
                <a:rPr lang="en-US">
                  <a:solidFill>
                    <a:schemeClr val="tx2"/>
                  </a:solidFill>
                </a:rPr>
                <a:t> 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1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1" grpId="0" build="p"/>
      <p:bldP spid="91141" grpI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685800" y="591978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124200" y="5919788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438150"/>
            <a:ext cx="71628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Elastic Collision in 1-D</a:t>
            </a:r>
            <a:br>
              <a:rPr lang="en-US" smtClean="0"/>
            </a:br>
            <a:r>
              <a:rPr lang="en-US" smtClean="0">
                <a:solidFill>
                  <a:srgbClr val="FC0000"/>
                </a:solidFill>
              </a:rPr>
              <a:t>special case</a:t>
            </a:r>
            <a:r>
              <a:rPr lang="en-US" smtClean="0"/>
              <a:t>:  equal masses</a:t>
            </a:r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466850"/>
            <a:ext cx="7618413" cy="4953000"/>
          </a:xfrm>
          <a:noFill/>
        </p:spPr>
        <p:txBody>
          <a:bodyPr/>
          <a:lstStyle/>
          <a:p>
            <a:r>
              <a:rPr lang="en-US" dirty="0" smtClean="0"/>
              <a:t>Now just rearrange equations to bring v</a:t>
            </a:r>
            <a:r>
              <a:rPr lang="en-US" baseline="-25000" dirty="0" smtClean="0"/>
              <a:t>1,i </a:t>
            </a:r>
            <a:r>
              <a:rPr lang="en-US" dirty="0" smtClean="0"/>
              <a:t>and v</a:t>
            </a:r>
            <a:r>
              <a:rPr lang="en-US" baseline="-25000" dirty="0" smtClean="0"/>
              <a:t>1,f</a:t>
            </a:r>
            <a:r>
              <a:rPr lang="en-US" dirty="0" smtClean="0"/>
              <a:t> to left hand side, and v</a:t>
            </a:r>
            <a:r>
              <a:rPr lang="en-US" baseline="-25000" dirty="0" smtClean="0"/>
              <a:t>2,i</a:t>
            </a:r>
            <a:r>
              <a:rPr lang="en-US" dirty="0" smtClean="0"/>
              <a:t> and v</a:t>
            </a:r>
            <a:r>
              <a:rPr lang="en-US" baseline="-25000" dirty="0" smtClean="0"/>
              <a:t>2,f</a:t>
            </a:r>
            <a:r>
              <a:rPr lang="en-US" dirty="0" smtClean="0"/>
              <a:t> to </a:t>
            </a:r>
            <a:r>
              <a:rPr lang="en-US" dirty="0" err="1" smtClean="0"/>
              <a:t>rhs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Font typeface="Monotype Sorts" pitchFamily="2" charset="2"/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Font typeface="Monotype Sorts" pitchFamily="2" charset="2"/>
              <a:buNone/>
            </a:pPr>
            <a:endParaRPr lang="en-US" dirty="0" smtClean="0"/>
          </a:p>
          <a:p>
            <a:pPr>
              <a:buFont typeface="Monotype Sorts" pitchFamily="2" charset="2"/>
              <a:buNone/>
            </a:pPr>
            <a:endParaRPr lang="en-US" dirty="0" smtClean="0"/>
          </a:p>
          <a:p>
            <a:r>
              <a:rPr lang="en-US" dirty="0" smtClean="0"/>
              <a:t>Divide through energy equation by momentum equation which gives</a:t>
            </a:r>
            <a:endParaRPr lang="en-US" baseline="-25000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b="1" dirty="0" smtClean="0">
                <a:solidFill>
                  <a:schemeClr val="accent1"/>
                </a:solidFill>
              </a:rPr>
              <a:t>Particles just trade velocities in 1-D elastic collision of equal mass objects </a:t>
            </a:r>
            <a:endParaRPr lang="en-US" sz="2400" i="1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endParaRPr lang="en-US" sz="2400" i="1" dirty="0" smtClean="0">
              <a:solidFill>
                <a:schemeClr val="accent1"/>
              </a:solidFill>
              <a:latin typeface="Times New Roman" pitchFamily="18" charset="0"/>
            </a:endParaRPr>
          </a:p>
          <a:p>
            <a:endParaRPr lang="en-US" dirty="0" smtClean="0"/>
          </a:p>
        </p:txBody>
      </p:sp>
      <p:sp>
        <p:nvSpPr>
          <p:cNvPr id="40966" name="Text Box 9"/>
          <p:cNvSpPr txBox="1">
            <a:spLocks noChangeArrowheads="1"/>
          </p:cNvSpPr>
          <p:nvPr/>
        </p:nvSpPr>
        <p:spPr bwMode="auto">
          <a:xfrm>
            <a:off x="5286375" y="2286000"/>
            <a:ext cx="14525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dirty="0"/>
              <a:t>momentum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energy</a:t>
            </a:r>
          </a:p>
        </p:txBody>
      </p:sp>
      <p:sp>
        <p:nvSpPr>
          <p:cNvPr id="92171" name="Rectangle 11"/>
          <p:cNvSpPr>
            <a:spLocks noChangeArrowheads="1"/>
          </p:cNvSpPr>
          <p:nvPr/>
        </p:nvSpPr>
        <p:spPr bwMode="auto">
          <a:xfrm>
            <a:off x="1671638" y="4818063"/>
            <a:ext cx="3551237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dirty="0">
                <a:solidFill>
                  <a:schemeClr val="tx2"/>
                </a:solidFill>
              </a:rPr>
              <a:t>v</a:t>
            </a:r>
            <a:r>
              <a:rPr lang="en-US" baseline="-25000" dirty="0">
                <a:solidFill>
                  <a:schemeClr val="tx2"/>
                </a:solidFill>
              </a:rPr>
              <a:t>1,i</a:t>
            </a:r>
            <a:r>
              <a:rPr lang="en-US" dirty="0">
                <a:solidFill>
                  <a:schemeClr val="tx2"/>
                </a:solidFill>
              </a:rPr>
              <a:t> + v</a:t>
            </a:r>
            <a:r>
              <a:rPr lang="en-US" baseline="-25000" dirty="0">
                <a:solidFill>
                  <a:schemeClr val="tx2"/>
                </a:solidFill>
              </a:rPr>
              <a:t>1,f</a:t>
            </a:r>
            <a:r>
              <a:rPr lang="en-US" dirty="0">
                <a:solidFill>
                  <a:schemeClr val="tx2"/>
                </a:solidFill>
              </a:rPr>
              <a:t> = v</a:t>
            </a:r>
            <a:r>
              <a:rPr lang="en-US" baseline="-25000" dirty="0">
                <a:solidFill>
                  <a:schemeClr val="tx2"/>
                </a:solidFill>
              </a:rPr>
              <a:t>2,f</a:t>
            </a:r>
            <a:r>
              <a:rPr lang="en-US" dirty="0">
                <a:solidFill>
                  <a:schemeClr val="tx2"/>
                </a:solidFill>
              </a:rPr>
              <a:t> + v</a:t>
            </a:r>
            <a:r>
              <a:rPr lang="en-US" baseline="-25000" dirty="0">
                <a:solidFill>
                  <a:schemeClr val="tx2"/>
                </a:solidFill>
              </a:rPr>
              <a:t>2,i</a:t>
            </a:r>
            <a:r>
              <a:rPr lang="en-US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40968" name="Rectangle 14"/>
          <p:cNvSpPr>
            <a:spLocks noChangeArrowheads="1"/>
          </p:cNvSpPr>
          <p:nvPr/>
        </p:nvSpPr>
        <p:spPr bwMode="auto">
          <a:xfrm>
            <a:off x="1666875" y="2298700"/>
            <a:ext cx="3551238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v</a:t>
            </a:r>
            <a:r>
              <a:rPr lang="en-US" baseline="-25000">
                <a:solidFill>
                  <a:schemeClr val="tx2"/>
                </a:solidFill>
              </a:rPr>
              <a:t>1,i</a:t>
            </a:r>
            <a:r>
              <a:rPr lang="en-US">
                <a:solidFill>
                  <a:schemeClr val="tx2"/>
                </a:solidFill>
              </a:rPr>
              <a:t> - v</a:t>
            </a:r>
            <a:r>
              <a:rPr lang="en-US" baseline="-25000">
                <a:solidFill>
                  <a:schemeClr val="tx2"/>
                </a:solidFill>
              </a:rPr>
              <a:t>1,f</a:t>
            </a:r>
            <a:r>
              <a:rPr lang="en-US">
                <a:solidFill>
                  <a:schemeClr val="tx2"/>
                </a:solidFill>
              </a:rPr>
              <a:t> =  v</a:t>
            </a:r>
            <a:r>
              <a:rPr lang="en-US" baseline="-25000">
                <a:solidFill>
                  <a:schemeClr val="tx2"/>
                </a:solidFill>
              </a:rPr>
              <a:t>2,f</a:t>
            </a:r>
            <a:r>
              <a:rPr lang="en-US">
                <a:solidFill>
                  <a:schemeClr val="tx2"/>
                </a:solidFill>
              </a:rPr>
              <a:t> - v</a:t>
            </a:r>
            <a:r>
              <a:rPr lang="en-US" baseline="-25000">
                <a:solidFill>
                  <a:schemeClr val="tx2"/>
                </a:solidFill>
              </a:rPr>
              <a:t>2,i</a:t>
            </a:r>
          </a:p>
        </p:txBody>
      </p:sp>
      <p:sp>
        <p:nvSpPr>
          <p:cNvPr id="40969" name="Rectangle 15"/>
          <p:cNvSpPr>
            <a:spLocks noChangeArrowheads="1"/>
          </p:cNvSpPr>
          <p:nvPr/>
        </p:nvSpPr>
        <p:spPr bwMode="auto">
          <a:xfrm>
            <a:off x="1666875" y="2955925"/>
            <a:ext cx="2579688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v</a:t>
            </a:r>
            <a:r>
              <a:rPr lang="en-US" baseline="30000">
                <a:solidFill>
                  <a:schemeClr val="tx2"/>
                </a:solidFill>
              </a:rPr>
              <a:t>2</a:t>
            </a:r>
            <a:r>
              <a:rPr lang="en-US" baseline="-25000">
                <a:solidFill>
                  <a:schemeClr val="tx2"/>
                </a:solidFill>
              </a:rPr>
              <a:t>1,i</a:t>
            </a:r>
            <a:r>
              <a:rPr lang="en-US">
                <a:solidFill>
                  <a:schemeClr val="tx2"/>
                </a:solidFill>
              </a:rPr>
              <a:t> - v</a:t>
            </a:r>
            <a:r>
              <a:rPr lang="en-US" baseline="30000">
                <a:solidFill>
                  <a:schemeClr val="tx2"/>
                </a:solidFill>
              </a:rPr>
              <a:t>2</a:t>
            </a:r>
            <a:r>
              <a:rPr lang="en-US" baseline="-25000">
                <a:solidFill>
                  <a:schemeClr val="tx2"/>
                </a:solidFill>
              </a:rPr>
              <a:t>1,f</a:t>
            </a:r>
            <a:r>
              <a:rPr lang="en-US">
                <a:solidFill>
                  <a:schemeClr val="tx2"/>
                </a:solidFill>
              </a:rPr>
              <a:t> = v</a:t>
            </a:r>
            <a:r>
              <a:rPr lang="en-US" baseline="30000">
                <a:solidFill>
                  <a:schemeClr val="tx2"/>
                </a:solidFill>
              </a:rPr>
              <a:t>2</a:t>
            </a:r>
            <a:r>
              <a:rPr lang="en-US" baseline="-25000">
                <a:solidFill>
                  <a:schemeClr val="tx2"/>
                </a:solidFill>
              </a:rPr>
              <a:t>2,f</a:t>
            </a:r>
            <a:r>
              <a:rPr lang="en-US">
                <a:solidFill>
                  <a:schemeClr val="tx2"/>
                </a:solidFill>
              </a:rPr>
              <a:t> - v</a:t>
            </a:r>
            <a:r>
              <a:rPr lang="en-US" baseline="30000">
                <a:solidFill>
                  <a:schemeClr val="tx2"/>
                </a:solidFill>
              </a:rPr>
              <a:t>2</a:t>
            </a:r>
            <a:r>
              <a:rPr lang="en-US" baseline="-25000">
                <a:solidFill>
                  <a:schemeClr val="tx2"/>
                </a:solidFill>
              </a:rPr>
              <a:t>2,i</a:t>
            </a:r>
            <a:r>
              <a:rPr lang="en-US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2176" name="Rectangle 16"/>
          <p:cNvSpPr>
            <a:spLocks noChangeArrowheads="1"/>
          </p:cNvSpPr>
          <p:nvPr/>
        </p:nvSpPr>
        <p:spPr bwMode="auto">
          <a:xfrm>
            <a:off x="2119313" y="3551238"/>
            <a:ext cx="617855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dirty="0" smtClean="0">
                <a:solidFill>
                  <a:schemeClr val="tx2"/>
                </a:solidFill>
              </a:rPr>
              <a:t>(v</a:t>
            </a:r>
            <a:r>
              <a:rPr lang="en-US" baseline="-25000" dirty="0" smtClean="0">
                <a:solidFill>
                  <a:schemeClr val="tx2"/>
                </a:solidFill>
              </a:rPr>
              <a:t>1,i</a:t>
            </a:r>
            <a:r>
              <a:rPr lang="en-US" dirty="0" smtClean="0">
                <a:solidFill>
                  <a:schemeClr val="tx2"/>
                </a:solidFill>
              </a:rPr>
              <a:t> - v</a:t>
            </a:r>
            <a:r>
              <a:rPr lang="en-US" baseline="-25000" dirty="0" smtClean="0">
                <a:solidFill>
                  <a:schemeClr val="tx2"/>
                </a:solidFill>
              </a:rPr>
              <a:t>1,f</a:t>
            </a:r>
            <a:r>
              <a:rPr lang="en-US" dirty="0" smtClean="0">
                <a:solidFill>
                  <a:schemeClr val="tx2"/>
                </a:solidFill>
              </a:rPr>
              <a:t> )(v</a:t>
            </a:r>
            <a:r>
              <a:rPr lang="en-US" baseline="-25000" dirty="0" smtClean="0">
                <a:solidFill>
                  <a:schemeClr val="tx2"/>
                </a:solidFill>
              </a:rPr>
              <a:t>1,i </a:t>
            </a:r>
            <a:r>
              <a:rPr lang="en-US" dirty="0" smtClean="0">
                <a:solidFill>
                  <a:schemeClr val="tx2"/>
                </a:solidFill>
              </a:rPr>
              <a:t>+ v</a:t>
            </a:r>
            <a:r>
              <a:rPr lang="en-US" baseline="-25000" dirty="0" smtClean="0">
                <a:solidFill>
                  <a:schemeClr val="tx2"/>
                </a:solidFill>
              </a:rPr>
              <a:t>1,f</a:t>
            </a:r>
            <a:r>
              <a:rPr lang="en-US" dirty="0" smtClean="0">
                <a:solidFill>
                  <a:schemeClr val="tx2"/>
                </a:solidFill>
              </a:rPr>
              <a:t> )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= (v</a:t>
            </a:r>
            <a:r>
              <a:rPr lang="en-US" baseline="-25000" dirty="0" smtClean="0">
                <a:solidFill>
                  <a:schemeClr val="tx2"/>
                </a:solidFill>
              </a:rPr>
              <a:t>2,f </a:t>
            </a:r>
            <a:r>
              <a:rPr lang="en-US" dirty="0" smtClean="0">
                <a:solidFill>
                  <a:schemeClr val="tx2"/>
                </a:solidFill>
              </a:rPr>
              <a:t>- v</a:t>
            </a:r>
            <a:r>
              <a:rPr lang="en-US" baseline="-25000" dirty="0" smtClean="0">
                <a:solidFill>
                  <a:schemeClr val="tx2"/>
                </a:solidFill>
              </a:rPr>
              <a:t>2,i</a:t>
            </a:r>
            <a:r>
              <a:rPr lang="en-US" dirty="0" smtClean="0">
                <a:solidFill>
                  <a:schemeClr val="tx2"/>
                </a:solidFill>
              </a:rPr>
              <a:t> )(v</a:t>
            </a:r>
            <a:r>
              <a:rPr lang="en-US" baseline="-25000" dirty="0" smtClean="0">
                <a:solidFill>
                  <a:schemeClr val="tx2"/>
                </a:solidFill>
              </a:rPr>
              <a:t>2,f</a:t>
            </a:r>
            <a:r>
              <a:rPr lang="en-US" dirty="0" smtClean="0">
                <a:solidFill>
                  <a:schemeClr val="tx2"/>
                </a:solidFill>
              </a:rPr>
              <a:t> + v</a:t>
            </a:r>
            <a:r>
              <a:rPr lang="en-US" baseline="-25000" dirty="0" smtClean="0">
                <a:solidFill>
                  <a:schemeClr val="tx2"/>
                </a:solidFill>
              </a:rPr>
              <a:t>2,i 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  <a:endParaRPr lang="en-US" baseline="-25000" dirty="0">
              <a:solidFill>
                <a:schemeClr val="tx2"/>
              </a:solidFill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5006975" y="4910138"/>
            <a:ext cx="3071813" cy="427037"/>
            <a:chOff x="1053" y="3683"/>
            <a:chExt cx="1935" cy="269"/>
          </a:xfrm>
        </p:grpSpPr>
        <p:sp>
          <p:nvSpPr>
            <p:cNvPr id="40973" name="Rectangle 12"/>
            <p:cNvSpPr>
              <a:spLocks noChangeArrowheads="1"/>
            </p:cNvSpPr>
            <p:nvPr/>
          </p:nvSpPr>
          <p:spPr bwMode="auto">
            <a:xfrm>
              <a:off x="1053" y="3683"/>
              <a:ext cx="838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sz="2400">
                  <a:solidFill>
                    <a:schemeClr val="tx2"/>
                  </a:solidFill>
                </a:rPr>
                <a:t>v</a:t>
              </a:r>
              <a:r>
                <a:rPr lang="en-US" sz="2400" baseline="-25000">
                  <a:solidFill>
                    <a:schemeClr val="tx2"/>
                  </a:solidFill>
                </a:rPr>
                <a:t>2,f</a:t>
              </a:r>
              <a:r>
                <a:rPr lang="en-US" sz="2400">
                  <a:solidFill>
                    <a:schemeClr val="tx2"/>
                  </a:solidFill>
                </a:rPr>
                <a:t> = v</a:t>
              </a:r>
              <a:r>
                <a:rPr lang="en-US" sz="2400" baseline="-25000">
                  <a:solidFill>
                    <a:schemeClr val="tx2"/>
                  </a:solidFill>
                </a:rPr>
                <a:t>1,i </a:t>
              </a:r>
            </a:p>
          </p:txBody>
        </p:sp>
        <p:sp>
          <p:nvSpPr>
            <p:cNvPr id="40974" name="Rectangle 18"/>
            <p:cNvSpPr>
              <a:spLocks noChangeArrowheads="1"/>
            </p:cNvSpPr>
            <p:nvPr/>
          </p:nvSpPr>
          <p:spPr bwMode="auto">
            <a:xfrm>
              <a:off x="2133" y="3689"/>
              <a:ext cx="855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sz="2400">
                  <a:solidFill>
                    <a:schemeClr val="tx2"/>
                  </a:solidFill>
                </a:rPr>
                <a:t>v</a:t>
              </a:r>
              <a:r>
                <a:rPr lang="en-US" sz="2400" baseline="-25000">
                  <a:solidFill>
                    <a:schemeClr val="tx2"/>
                  </a:solidFill>
                </a:rPr>
                <a:t>1,f</a:t>
              </a:r>
              <a:r>
                <a:rPr lang="en-US" sz="2400">
                  <a:solidFill>
                    <a:schemeClr val="tx2"/>
                  </a:solidFill>
                </a:rPr>
                <a:t> = v</a:t>
              </a:r>
              <a:r>
                <a:rPr lang="en-US" sz="2400" baseline="-25000">
                  <a:solidFill>
                    <a:schemeClr val="tx2"/>
                  </a:solidFill>
                </a:rPr>
                <a:t>2,i</a:t>
              </a:r>
              <a:r>
                <a:rPr lang="en-US" sz="2400">
                  <a:solidFill>
                    <a:schemeClr val="tx2"/>
                  </a:solidFill>
                </a:rPr>
                <a:t> </a:t>
              </a:r>
            </a:p>
          </p:txBody>
        </p:sp>
      </p:grpSp>
      <p:sp>
        <p:nvSpPr>
          <p:cNvPr id="92180" name="Rectangle 20"/>
          <p:cNvSpPr>
            <a:spLocks noChangeArrowheads="1"/>
          </p:cNvSpPr>
          <p:nvPr/>
        </p:nvSpPr>
        <p:spPr bwMode="auto">
          <a:xfrm>
            <a:off x="1706563" y="5246688"/>
            <a:ext cx="3551237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v</a:t>
            </a:r>
            <a:r>
              <a:rPr lang="en-US" baseline="-25000">
                <a:solidFill>
                  <a:schemeClr val="tx2"/>
                </a:solidFill>
              </a:rPr>
              <a:t>1,i</a:t>
            </a:r>
            <a:r>
              <a:rPr lang="en-US">
                <a:solidFill>
                  <a:schemeClr val="tx2"/>
                </a:solidFill>
              </a:rPr>
              <a:t> - v</a:t>
            </a:r>
            <a:r>
              <a:rPr lang="en-US" baseline="-25000">
                <a:solidFill>
                  <a:schemeClr val="tx2"/>
                </a:solidFill>
              </a:rPr>
              <a:t>1,f</a:t>
            </a:r>
            <a:r>
              <a:rPr lang="en-US">
                <a:solidFill>
                  <a:schemeClr val="tx2"/>
                </a:solidFill>
              </a:rPr>
              <a:t> =  v</a:t>
            </a:r>
            <a:r>
              <a:rPr lang="en-US" baseline="-25000">
                <a:solidFill>
                  <a:schemeClr val="tx2"/>
                </a:solidFill>
              </a:rPr>
              <a:t>2,f</a:t>
            </a:r>
            <a:r>
              <a:rPr lang="en-US">
                <a:solidFill>
                  <a:schemeClr val="tx2"/>
                </a:solidFill>
              </a:rPr>
              <a:t> - v</a:t>
            </a:r>
            <a:r>
              <a:rPr lang="en-US" baseline="-25000">
                <a:solidFill>
                  <a:schemeClr val="tx2"/>
                </a:solidFill>
              </a:rPr>
              <a:t>2,i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2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2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21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5" grpId="0" build="p"/>
      <p:bldP spid="92171" grpId="0"/>
      <p:bldP spid="92176" grpId="0"/>
      <p:bldP spid="9218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685800" y="591978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124200" y="5919788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438150"/>
            <a:ext cx="71628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Elastic Collision in 1-D</a:t>
            </a:r>
            <a:br>
              <a:rPr lang="en-US" smtClean="0"/>
            </a:br>
            <a:r>
              <a:rPr lang="en-US" smtClean="0">
                <a:solidFill>
                  <a:srgbClr val="FC0000"/>
                </a:solidFill>
              </a:rPr>
              <a:t>general case: </a:t>
            </a:r>
            <a:r>
              <a:rPr lang="en-US" smtClean="0"/>
              <a:t>unequal masses</a:t>
            </a:r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52563"/>
            <a:ext cx="7505700" cy="4835525"/>
          </a:xfrm>
          <a:noFill/>
        </p:spPr>
        <p:txBody>
          <a:bodyPr/>
          <a:lstStyle/>
          <a:p>
            <a:r>
              <a:rPr lang="en-US" smtClean="0"/>
              <a:t>Conserve linear momentum and mechanical energy, but now the masses are different: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  <a:p>
            <a:pPr>
              <a:buFont typeface="Monotype Sorts" pitchFamily="2" charset="2"/>
              <a:buNone/>
            </a:pPr>
            <a:endParaRPr lang="en-US" smtClean="0"/>
          </a:p>
          <a:p>
            <a:pPr>
              <a:buFont typeface="Monotype Sorts" pitchFamily="2" charset="2"/>
              <a:buNone/>
            </a:pPr>
            <a:endParaRPr lang="en-US" smtClean="0"/>
          </a:p>
          <a:p>
            <a:pPr>
              <a:buFont typeface="Monotype Sorts" pitchFamily="2" charset="2"/>
              <a:buNone/>
            </a:pPr>
            <a:endParaRPr lang="en-US" sz="600" smtClean="0"/>
          </a:p>
          <a:p>
            <a:endParaRPr lang="en-US" smtClean="0"/>
          </a:p>
          <a:p>
            <a:r>
              <a:rPr lang="en-US" smtClean="0"/>
              <a:t>Divide through energy equation by momentum equation which gives</a:t>
            </a:r>
            <a:endParaRPr lang="en-US" baseline="-25000" smtClean="0">
              <a:solidFill>
                <a:schemeClr val="tx2"/>
              </a:solidFill>
            </a:endParaRPr>
          </a:p>
          <a:p>
            <a:endParaRPr lang="en-US" smtClean="0">
              <a:solidFill>
                <a:schemeClr val="tx2"/>
              </a:solidFill>
            </a:endParaRPr>
          </a:p>
          <a:p>
            <a:endParaRPr lang="en-US" sz="1400" smtClean="0"/>
          </a:p>
          <a:p>
            <a:endParaRPr lang="en-US" sz="1400" smtClean="0"/>
          </a:p>
          <a:p>
            <a:r>
              <a:rPr lang="en-US" b="1" smtClean="0">
                <a:solidFill>
                  <a:schemeClr val="accent1"/>
                </a:solidFill>
              </a:rPr>
              <a:t>Now solving these two linear equations is only a bit more complicated</a:t>
            </a:r>
            <a:endParaRPr lang="en-US" sz="2400" i="1" smtClean="0">
              <a:solidFill>
                <a:schemeClr val="tx2"/>
              </a:solidFill>
              <a:latin typeface="Times New Roman" pitchFamily="18" charset="0"/>
            </a:endParaRPr>
          </a:p>
          <a:p>
            <a:endParaRPr lang="en-US" sz="2400" i="1" smtClean="0">
              <a:solidFill>
                <a:schemeClr val="accent1"/>
              </a:solidFill>
              <a:latin typeface="Times New Roman" pitchFamily="18" charset="0"/>
            </a:endParaRPr>
          </a:p>
          <a:p>
            <a:endParaRPr lang="en-US" smtClean="0"/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5286375" y="2143125"/>
            <a:ext cx="14525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/>
              <a:t>momentum</a:t>
            </a:r>
          </a:p>
          <a:p>
            <a:pPr algn="ctr"/>
            <a:endParaRPr lang="en-US"/>
          </a:p>
          <a:p>
            <a:pPr algn="ctr"/>
            <a:r>
              <a:rPr lang="en-US"/>
              <a:t>energy</a:t>
            </a:r>
          </a:p>
        </p:txBody>
      </p:sp>
      <p:sp>
        <p:nvSpPr>
          <p:cNvPr id="93191" name="Rectangle 7"/>
          <p:cNvSpPr>
            <a:spLocks noChangeArrowheads="1"/>
          </p:cNvSpPr>
          <p:nvPr/>
        </p:nvSpPr>
        <p:spPr bwMode="auto">
          <a:xfrm>
            <a:off x="1671638" y="4818063"/>
            <a:ext cx="3551237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v</a:t>
            </a:r>
            <a:r>
              <a:rPr lang="en-US" baseline="-25000">
                <a:solidFill>
                  <a:schemeClr val="tx2"/>
                </a:solidFill>
              </a:rPr>
              <a:t>1,i</a:t>
            </a:r>
            <a:r>
              <a:rPr lang="en-US">
                <a:solidFill>
                  <a:schemeClr val="tx2"/>
                </a:solidFill>
              </a:rPr>
              <a:t> + v</a:t>
            </a:r>
            <a:r>
              <a:rPr lang="en-US" baseline="-25000">
                <a:solidFill>
                  <a:schemeClr val="tx2"/>
                </a:solidFill>
              </a:rPr>
              <a:t>1,f</a:t>
            </a:r>
            <a:r>
              <a:rPr lang="en-US">
                <a:solidFill>
                  <a:schemeClr val="tx2"/>
                </a:solidFill>
              </a:rPr>
              <a:t> = v</a:t>
            </a:r>
            <a:r>
              <a:rPr lang="en-US" baseline="-25000">
                <a:solidFill>
                  <a:schemeClr val="tx2"/>
                </a:solidFill>
              </a:rPr>
              <a:t>2,f</a:t>
            </a:r>
            <a:r>
              <a:rPr lang="en-US">
                <a:solidFill>
                  <a:schemeClr val="tx2"/>
                </a:solidFill>
              </a:rPr>
              <a:t> + v</a:t>
            </a:r>
            <a:r>
              <a:rPr lang="en-US" baseline="-25000">
                <a:solidFill>
                  <a:schemeClr val="tx2"/>
                </a:solidFill>
              </a:rPr>
              <a:t>2,i</a:t>
            </a:r>
            <a:r>
              <a:rPr lang="en-US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1666875" y="2155825"/>
            <a:ext cx="3551238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m</a:t>
            </a:r>
            <a:r>
              <a:rPr lang="en-US" baseline="-25000">
                <a:solidFill>
                  <a:schemeClr val="tx2"/>
                </a:solidFill>
              </a:rPr>
              <a:t>1</a:t>
            </a:r>
            <a:r>
              <a:rPr lang="en-US">
                <a:solidFill>
                  <a:schemeClr val="tx2"/>
                </a:solidFill>
              </a:rPr>
              <a:t>(v</a:t>
            </a:r>
            <a:r>
              <a:rPr lang="en-US" baseline="-25000">
                <a:solidFill>
                  <a:schemeClr val="tx2"/>
                </a:solidFill>
              </a:rPr>
              <a:t>1,i</a:t>
            </a:r>
            <a:r>
              <a:rPr lang="en-US">
                <a:solidFill>
                  <a:schemeClr val="tx2"/>
                </a:solidFill>
              </a:rPr>
              <a:t> - v</a:t>
            </a:r>
            <a:r>
              <a:rPr lang="en-US" baseline="-25000">
                <a:solidFill>
                  <a:schemeClr val="tx2"/>
                </a:solidFill>
              </a:rPr>
              <a:t>1,f</a:t>
            </a:r>
            <a:r>
              <a:rPr lang="en-US">
                <a:solidFill>
                  <a:schemeClr val="tx2"/>
                </a:solidFill>
              </a:rPr>
              <a:t> ) =  m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>
                <a:solidFill>
                  <a:schemeClr val="tx2"/>
                </a:solidFill>
              </a:rPr>
              <a:t>(v</a:t>
            </a:r>
            <a:r>
              <a:rPr lang="en-US" baseline="-25000">
                <a:solidFill>
                  <a:schemeClr val="tx2"/>
                </a:solidFill>
              </a:rPr>
              <a:t>2,f</a:t>
            </a:r>
            <a:r>
              <a:rPr lang="en-US">
                <a:solidFill>
                  <a:schemeClr val="tx2"/>
                </a:solidFill>
              </a:rPr>
              <a:t> - v</a:t>
            </a:r>
            <a:r>
              <a:rPr lang="en-US" baseline="-25000">
                <a:solidFill>
                  <a:schemeClr val="tx2"/>
                </a:solidFill>
              </a:rPr>
              <a:t>2,I </a:t>
            </a:r>
            <a:r>
              <a:rPr lang="en-US">
                <a:solidFill>
                  <a:schemeClr val="tx2"/>
                </a:solidFill>
                <a:latin typeface="Arial Unicode MS" pitchFamily="34" charset="-128"/>
              </a:rPr>
              <a:t>)</a:t>
            </a: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1666875" y="2813050"/>
            <a:ext cx="36480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m</a:t>
            </a:r>
            <a:r>
              <a:rPr lang="en-US" baseline="-25000">
                <a:solidFill>
                  <a:schemeClr val="tx2"/>
                </a:solidFill>
              </a:rPr>
              <a:t>1</a:t>
            </a:r>
            <a:r>
              <a:rPr lang="en-US">
                <a:solidFill>
                  <a:schemeClr val="tx2"/>
                </a:solidFill>
              </a:rPr>
              <a:t>(v</a:t>
            </a:r>
            <a:r>
              <a:rPr lang="en-US" baseline="30000">
                <a:solidFill>
                  <a:schemeClr val="tx2"/>
                </a:solidFill>
              </a:rPr>
              <a:t>2</a:t>
            </a:r>
            <a:r>
              <a:rPr lang="en-US" baseline="-25000">
                <a:solidFill>
                  <a:schemeClr val="tx2"/>
                </a:solidFill>
              </a:rPr>
              <a:t>1,i</a:t>
            </a:r>
            <a:r>
              <a:rPr lang="en-US">
                <a:solidFill>
                  <a:schemeClr val="tx2"/>
                </a:solidFill>
              </a:rPr>
              <a:t> - v</a:t>
            </a:r>
            <a:r>
              <a:rPr lang="en-US" baseline="30000">
                <a:solidFill>
                  <a:schemeClr val="tx2"/>
                </a:solidFill>
              </a:rPr>
              <a:t>2</a:t>
            </a:r>
            <a:r>
              <a:rPr lang="en-US" baseline="-25000">
                <a:solidFill>
                  <a:schemeClr val="tx2"/>
                </a:solidFill>
              </a:rPr>
              <a:t>1,f</a:t>
            </a:r>
            <a:r>
              <a:rPr lang="en-US">
                <a:solidFill>
                  <a:schemeClr val="tx2"/>
                </a:solidFill>
              </a:rPr>
              <a:t> ) = m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>
                <a:solidFill>
                  <a:schemeClr val="tx2"/>
                </a:solidFill>
              </a:rPr>
              <a:t>(v</a:t>
            </a:r>
            <a:r>
              <a:rPr lang="en-US" baseline="30000">
                <a:solidFill>
                  <a:schemeClr val="tx2"/>
                </a:solidFill>
              </a:rPr>
              <a:t>2</a:t>
            </a:r>
            <a:r>
              <a:rPr lang="en-US" baseline="-25000">
                <a:solidFill>
                  <a:schemeClr val="tx2"/>
                </a:solidFill>
              </a:rPr>
              <a:t>2,f</a:t>
            </a:r>
            <a:r>
              <a:rPr lang="en-US">
                <a:solidFill>
                  <a:schemeClr val="tx2"/>
                </a:solidFill>
              </a:rPr>
              <a:t> - v</a:t>
            </a:r>
            <a:r>
              <a:rPr lang="en-US" baseline="30000">
                <a:solidFill>
                  <a:schemeClr val="tx2"/>
                </a:solidFill>
              </a:rPr>
              <a:t>2</a:t>
            </a:r>
            <a:r>
              <a:rPr lang="en-US" baseline="-25000">
                <a:solidFill>
                  <a:schemeClr val="tx2"/>
                </a:solidFill>
              </a:rPr>
              <a:t>2,I </a:t>
            </a:r>
            <a:r>
              <a:rPr lang="en-US">
                <a:solidFill>
                  <a:schemeClr val="tx2"/>
                </a:solidFill>
              </a:rPr>
              <a:t>) </a:t>
            </a:r>
          </a:p>
        </p:txBody>
      </p:sp>
      <p:sp>
        <p:nvSpPr>
          <p:cNvPr id="93194" name="Rectangle 10"/>
          <p:cNvSpPr>
            <a:spLocks noChangeArrowheads="1"/>
          </p:cNvSpPr>
          <p:nvPr/>
        </p:nvSpPr>
        <p:spPr bwMode="auto">
          <a:xfrm>
            <a:off x="2005013" y="3565525"/>
            <a:ext cx="617855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m</a:t>
            </a:r>
            <a:r>
              <a:rPr lang="en-US" baseline="-25000">
                <a:solidFill>
                  <a:schemeClr val="tx2"/>
                </a:solidFill>
              </a:rPr>
              <a:t>1</a:t>
            </a:r>
            <a:r>
              <a:rPr lang="en-US">
                <a:solidFill>
                  <a:schemeClr val="tx2"/>
                </a:solidFill>
              </a:rPr>
              <a:t>(v</a:t>
            </a:r>
            <a:r>
              <a:rPr lang="en-US" baseline="-25000">
                <a:solidFill>
                  <a:schemeClr val="tx2"/>
                </a:solidFill>
              </a:rPr>
              <a:t>1,i</a:t>
            </a:r>
            <a:r>
              <a:rPr lang="en-US">
                <a:solidFill>
                  <a:schemeClr val="tx2"/>
                </a:solidFill>
              </a:rPr>
              <a:t> - v</a:t>
            </a:r>
            <a:r>
              <a:rPr lang="en-US" baseline="-25000">
                <a:solidFill>
                  <a:schemeClr val="tx2"/>
                </a:solidFill>
              </a:rPr>
              <a:t>1,f</a:t>
            </a:r>
            <a:r>
              <a:rPr lang="en-US">
                <a:solidFill>
                  <a:schemeClr val="tx2"/>
                </a:solidFill>
              </a:rPr>
              <a:t> )(v</a:t>
            </a:r>
            <a:r>
              <a:rPr lang="en-US" baseline="-25000">
                <a:solidFill>
                  <a:schemeClr val="tx2"/>
                </a:solidFill>
              </a:rPr>
              <a:t>1,i </a:t>
            </a:r>
            <a:r>
              <a:rPr lang="en-US">
                <a:solidFill>
                  <a:schemeClr val="tx2"/>
                </a:solidFill>
              </a:rPr>
              <a:t>+ v</a:t>
            </a:r>
            <a:r>
              <a:rPr lang="en-US" baseline="-25000">
                <a:solidFill>
                  <a:schemeClr val="tx2"/>
                </a:solidFill>
              </a:rPr>
              <a:t>1,f</a:t>
            </a:r>
            <a:r>
              <a:rPr lang="en-US">
                <a:solidFill>
                  <a:schemeClr val="tx2"/>
                </a:solidFill>
              </a:rPr>
              <a:t> )</a:t>
            </a:r>
            <a:r>
              <a:rPr lang="en-US"/>
              <a:t> </a:t>
            </a:r>
            <a:r>
              <a:rPr lang="en-US">
                <a:solidFill>
                  <a:schemeClr val="tx2"/>
                </a:solidFill>
              </a:rPr>
              <a:t>=m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>
                <a:solidFill>
                  <a:schemeClr val="tx2"/>
                </a:solidFill>
              </a:rPr>
              <a:t> (v</a:t>
            </a:r>
            <a:r>
              <a:rPr lang="en-US" baseline="-25000">
                <a:solidFill>
                  <a:schemeClr val="tx2"/>
                </a:solidFill>
              </a:rPr>
              <a:t>2,f </a:t>
            </a:r>
            <a:r>
              <a:rPr lang="en-US">
                <a:solidFill>
                  <a:schemeClr val="tx2"/>
                </a:solidFill>
              </a:rPr>
              <a:t>- v</a:t>
            </a:r>
            <a:r>
              <a:rPr lang="en-US" baseline="-25000">
                <a:solidFill>
                  <a:schemeClr val="tx2"/>
                </a:solidFill>
              </a:rPr>
              <a:t>2,i</a:t>
            </a:r>
            <a:r>
              <a:rPr lang="en-US">
                <a:solidFill>
                  <a:schemeClr val="tx2"/>
                </a:solidFill>
              </a:rPr>
              <a:t> )(v</a:t>
            </a:r>
            <a:r>
              <a:rPr lang="en-US" baseline="-25000">
                <a:solidFill>
                  <a:schemeClr val="tx2"/>
                </a:solidFill>
              </a:rPr>
              <a:t>2,f</a:t>
            </a:r>
            <a:r>
              <a:rPr lang="en-US">
                <a:solidFill>
                  <a:schemeClr val="tx2"/>
                </a:solidFill>
              </a:rPr>
              <a:t> + v</a:t>
            </a:r>
            <a:r>
              <a:rPr lang="en-US" baseline="-25000">
                <a:solidFill>
                  <a:schemeClr val="tx2"/>
                </a:solidFill>
              </a:rPr>
              <a:t>2,i </a:t>
            </a:r>
            <a:r>
              <a:rPr lang="en-US">
                <a:solidFill>
                  <a:schemeClr val="tx2"/>
                </a:solidFill>
              </a:rPr>
              <a:t>)</a:t>
            </a:r>
            <a:endParaRPr lang="en-US" baseline="-25000">
              <a:solidFill>
                <a:schemeClr val="tx2"/>
              </a:solidFill>
            </a:endParaRPr>
          </a:p>
        </p:txBody>
      </p:sp>
      <p:sp>
        <p:nvSpPr>
          <p:cNvPr id="93195" name="Freeform 11"/>
          <p:cNvSpPr>
            <a:spLocks/>
          </p:cNvSpPr>
          <p:nvPr/>
        </p:nvSpPr>
        <p:spPr bwMode="auto">
          <a:xfrm>
            <a:off x="5218113" y="3048000"/>
            <a:ext cx="338137" cy="488950"/>
          </a:xfrm>
          <a:custGeom>
            <a:avLst/>
            <a:gdLst>
              <a:gd name="T0" fmla="*/ 0 w 227"/>
              <a:gd name="T1" fmla="*/ 2147483647 h 171"/>
              <a:gd name="T2" fmla="*/ 2147483647 w 227"/>
              <a:gd name="T3" fmla="*/ 2147483647 h 171"/>
              <a:gd name="T4" fmla="*/ 2147483647 w 227"/>
              <a:gd name="T5" fmla="*/ 2147483647 h 171"/>
              <a:gd name="T6" fmla="*/ 2147483647 w 227"/>
              <a:gd name="T7" fmla="*/ 2147483647 h 171"/>
              <a:gd name="T8" fmla="*/ 0 60000 65536"/>
              <a:gd name="T9" fmla="*/ 0 60000 65536"/>
              <a:gd name="T10" fmla="*/ 0 60000 65536"/>
              <a:gd name="T11" fmla="*/ 0 60000 65536"/>
              <a:gd name="T12" fmla="*/ 0 w 227"/>
              <a:gd name="T13" fmla="*/ 0 h 171"/>
              <a:gd name="T14" fmla="*/ 227 w 227"/>
              <a:gd name="T15" fmla="*/ 171 h 17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7" h="171">
                <a:moveTo>
                  <a:pt x="0" y="12"/>
                </a:moveTo>
                <a:cubicBezTo>
                  <a:pt x="81" y="6"/>
                  <a:pt x="163" y="0"/>
                  <a:pt x="195" y="12"/>
                </a:cubicBezTo>
                <a:cubicBezTo>
                  <a:pt x="227" y="24"/>
                  <a:pt x="201" y="57"/>
                  <a:pt x="195" y="83"/>
                </a:cubicBezTo>
                <a:cubicBezTo>
                  <a:pt x="189" y="109"/>
                  <a:pt x="174" y="140"/>
                  <a:pt x="159" y="171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93200" name="Rectangle 16"/>
          <p:cNvSpPr>
            <a:spLocks noChangeArrowheads="1"/>
          </p:cNvSpPr>
          <p:nvPr/>
        </p:nvSpPr>
        <p:spPr bwMode="auto">
          <a:xfrm>
            <a:off x="1190625" y="5251450"/>
            <a:ext cx="3551238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m</a:t>
            </a:r>
            <a:r>
              <a:rPr lang="en-US" baseline="-25000">
                <a:solidFill>
                  <a:schemeClr val="tx2"/>
                </a:solidFill>
              </a:rPr>
              <a:t>1</a:t>
            </a:r>
            <a:r>
              <a:rPr lang="en-US">
                <a:solidFill>
                  <a:schemeClr val="tx2"/>
                </a:solidFill>
              </a:rPr>
              <a:t>(v</a:t>
            </a:r>
            <a:r>
              <a:rPr lang="en-US" baseline="-25000">
                <a:solidFill>
                  <a:schemeClr val="tx2"/>
                </a:solidFill>
              </a:rPr>
              <a:t>1,i</a:t>
            </a:r>
            <a:r>
              <a:rPr lang="en-US">
                <a:solidFill>
                  <a:schemeClr val="tx2"/>
                </a:solidFill>
              </a:rPr>
              <a:t> - v</a:t>
            </a:r>
            <a:r>
              <a:rPr lang="en-US" baseline="-25000">
                <a:solidFill>
                  <a:schemeClr val="tx2"/>
                </a:solidFill>
              </a:rPr>
              <a:t>1,f</a:t>
            </a:r>
            <a:r>
              <a:rPr lang="en-US">
                <a:solidFill>
                  <a:schemeClr val="tx2"/>
                </a:solidFill>
              </a:rPr>
              <a:t> ) =  m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>
                <a:solidFill>
                  <a:schemeClr val="tx2"/>
                </a:solidFill>
              </a:rPr>
              <a:t>(v</a:t>
            </a:r>
            <a:r>
              <a:rPr lang="en-US" baseline="-25000">
                <a:solidFill>
                  <a:schemeClr val="tx2"/>
                </a:solidFill>
              </a:rPr>
              <a:t>2,f</a:t>
            </a:r>
            <a:r>
              <a:rPr lang="en-US">
                <a:solidFill>
                  <a:schemeClr val="tx2"/>
                </a:solidFill>
              </a:rPr>
              <a:t> - v</a:t>
            </a:r>
            <a:r>
              <a:rPr lang="en-US" baseline="-25000">
                <a:solidFill>
                  <a:schemeClr val="tx2"/>
                </a:solidFill>
              </a:rPr>
              <a:t>2,I </a:t>
            </a:r>
            <a:r>
              <a:rPr lang="en-US">
                <a:solidFill>
                  <a:schemeClr val="tx2"/>
                </a:solidFill>
                <a:latin typeface="Arial Unicode MS" pitchFamily="34" charset="-128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3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31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3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318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9" grpId="0" build="p"/>
      <p:bldP spid="93191" grpId="0"/>
      <p:bldP spid="93194" grpId="0"/>
      <p:bldP spid="93195" grpId="0" animBg="1"/>
      <p:bldP spid="9320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685800" y="591978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3124200" y="5919788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466725"/>
            <a:ext cx="71628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Elastic Collision in 1-D</a:t>
            </a:r>
            <a:br>
              <a:rPr lang="en-US" smtClean="0"/>
            </a:br>
            <a:r>
              <a:rPr lang="en-US" smtClean="0">
                <a:solidFill>
                  <a:srgbClr val="FC0000"/>
                </a:solidFill>
              </a:rPr>
              <a:t>general case: </a:t>
            </a:r>
            <a:r>
              <a:rPr lang="en-US" smtClean="0"/>
              <a:t>unequal masses</a:t>
            </a:r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66875"/>
            <a:ext cx="7450138" cy="4887913"/>
          </a:xfrm>
          <a:noFill/>
        </p:spPr>
        <p:txBody>
          <a:bodyPr/>
          <a:lstStyle/>
          <a:p>
            <a:r>
              <a:rPr lang="en-US" smtClean="0"/>
              <a:t>Algebra just gave us the following equations based on conservation of momentum and mechanical energy:</a:t>
            </a:r>
          </a:p>
          <a:p>
            <a:pPr>
              <a:buFont typeface="Monotype Sorts" pitchFamily="2" charset="2"/>
              <a:buNone/>
            </a:pPr>
            <a:r>
              <a:rPr lang="en-US" sz="1800" smtClean="0"/>
              <a:t/>
            </a:r>
            <a:br>
              <a:rPr lang="en-US" sz="1800" smtClean="0"/>
            </a:b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  <a:p>
            <a:pPr>
              <a:buFont typeface="Monotype Sorts" pitchFamily="2" charset="2"/>
              <a:buNone/>
            </a:pPr>
            <a:endParaRPr lang="en-US" sz="1800" smtClean="0"/>
          </a:p>
          <a:p>
            <a:r>
              <a:rPr lang="en-US" smtClean="0"/>
              <a:t>Now just solve for final velocities, v</a:t>
            </a:r>
            <a:r>
              <a:rPr lang="en-US" baseline="-25000" smtClean="0"/>
              <a:t>1,f</a:t>
            </a:r>
            <a:r>
              <a:rPr lang="en-US" smtClean="0"/>
              <a:t> and v</a:t>
            </a:r>
            <a:r>
              <a:rPr lang="en-US" baseline="-25000" smtClean="0"/>
              <a:t>2,f</a:t>
            </a:r>
            <a:r>
              <a:rPr lang="en-US" smtClean="0"/>
              <a:t>                               in terms of v</a:t>
            </a:r>
            <a:r>
              <a:rPr lang="en-US" baseline="-25000" smtClean="0"/>
              <a:t>1,i</a:t>
            </a:r>
            <a:r>
              <a:rPr lang="en-US" smtClean="0"/>
              <a:t> and v</a:t>
            </a:r>
            <a:r>
              <a:rPr lang="en-US" baseline="-25000" smtClean="0"/>
              <a:t>2,i </a:t>
            </a:r>
            <a:r>
              <a:rPr lang="en-US" smtClean="0"/>
              <a:t> </a:t>
            </a:r>
            <a:endParaRPr lang="en-US" baseline="-25000" smtClean="0">
              <a:solidFill>
                <a:schemeClr val="tx2"/>
              </a:solidFill>
            </a:endParaRPr>
          </a:p>
          <a:p>
            <a:endParaRPr lang="en-US" smtClean="0">
              <a:solidFill>
                <a:schemeClr val="tx2"/>
              </a:solidFill>
            </a:endParaRPr>
          </a:p>
          <a:p>
            <a:endParaRPr lang="en-US" sz="1200" smtClean="0"/>
          </a:p>
          <a:p>
            <a:endParaRPr lang="en-US" sz="1200" smtClean="0"/>
          </a:p>
          <a:p>
            <a:endParaRPr lang="en-US" sz="1200" smtClean="0"/>
          </a:p>
          <a:p>
            <a:endParaRPr lang="en-US" sz="1200" smtClean="0"/>
          </a:p>
          <a:p>
            <a:endParaRPr lang="en-US" sz="1200" smtClean="0"/>
          </a:p>
          <a:p>
            <a:endParaRPr lang="en-US" sz="1200" smtClean="0"/>
          </a:p>
          <a:p>
            <a:endParaRPr lang="en-US" i="1" smtClean="0">
              <a:solidFill>
                <a:schemeClr val="accent1"/>
              </a:solidFill>
              <a:latin typeface="Times New Roman" pitchFamily="18" charset="0"/>
            </a:endParaRPr>
          </a:p>
          <a:p>
            <a:endParaRPr lang="en-US" sz="1800" smtClean="0"/>
          </a:p>
        </p:txBody>
      </p:sp>
      <p:graphicFrame>
        <p:nvGraphicFramePr>
          <p:cNvPr id="95245" name="Object 13"/>
          <p:cNvGraphicFramePr>
            <a:graphicFrameLocks noChangeAspect="1"/>
          </p:cNvGraphicFramePr>
          <p:nvPr>
            <p:ph sz="quarter" idx="2"/>
          </p:nvPr>
        </p:nvGraphicFramePr>
        <p:xfrm>
          <a:off x="1474788" y="4191000"/>
          <a:ext cx="3254375" cy="758825"/>
        </p:xfrm>
        <a:graphic>
          <a:graphicData uri="http://schemas.openxmlformats.org/presentationml/2006/ole">
            <p:oleObj spid="_x0000_s6159" name="Equation" r:id="rId3" imgW="1854200" imgH="431800" progId="">
              <p:embed/>
            </p:oleObj>
          </a:graphicData>
        </a:graphic>
      </p:graphicFrame>
      <p:sp>
        <p:nvSpPr>
          <p:cNvPr id="6152" name="Rectangle 7"/>
          <p:cNvSpPr>
            <a:spLocks noChangeArrowheads="1"/>
          </p:cNvSpPr>
          <p:nvPr/>
        </p:nvSpPr>
        <p:spPr bwMode="auto">
          <a:xfrm>
            <a:off x="1671638" y="2246313"/>
            <a:ext cx="3551237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v</a:t>
            </a:r>
            <a:r>
              <a:rPr lang="en-US" baseline="-25000">
                <a:solidFill>
                  <a:schemeClr val="tx2"/>
                </a:solidFill>
              </a:rPr>
              <a:t>1,i</a:t>
            </a:r>
            <a:r>
              <a:rPr lang="en-US">
                <a:solidFill>
                  <a:schemeClr val="tx2"/>
                </a:solidFill>
              </a:rPr>
              <a:t> + v</a:t>
            </a:r>
            <a:r>
              <a:rPr lang="en-US" baseline="-25000">
                <a:solidFill>
                  <a:schemeClr val="tx2"/>
                </a:solidFill>
              </a:rPr>
              <a:t>1,f</a:t>
            </a:r>
            <a:r>
              <a:rPr lang="en-US">
                <a:solidFill>
                  <a:schemeClr val="tx2"/>
                </a:solidFill>
              </a:rPr>
              <a:t> = v</a:t>
            </a:r>
            <a:r>
              <a:rPr lang="en-US" baseline="-25000">
                <a:solidFill>
                  <a:schemeClr val="tx2"/>
                </a:solidFill>
              </a:rPr>
              <a:t>2,f</a:t>
            </a:r>
            <a:r>
              <a:rPr lang="en-US">
                <a:solidFill>
                  <a:schemeClr val="tx2"/>
                </a:solidFill>
              </a:rPr>
              <a:t> + v</a:t>
            </a:r>
            <a:r>
              <a:rPr lang="en-US" baseline="-25000">
                <a:solidFill>
                  <a:schemeClr val="tx2"/>
                </a:solidFill>
              </a:rPr>
              <a:t>2,i</a:t>
            </a:r>
            <a:r>
              <a:rPr lang="en-US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6153" name="Rectangle 12"/>
          <p:cNvSpPr>
            <a:spLocks noChangeArrowheads="1"/>
          </p:cNvSpPr>
          <p:nvPr/>
        </p:nvSpPr>
        <p:spPr bwMode="auto">
          <a:xfrm>
            <a:off x="1190625" y="2765425"/>
            <a:ext cx="3551238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m</a:t>
            </a:r>
            <a:r>
              <a:rPr lang="en-US" baseline="-25000">
                <a:solidFill>
                  <a:schemeClr val="tx2"/>
                </a:solidFill>
              </a:rPr>
              <a:t>1</a:t>
            </a:r>
            <a:r>
              <a:rPr lang="en-US">
                <a:solidFill>
                  <a:schemeClr val="tx2"/>
                </a:solidFill>
              </a:rPr>
              <a:t>(v</a:t>
            </a:r>
            <a:r>
              <a:rPr lang="en-US" baseline="-25000">
                <a:solidFill>
                  <a:schemeClr val="tx2"/>
                </a:solidFill>
              </a:rPr>
              <a:t>1,i</a:t>
            </a:r>
            <a:r>
              <a:rPr lang="en-US">
                <a:solidFill>
                  <a:schemeClr val="tx2"/>
                </a:solidFill>
              </a:rPr>
              <a:t> - v</a:t>
            </a:r>
            <a:r>
              <a:rPr lang="en-US" baseline="-25000">
                <a:solidFill>
                  <a:schemeClr val="tx2"/>
                </a:solidFill>
              </a:rPr>
              <a:t>1,f</a:t>
            </a:r>
            <a:r>
              <a:rPr lang="en-US">
                <a:solidFill>
                  <a:schemeClr val="tx2"/>
                </a:solidFill>
              </a:rPr>
              <a:t> ) =  m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>
                <a:solidFill>
                  <a:schemeClr val="tx2"/>
                </a:solidFill>
              </a:rPr>
              <a:t>(v</a:t>
            </a:r>
            <a:r>
              <a:rPr lang="en-US" baseline="-25000">
                <a:solidFill>
                  <a:schemeClr val="tx2"/>
                </a:solidFill>
              </a:rPr>
              <a:t>2,f</a:t>
            </a:r>
            <a:r>
              <a:rPr lang="en-US">
                <a:solidFill>
                  <a:schemeClr val="tx2"/>
                </a:solidFill>
              </a:rPr>
              <a:t> - v</a:t>
            </a:r>
            <a:r>
              <a:rPr lang="en-US" baseline="-25000">
                <a:solidFill>
                  <a:schemeClr val="tx2"/>
                </a:solidFill>
              </a:rPr>
              <a:t>2,I </a:t>
            </a:r>
            <a:r>
              <a:rPr lang="en-US">
                <a:solidFill>
                  <a:schemeClr val="tx2"/>
                </a:solidFill>
                <a:latin typeface="Arial Unicode MS" pitchFamily="34" charset="-128"/>
              </a:rPr>
              <a:t>)</a:t>
            </a:r>
          </a:p>
        </p:txBody>
      </p:sp>
      <p:graphicFrame>
        <p:nvGraphicFramePr>
          <p:cNvPr id="95247" name="Object 15"/>
          <p:cNvGraphicFramePr>
            <a:graphicFrameLocks noChangeAspect="1"/>
          </p:cNvGraphicFramePr>
          <p:nvPr>
            <p:ph sz="quarter" idx="3"/>
          </p:nvPr>
        </p:nvGraphicFramePr>
        <p:xfrm>
          <a:off x="1474788" y="5287963"/>
          <a:ext cx="3308350" cy="758825"/>
        </p:xfrm>
        <a:graphic>
          <a:graphicData uri="http://schemas.openxmlformats.org/presentationml/2006/ole">
            <p:oleObj spid="_x0000_s6160" name="Equation" r:id="rId4" imgW="1879600" imgH="431800" progId="">
              <p:embed/>
            </p:oleObj>
          </a:graphicData>
        </a:graphic>
      </p:graphicFrame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407025" y="4278313"/>
            <a:ext cx="3071813" cy="1058862"/>
            <a:chOff x="3406" y="2695"/>
            <a:chExt cx="1935" cy="667"/>
          </a:xfrm>
        </p:grpSpPr>
        <p:grpSp>
          <p:nvGrpSpPr>
            <p:cNvPr id="6155" name="Group 17"/>
            <p:cNvGrpSpPr>
              <a:grpSpLocks/>
            </p:cNvGrpSpPr>
            <p:nvPr/>
          </p:nvGrpSpPr>
          <p:grpSpPr bwMode="auto">
            <a:xfrm>
              <a:off x="3406" y="3093"/>
              <a:ext cx="1935" cy="269"/>
              <a:chOff x="1053" y="3683"/>
              <a:chExt cx="1935" cy="269"/>
            </a:xfrm>
          </p:grpSpPr>
          <p:sp>
            <p:nvSpPr>
              <p:cNvPr id="6157" name="Rectangle 18"/>
              <p:cNvSpPr>
                <a:spLocks noChangeArrowheads="1"/>
              </p:cNvSpPr>
              <p:nvPr/>
            </p:nvSpPr>
            <p:spPr bwMode="auto">
              <a:xfrm>
                <a:off x="1053" y="3683"/>
                <a:ext cx="838" cy="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marL="285750" indent="-285750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 sz="2400">
                    <a:solidFill>
                      <a:schemeClr val="tx2"/>
                    </a:solidFill>
                  </a:rPr>
                  <a:t>v</a:t>
                </a:r>
                <a:r>
                  <a:rPr lang="en-US" sz="2400" baseline="-25000">
                    <a:solidFill>
                      <a:schemeClr val="tx2"/>
                    </a:solidFill>
                  </a:rPr>
                  <a:t>2,f</a:t>
                </a:r>
                <a:r>
                  <a:rPr lang="en-US" sz="2400">
                    <a:solidFill>
                      <a:schemeClr val="tx2"/>
                    </a:solidFill>
                  </a:rPr>
                  <a:t> = v</a:t>
                </a:r>
                <a:r>
                  <a:rPr lang="en-US" sz="2400" baseline="-25000">
                    <a:solidFill>
                      <a:schemeClr val="tx2"/>
                    </a:solidFill>
                  </a:rPr>
                  <a:t>1,i </a:t>
                </a:r>
              </a:p>
            </p:txBody>
          </p:sp>
          <p:sp>
            <p:nvSpPr>
              <p:cNvPr id="6158" name="Rectangle 19"/>
              <p:cNvSpPr>
                <a:spLocks noChangeArrowheads="1"/>
              </p:cNvSpPr>
              <p:nvPr/>
            </p:nvSpPr>
            <p:spPr bwMode="auto">
              <a:xfrm>
                <a:off x="2133" y="3689"/>
                <a:ext cx="855" cy="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marL="285750" indent="-285750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 sz="2400">
                    <a:solidFill>
                      <a:schemeClr val="tx2"/>
                    </a:solidFill>
                  </a:rPr>
                  <a:t>v</a:t>
                </a:r>
                <a:r>
                  <a:rPr lang="en-US" sz="2400" baseline="-25000">
                    <a:solidFill>
                      <a:schemeClr val="tx2"/>
                    </a:solidFill>
                  </a:rPr>
                  <a:t>1,f</a:t>
                </a:r>
                <a:r>
                  <a:rPr lang="en-US" sz="2400">
                    <a:solidFill>
                      <a:schemeClr val="tx2"/>
                    </a:solidFill>
                  </a:rPr>
                  <a:t> = v</a:t>
                </a:r>
                <a:r>
                  <a:rPr lang="en-US" sz="2400" baseline="-25000">
                    <a:solidFill>
                      <a:schemeClr val="tx2"/>
                    </a:solidFill>
                  </a:rPr>
                  <a:t>2,i</a:t>
                </a:r>
                <a:r>
                  <a:rPr lang="en-US" sz="2400">
                    <a:solidFill>
                      <a:schemeClr val="tx2"/>
                    </a:solidFill>
                  </a:rPr>
                  <a:t> </a:t>
                </a:r>
              </a:p>
            </p:txBody>
          </p:sp>
        </p:grpSp>
        <p:sp>
          <p:nvSpPr>
            <p:cNvPr id="6156" name="Text Box 20"/>
            <p:cNvSpPr txBox="1">
              <a:spLocks noChangeArrowheads="1"/>
            </p:cNvSpPr>
            <p:nvPr/>
          </p:nvSpPr>
          <p:spPr bwMode="auto">
            <a:xfrm>
              <a:off x="3734" y="2695"/>
              <a:ext cx="112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When m</a:t>
              </a:r>
              <a:r>
                <a:rPr lang="en-US" baseline="-25000"/>
                <a:t>1 </a:t>
              </a:r>
              <a:r>
                <a:rPr lang="en-US"/>
                <a:t>= m</a:t>
              </a:r>
              <a:r>
                <a:rPr lang="en-US" baseline="-25000"/>
                <a:t>2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5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5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Recap of lecture</a:t>
            </a:r>
          </a:p>
        </p:txBody>
      </p:sp>
      <p:sp>
        <p:nvSpPr>
          <p:cNvPr id="13320" name="TextBox 5"/>
          <p:cNvSpPr txBox="1">
            <a:spLocks noChangeArrowheads="1"/>
          </p:cNvSpPr>
          <p:nvPr/>
        </p:nvSpPr>
        <p:spPr bwMode="auto">
          <a:xfrm>
            <a:off x="841375" y="1506538"/>
            <a:ext cx="7312025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CA" b="1">
                <a:solidFill>
                  <a:srgbClr val="FE9B03"/>
                </a:solidFill>
              </a:rPr>
              <a:t>Elastic Collision </a:t>
            </a:r>
            <a:r>
              <a:rPr lang="en-CA" b="1"/>
              <a:t>–a collision in which the </a:t>
            </a:r>
            <a:r>
              <a:rPr lang="en-CA" b="1">
                <a:solidFill>
                  <a:srgbClr val="00B0F0"/>
                </a:solidFill>
              </a:rPr>
              <a:t>total kinetic energy</a:t>
            </a:r>
            <a:r>
              <a:rPr lang="en-CA" b="1"/>
              <a:t> </a:t>
            </a:r>
            <a:r>
              <a:rPr lang="en-CA" b="1">
                <a:solidFill>
                  <a:srgbClr val="00B0F0"/>
                </a:solidFill>
              </a:rPr>
              <a:t>after</a:t>
            </a:r>
            <a:r>
              <a:rPr lang="en-CA" b="1"/>
              <a:t> the collision </a:t>
            </a:r>
            <a:r>
              <a:rPr lang="en-CA" b="1">
                <a:solidFill>
                  <a:srgbClr val="00CC00"/>
                </a:solidFill>
              </a:rPr>
              <a:t>equals</a:t>
            </a:r>
            <a:r>
              <a:rPr lang="en-CA" b="1"/>
              <a:t> the </a:t>
            </a:r>
            <a:r>
              <a:rPr lang="en-CA" b="1">
                <a:solidFill>
                  <a:srgbClr val="00B0F0"/>
                </a:solidFill>
              </a:rPr>
              <a:t>total kinetic energy before</a:t>
            </a:r>
            <a:r>
              <a:rPr lang="en-CA" b="1"/>
              <a:t> the collision. </a:t>
            </a:r>
          </a:p>
          <a:p>
            <a:endParaRPr lang="en-CA"/>
          </a:p>
          <a:p>
            <a:r>
              <a:rPr lang="en-CA"/>
              <a:t>  </a:t>
            </a:r>
          </a:p>
          <a:p>
            <a:endParaRPr lang="en-CA"/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841375" y="3535363"/>
          <a:ext cx="1954213" cy="833437"/>
        </p:xfrm>
        <a:graphic>
          <a:graphicData uri="http://schemas.openxmlformats.org/presentationml/2006/ole">
            <p:oleObj spid="_x0000_s13322" name="Equation" r:id="rId3" imgW="1129810" imgH="482391" progId="">
              <p:embed/>
            </p:oleObj>
          </a:graphicData>
        </a:graphic>
      </p:graphicFrame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925513" y="4495800"/>
          <a:ext cx="1662112" cy="866775"/>
        </p:xfrm>
        <a:graphic>
          <a:graphicData uri="http://schemas.openxmlformats.org/presentationml/2006/ole">
            <p:oleObj spid="_x0000_s13323" name="Equation" r:id="rId4" imgW="927100" imgH="482600" progId="">
              <p:embed/>
            </p:oleObj>
          </a:graphicData>
        </a:graphic>
      </p:graphicFrame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839788" y="5589588"/>
          <a:ext cx="3333750" cy="520700"/>
        </p:xfrm>
        <a:graphic>
          <a:graphicData uri="http://schemas.openxmlformats.org/presentationml/2006/ole">
            <p:oleObj spid="_x0000_s13324" name="Equation" r:id="rId5" imgW="1954951" imgH="304668" progId="">
              <p:embed/>
            </p:oleObj>
          </a:graphicData>
        </a:graphic>
      </p:graphicFrame>
      <p:sp>
        <p:nvSpPr>
          <p:cNvPr id="13321" name="TextBox 9"/>
          <p:cNvSpPr txBox="1">
            <a:spLocks noChangeArrowheads="1"/>
          </p:cNvSpPr>
          <p:nvPr/>
        </p:nvSpPr>
        <p:spPr bwMode="auto">
          <a:xfrm>
            <a:off x="862013" y="2711450"/>
            <a:ext cx="73564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CA"/>
              <a:t>If </a:t>
            </a:r>
            <a:r>
              <a:rPr lang="en-CA">
                <a:solidFill>
                  <a:srgbClr val="00B0F0"/>
                </a:solidFill>
              </a:rPr>
              <a:t>m</a:t>
            </a:r>
            <a:r>
              <a:rPr lang="en-CA" baseline="-25000">
                <a:solidFill>
                  <a:srgbClr val="00B0F0"/>
                </a:solidFill>
              </a:rPr>
              <a:t>2</a:t>
            </a:r>
            <a:r>
              <a:rPr lang="en-CA"/>
              <a:t> is initially at rest, then you can use: </a:t>
            </a:r>
            <a:r>
              <a:rPr lang="en-CA">
                <a:solidFill>
                  <a:srgbClr val="FE9B03"/>
                </a:solidFill>
              </a:rPr>
              <a:t>conservation of energy  </a:t>
            </a:r>
            <a:r>
              <a:rPr lang="en-CA"/>
              <a:t>and </a:t>
            </a:r>
            <a:r>
              <a:rPr lang="en-CA">
                <a:solidFill>
                  <a:srgbClr val="FE9B03"/>
                </a:solidFill>
              </a:rPr>
              <a:t>conservation of momentum</a:t>
            </a:r>
            <a:r>
              <a:rPr lang="en-CA"/>
              <a:t>, or: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100013"/>
            <a:ext cx="7162800" cy="7731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Example</a:t>
            </a:r>
          </a:p>
        </p:txBody>
      </p:sp>
      <p:sp>
        <p:nvSpPr>
          <p:cNvPr id="57347" name="TextBox 4"/>
          <p:cNvSpPr txBox="1">
            <a:spLocks noChangeArrowheads="1"/>
          </p:cNvSpPr>
          <p:nvPr/>
        </p:nvSpPr>
        <p:spPr bwMode="auto">
          <a:xfrm>
            <a:off x="293688" y="873125"/>
            <a:ext cx="8153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CA">
                <a:solidFill>
                  <a:srgbClr val="FFFF00"/>
                </a:solidFill>
              </a:rPr>
              <a:t>A ball with mass </a:t>
            </a:r>
            <a:r>
              <a:rPr lang="en-CA">
                <a:solidFill>
                  <a:srgbClr val="00B0F0"/>
                </a:solidFill>
              </a:rPr>
              <a:t>2.5x10</a:t>
            </a:r>
            <a:r>
              <a:rPr lang="en-CA" baseline="30000">
                <a:solidFill>
                  <a:srgbClr val="00B0F0"/>
                </a:solidFill>
              </a:rPr>
              <a:t>-2</a:t>
            </a:r>
            <a:r>
              <a:rPr lang="en-CA">
                <a:solidFill>
                  <a:srgbClr val="00B0F0"/>
                </a:solidFill>
              </a:rPr>
              <a:t> kg</a:t>
            </a:r>
            <a:r>
              <a:rPr lang="en-CA">
                <a:solidFill>
                  <a:srgbClr val="FFFF00"/>
                </a:solidFill>
              </a:rPr>
              <a:t> moving at </a:t>
            </a:r>
            <a:r>
              <a:rPr lang="en-CA">
                <a:solidFill>
                  <a:srgbClr val="00B0F0"/>
                </a:solidFill>
              </a:rPr>
              <a:t>2.3 m/s </a:t>
            </a:r>
            <a:r>
              <a:rPr lang="en-CA">
                <a:solidFill>
                  <a:srgbClr val="FFFF00"/>
                </a:solidFill>
              </a:rPr>
              <a:t>collides with a stationary </a:t>
            </a:r>
            <a:r>
              <a:rPr lang="en-CA">
                <a:solidFill>
                  <a:srgbClr val="00B0F0"/>
                </a:solidFill>
              </a:rPr>
              <a:t>2.0x10</a:t>
            </a:r>
            <a:r>
              <a:rPr lang="en-CA" baseline="30000">
                <a:solidFill>
                  <a:srgbClr val="00B0F0"/>
                </a:solidFill>
              </a:rPr>
              <a:t>-2</a:t>
            </a:r>
            <a:r>
              <a:rPr lang="en-CA">
                <a:solidFill>
                  <a:srgbClr val="00B0F0"/>
                </a:solidFill>
              </a:rPr>
              <a:t> kg </a:t>
            </a:r>
            <a:r>
              <a:rPr lang="en-CA">
                <a:solidFill>
                  <a:srgbClr val="FFFF00"/>
                </a:solidFill>
              </a:rPr>
              <a:t>ball. If the collision is elastic, determine the velocity of each ball after the collision. 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1808015" y="3460173"/>
            <a:ext cx="768928" cy="768928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5451763" y="3460173"/>
            <a:ext cx="768928" cy="768928"/>
          </a:xfrm>
          <a:prstGeom prst="ellipse">
            <a:avLst/>
          </a:prstGeom>
          <a:solidFill>
            <a:srgbClr val="FC0000"/>
          </a:solidFill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CA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185E-6 L 0.31927 1.85185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5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85185E-6 L 0.4073 1.85185E-6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65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928 1.85185E-6 L -0.30381 1.85185E-6 " pathEditMode="relative" rAng="0" ptsTypes="AA">
                                      <p:cBhvr>
                                        <p:cTn id="1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100013"/>
            <a:ext cx="7162800" cy="7731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Solution</a:t>
            </a:r>
          </a:p>
        </p:txBody>
      </p:sp>
      <p:sp>
        <p:nvSpPr>
          <p:cNvPr id="14344" name="TextBox 4"/>
          <p:cNvSpPr txBox="1">
            <a:spLocks noChangeArrowheads="1"/>
          </p:cNvSpPr>
          <p:nvPr/>
        </p:nvSpPr>
        <p:spPr bwMode="auto">
          <a:xfrm>
            <a:off x="293688" y="873125"/>
            <a:ext cx="8153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CA">
                <a:solidFill>
                  <a:srgbClr val="FFFF00"/>
                </a:solidFill>
              </a:rPr>
              <a:t>A ball with mass </a:t>
            </a:r>
            <a:r>
              <a:rPr lang="en-CA">
                <a:solidFill>
                  <a:srgbClr val="00B0F0"/>
                </a:solidFill>
              </a:rPr>
              <a:t>2.5x10</a:t>
            </a:r>
            <a:r>
              <a:rPr lang="en-CA" baseline="30000">
                <a:solidFill>
                  <a:srgbClr val="00B0F0"/>
                </a:solidFill>
              </a:rPr>
              <a:t>-2</a:t>
            </a:r>
            <a:r>
              <a:rPr lang="en-CA">
                <a:solidFill>
                  <a:srgbClr val="00B0F0"/>
                </a:solidFill>
              </a:rPr>
              <a:t> kg</a:t>
            </a:r>
            <a:r>
              <a:rPr lang="en-CA">
                <a:solidFill>
                  <a:srgbClr val="FFFF00"/>
                </a:solidFill>
              </a:rPr>
              <a:t> moving at </a:t>
            </a:r>
            <a:r>
              <a:rPr lang="en-CA">
                <a:solidFill>
                  <a:srgbClr val="00B0F0"/>
                </a:solidFill>
              </a:rPr>
              <a:t>2.3 m/s </a:t>
            </a:r>
            <a:r>
              <a:rPr lang="en-CA">
                <a:solidFill>
                  <a:srgbClr val="FFFF00"/>
                </a:solidFill>
              </a:rPr>
              <a:t>collides with a stationary </a:t>
            </a:r>
            <a:r>
              <a:rPr lang="en-CA">
                <a:solidFill>
                  <a:srgbClr val="00B0F0"/>
                </a:solidFill>
              </a:rPr>
              <a:t>2.0x10</a:t>
            </a:r>
            <a:r>
              <a:rPr lang="en-CA" baseline="30000">
                <a:solidFill>
                  <a:srgbClr val="00B0F0"/>
                </a:solidFill>
              </a:rPr>
              <a:t>-2</a:t>
            </a:r>
            <a:r>
              <a:rPr lang="en-CA">
                <a:solidFill>
                  <a:srgbClr val="00B0F0"/>
                </a:solidFill>
              </a:rPr>
              <a:t> kg </a:t>
            </a:r>
            <a:r>
              <a:rPr lang="en-CA">
                <a:solidFill>
                  <a:srgbClr val="FFFF00"/>
                </a:solidFill>
              </a:rPr>
              <a:t>ball. If the collision is elastic, determine the velocity of each ball after the collision. 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2243138" y="2068513"/>
          <a:ext cx="4754562" cy="850900"/>
        </p:xfrm>
        <a:graphic>
          <a:graphicData uri="http://schemas.openxmlformats.org/presentationml/2006/ole">
            <p:oleObj spid="_x0000_s14358" name="Equation" r:id="rId3" imgW="2197100" imgH="393700" progId="">
              <p:embed/>
            </p:oleObj>
          </a:graphicData>
        </a:graphic>
      </p:graphicFrame>
      <p:graphicFrame>
        <p:nvGraphicFramePr>
          <p:cNvPr id="70659" name="Object 3"/>
          <p:cNvGraphicFramePr>
            <a:graphicFrameLocks noChangeAspect="1"/>
          </p:cNvGraphicFramePr>
          <p:nvPr/>
        </p:nvGraphicFramePr>
        <p:xfrm>
          <a:off x="2290763" y="3317875"/>
          <a:ext cx="3738562" cy="549275"/>
        </p:xfrm>
        <a:graphic>
          <a:graphicData uri="http://schemas.openxmlformats.org/presentationml/2006/ole">
            <p:oleObj spid="_x0000_s14359" name="Equation" r:id="rId4" imgW="1726451" imgH="253890" progId="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81548" y="2296391"/>
            <a:ext cx="696189" cy="400110"/>
          </a:xfrm>
          <a:prstGeom prst="rect">
            <a:avLst/>
          </a:prstGeom>
          <a:solidFill>
            <a:schemeClr val="bg2">
              <a:lumMod val="50000"/>
              <a:lumOff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FF00"/>
                </a:solidFill>
              </a:rPr>
              <a:t>K.E.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4473" y="3359150"/>
            <a:ext cx="1454149" cy="400110"/>
          </a:xfrm>
          <a:prstGeom prst="rect">
            <a:avLst/>
          </a:prstGeom>
          <a:solidFill>
            <a:schemeClr val="bg2">
              <a:lumMod val="50000"/>
              <a:lumOff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FF00"/>
                </a:solidFill>
              </a:rPr>
              <a:t>Momentum</a:t>
            </a: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293688" y="4824413"/>
          <a:ext cx="1520825" cy="1841500"/>
        </p:xfrm>
        <a:graphic>
          <a:graphicData uri="http://schemas.openxmlformats.org/presentationml/2006/ole">
            <p:oleObj spid="_x0000_s14360" name="Equation" r:id="rId5" imgW="1079500" imgH="1308100" progId="">
              <p:embed/>
            </p:oleObj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5774833" y="4113212"/>
          <a:ext cx="1917700" cy="795338"/>
        </p:xfrm>
        <a:graphic>
          <a:graphicData uri="http://schemas.openxmlformats.org/presentationml/2006/ole">
            <p:oleObj spid="_x0000_s14361" name="Equation" r:id="rId6" imgW="1040948" imgH="431613" progId="">
              <p:embed/>
            </p:oleObj>
          </a:graphicData>
        </a:graphic>
      </p:graphicFrame>
      <p:graphicFrame>
        <p:nvGraphicFramePr>
          <p:cNvPr id="70662" name="Object 6"/>
          <p:cNvGraphicFramePr>
            <a:graphicFrameLocks noChangeAspect="1"/>
          </p:cNvGraphicFramePr>
          <p:nvPr/>
        </p:nvGraphicFramePr>
        <p:xfrm>
          <a:off x="5595938" y="4908550"/>
          <a:ext cx="3297237" cy="1590675"/>
        </p:xfrm>
        <a:graphic>
          <a:graphicData uri="http://schemas.openxmlformats.org/presentationml/2006/ole">
            <p:oleObj spid="_x0000_s14362" name="Equation" r:id="rId7" imgW="1790700" imgH="863600" progId="">
              <p:embed/>
            </p:oleObj>
          </a:graphicData>
        </a:graphic>
      </p:graphicFrame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93688" y="4279900"/>
            <a:ext cx="1520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CA">
                <a:solidFill>
                  <a:srgbClr val="00B0F0"/>
                </a:solidFill>
              </a:rPr>
              <a:t>Given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41864" y="4400718"/>
            <a:ext cx="3050886" cy="1015663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FF00"/>
                </a:solidFill>
              </a:rPr>
              <a:t>Re-arranging the Momentum equation with v</a:t>
            </a:r>
            <a:r>
              <a:rPr lang="en-CA" baseline="-25000" dirty="0">
                <a:solidFill>
                  <a:srgbClr val="FFFF00"/>
                </a:solidFill>
              </a:rPr>
              <a:t>2i</a:t>
            </a:r>
            <a:r>
              <a:rPr lang="en-CA" dirty="0">
                <a:solidFill>
                  <a:srgbClr val="FFFF00"/>
                </a:solidFill>
              </a:rPr>
              <a:t>=0, we obtain: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6255" y="330225"/>
            <a:ext cx="4436918" cy="400110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FF00"/>
                </a:solidFill>
              </a:rPr>
              <a:t>Substitute this into the K.E. equation:</a:t>
            </a:r>
          </a:p>
        </p:txBody>
      </p:sp>
      <p:graphicFrame>
        <p:nvGraphicFramePr>
          <p:cNvPr id="71682" name="Object 2"/>
          <p:cNvGraphicFramePr>
            <a:graphicFrameLocks noChangeAspect="1"/>
          </p:cNvGraphicFramePr>
          <p:nvPr/>
        </p:nvGraphicFramePr>
        <p:xfrm>
          <a:off x="1963738" y="2605088"/>
          <a:ext cx="1943100" cy="588962"/>
        </p:xfrm>
        <a:graphic>
          <a:graphicData uri="http://schemas.openxmlformats.org/presentationml/2006/ole">
            <p:oleObj spid="_x0000_s15386" name="Equation" r:id="rId3" imgW="1295400" imgH="393700" progId="">
              <p:embed/>
            </p:oleObj>
          </a:graphicData>
        </a:graphic>
      </p:graphicFrame>
      <p:graphicFrame>
        <p:nvGraphicFramePr>
          <p:cNvPr id="71684" name="Object 4"/>
          <p:cNvGraphicFramePr>
            <a:graphicFrameLocks noChangeAspect="1"/>
          </p:cNvGraphicFramePr>
          <p:nvPr/>
        </p:nvGraphicFramePr>
        <p:xfrm>
          <a:off x="1222375" y="1162050"/>
          <a:ext cx="5813425" cy="671513"/>
        </p:xfrm>
        <a:graphic>
          <a:graphicData uri="http://schemas.openxmlformats.org/presentationml/2006/ole">
            <p:oleObj spid="_x0000_s15387" name="Equation" r:id="rId4" imgW="3733800" imgH="431800" progId="">
              <p:embed/>
            </p:oleObj>
          </a:graphicData>
        </a:graphic>
      </p:graphicFrame>
      <p:graphicFrame>
        <p:nvGraphicFramePr>
          <p:cNvPr id="71685" name="Object 5"/>
          <p:cNvGraphicFramePr>
            <a:graphicFrameLocks noChangeAspect="1"/>
          </p:cNvGraphicFramePr>
          <p:nvPr/>
        </p:nvGraphicFramePr>
        <p:xfrm>
          <a:off x="4675188" y="207963"/>
          <a:ext cx="3803650" cy="681037"/>
        </p:xfrm>
        <a:graphic>
          <a:graphicData uri="http://schemas.openxmlformats.org/presentationml/2006/ole">
            <p:oleObj spid="_x0000_s15388" name="Equation" r:id="rId5" imgW="2197100" imgH="393700" progId="">
              <p:embed/>
            </p:oleObj>
          </a:graphicData>
        </a:graphic>
      </p:graphicFrame>
      <p:graphicFrame>
        <p:nvGraphicFramePr>
          <p:cNvPr id="71686" name="Object 6"/>
          <p:cNvGraphicFramePr>
            <a:graphicFrameLocks noChangeAspect="1"/>
          </p:cNvGraphicFramePr>
          <p:nvPr/>
        </p:nvGraphicFramePr>
        <p:xfrm>
          <a:off x="2338388" y="1944688"/>
          <a:ext cx="3559175" cy="652462"/>
        </p:xfrm>
        <a:graphic>
          <a:graphicData uri="http://schemas.openxmlformats.org/presentationml/2006/ole">
            <p:oleObj spid="_x0000_s15389" name="Equation" r:id="rId6" imgW="2286000" imgH="419100" progId="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97429" y="2732170"/>
            <a:ext cx="1704109" cy="400110"/>
          </a:xfrm>
          <a:prstGeom prst="rect">
            <a:avLst/>
          </a:prstGeom>
          <a:solidFill>
            <a:srgbClr val="3399FF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FF00"/>
                </a:solidFill>
              </a:rPr>
              <a:t>Substitute in:</a:t>
            </a:r>
          </a:p>
        </p:txBody>
      </p:sp>
      <p:graphicFrame>
        <p:nvGraphicFramePr>
          <p:cNvPr id="71687" name="Object 7"/>
          <p:cNvGraphicFramePr>
            <a:graphicFrameLocks noChangeAspect="1"/>
          </p:cNvGraphicFramePr>
          <p:nvPr/>
        </p:nvGraphicFramePr>
        <p:xfrm>
          <a:off x="2359025" y="3194050"/>
          <a:ext cx="5576888" cy="730250"/>
        </p:xfrm>
        <a:graphic>
          <a:graphicData uri="http://schemas.openxmlformats.org/presentationml/2006/ole">
            <p:oleObj spid="_x0000_s15390" name="Equation" r:id="rId7" imgW="3581400" imgH="469900" progId="">
              <p:embed/>
            </p:oleObj>
          </a:graphicData>
        </a:graphic>
      </p:graphicFrame>
      <p:graphicFrame>
        <p:nvGraphicFramePr>
          <p:cNvPr id="71688" name="Object 8"/>
          <p:cNvGraphicFramePr>
            <a:graphicFrameLocks noChangeAspect="1"/>
          </p:cNvGraphicFramePr>
          <p:nvPr/>
        </p:nvGraphicFramePr>
        <p:xfrm>
          <a:off x="3155950" y="4070350"/>
          <a:ext cx="2690813" cy="611188"/>
        </p:xfrm>
        <a:graphic>
          <a:graphicData uri="http://schemas.openxmlformats.org/presentationml/2006/ole">
            <p:oleObj spid="_x0000_s15391" name="Equation" r:id="rId8" imgW="1726451" imgH="393529" progId="">
              <p:embed/>
            </p:oleObj>
          </a:graphicData>
        </a:graphic>
      </p:graphicFrame>
      <p:graphicFrame>
        <p:nvGraphicFramePr>
          <p:cNvPr id="71689" name="Object 9"/>
          <p:cNvGraphicFramePr>
            <a:graphicFrameLocks noChangeAspect="1"/>
          </p:cNvGraphicFramePr>
          <p:nvPr/>
        </p:nvGraphicFramePr>
        <p:xfrm>
          <a:off x="2963863" y="5035550"/>
          <a:ext cx="1285875" cy="1265238"/>
        </p:xfrm>
        <a:graphic>
          <a:graphicData uri="http://schemas.openxmlformats.org/presentationml/2006/ole">
            <p:oleObj spid="_x0000_s15392" name="Equation" r:id="rId9" imgW="825500" imgH="812800" progId="">
              <p:embed/>
            </p:oleObj>
          </a:graphicData>
        </a:graphic>
      </p:graphicFrame>
      <p:sp>
        <p:nvSpPr>
          <p:cNvPr id="15" name="Multiply 14"/>
          <p:cNvSpPr/>
          <p:nvPr/>
        </p:nvSpPr>
        <p:spPr bwMode="auto">
          <a:xfrm>
            <a:off x="3135313" y="5035550"/>
            <a:ext cx="665162" cy="671513"/>
          </a:xfrm>
          <a:prstGeom prst="mathMultiply">
            <a:avLst/>
          </a:prstGeom>
          <a:solidFill>
            <a:srgbClr val="FC0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graphicFrame>
        <p:nvGraphicFramePr>
          <p:cNvPr id="71690" name="Object 10"/>
          <p:cNvGraphicFramePr>
            <a:graphicFrameLocks noChangeAspect="1"/>
          </p:cNvGraphicFramePr>
          <p:nvPr/>
        </p:nvGraphicFramePr>
        <p:xfrm>
          <a:off x="5094288" y="4889500"/>
          <a:ext cx="2532062" cy="1957388"/>
        </p:xfrm>
        <a:graphic>
          <a:graphicData uri="http://schemas.openxmlformats.org/presentationml/2006/ole">
            <p:oleObj spid="_x0000_s15393" name="Equation" r:id="rId10" imgW="1625600" imgH="1257300" progId="">
              <p:embed/>
            </p:oleObj>
          </a:graphicData>
        </a:graphic>
      </p:graphicFrame>
      <p:sp>
        <p:nvSpPr>
          <p:cNvPr id="17" name="Minus 16"/>
          <p:cNvSpPr/>
          <p:nvPr/>
        </p:nvSpPr>
        <p:spPr bwMode="auto">
          <a:xfrm>
            <a:off x="-415925" y="4640263"/>
            <a:ext cx="9799638" cy="131762"/>
          </a:xfrm>
          <a:prstGeom prst="mathMinus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cxnSp>
        <p:nvCxnSpPr>
          <p:cNvPr id="19" name="Straight Connector 18"/>
          <p:cNvCxnSpPr>
            <a:cxnSpLocks noChangeShapeType="1"/>
          </p:cNvCxnSpPr>
          <p:nvPr/>
        </p:nvCxnSpPr>
        <p:spPr bwMode="auto">
          <a:xfrm rot="16200000" flipH="1">
            <a:off x="4162425" y="5434013"/>
            <a:ext cx="1441450" cy="0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162800" cy="936625"/>
          </a:xfrm>
        </p:spPr>
        <p:txBody>
          <a:bodyPr/>
          <a:lstStyle/>
          <a:p>
            <a:pPr>
              <a:defRPr/>
            </a:pPr>
            <a:r>
              <a:rPr lang="en-US" smtClean="0"/>
              <a:t>Comment on Energy Conservation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546225"/>
            <a:ext cx="7162800" cy="4913313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We have seen that the total kinetic energy of a system undergoing an </a:t>
            </a:r>
            <a:r>
              <a:rPr lang="en-US" sz="2400" dirty="0" smtClean="0">
                <a:latin typeface="Comic Sans MS" pitchFamily="66" charset="0"/>
              </a:rPr>
              <a:t>inelastic</a:t>
            </a:r>
            <a:r>
              <a:rPr lang="en-US" sz="2400" dirty="0" smtClean="0"/>
              <a:t> collision is not conserved.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Mechanical Energy is lost:</a:t>
            </a:r>
          </a:p>
          <a:p>
            <a:pPr lvl="2">
              <a:lnSpc>
                <a:spcPct val="80000"/>
              </a:lnSpc>
              <a:buClr>
                <a:schemeClr val="accent1"/>
              </a:buClr>
            </a:pPr>
            <a:r>
              <a:rPr lang="en-US" sz="2400" dirty="0" smtClean="0"/>
              <a:t>Heat (bomb)</a:t>
            </a:r>
          </a:p>
          <a:p>
            <a:pPr lvl="2">
              <a:lnSpc>
                <a:spcPct val="80000"/>
              </a:lnSpc>
              <a:buClr>
                <a:schemeClr val="accent1"/>
              </a:buClr>
            </a:pPr>
            <a:r>
              <a:rPr lang="en-US" sz="2400" dirty="0" smtClean="0"/>
              <a:t>Bending of metal (crashing cars)</a:t>
            </a:r>
            <a:br>
              <a:rPr lang="en-US" sz="2400" dirty="0" smtClean="0"/>
            </a:b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Kinetic energy </a:t>
            </a:r>
            <a:r>
              <a:rPr lang="en-US" sz="2400" b="1" dirty="0" smtClean="0">
                <a:solidFill>
                  <a:schemeClr val="tx2"/>
                </a:solidFill>
              </a:rPr>
              <a:t>is not</a:t>
            </a:r>
            <a:r>
              <a:rPr lang="en-US" sz="2400" dirty="0" smtClean="0"/>
              <a:t> conserved since </a:t>
            </a:r>
            <a:r>
              <a:rPr lang="en-US" sz="2400" b="1" dirty="0" smtClean="0">
                <a:solidFill>
                  <a:schemeClr val="tx2"/>
                </a:solidFill>
              </a:rPr>
              <a:t>dissipative work</a:t>
            </a:r>
            <a:r>
              <a:rPr lang="en-US" sz="2400" dirty="0" smtClean="0"/>
              <a:t> is done during an </a:t>
            </a:r>
            <a:r>
              <a:rPr lang="en-US" sz="2400" dirty="0" smtClean="0">
                <a:latin typeface="Comic Sans MS" pitchFamily="66" charset="0"/>
              </a:rPr>
              <a:t>inelastic</a:t>
            </a:r>
            <a:r>
              <a:rPr lang="en-US" sz="2400" dirty="0" smtClean="0"/>
              <a:t> collision! (here, KE equals mechanical energy)</a:t>
            </a:r>
          </a:p>
          <a:p>
            <a:pPr>
              <a:lnSpc>
                <a:spcPct val="80000"/>
              </a:lnSpc>
              <a:buNone/>
            </a:pP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162800" cy="9366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Comment on Momentum Conservation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546225"/>
            <a:ext cx="7162800" cy="4913313"/>
          </a:xfrm>
          <a:noFill/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Total momentum, </a:t>
            </a:r>
            <a:r>
              <a:rPr lang="en-US" i="1" dirty="0" smtClean="0"/>
              <a:t>P</a:t>
            </a:r>
            <a:r>
              <a:rPr lang="en-US" i="1" baseline="-25000" dirty="0" smtClean="0"/>
              <a:t>T</a:t>
            </a:r>
            <a:r>
              <a:rPr lang="en-US" dirty="0" smtClean="0"/>
              <a:t>, along a certain direction </a:t>
            </a:r>
            <a:r>
              <a:rPr lang="en-US" b="1" dirty="0" smtClean="0">
                <a:solidFill>
                  <a:schemeClr val="tx2"/>
                </a:solidFill>
              </a:rPr>
              <a:t>is</a:t>
            </a:r>
            <a:r>
              <a:rPr lang="en-US" dirty="0" smtClean="0"/>
              <a:t> conserved when there are </a:t>
            </a:r>
            <a:r>
              <a:rPr lang="en-US" dirty="0" smtClean="0">
                <a:solidFill>
                  <a:schemeClr val="tx2"/>
                </a:solidFill>
              </a:rPr>
              <a:t>no external forces</a:t>
            </a:r>
            <a:r>
              <a:rPr lang="en-US" dirty="0" smtClean="0"/>
              <a:t> acting in this direction.</a:t>
            </a:r>
          </a:p>
          <a:p>
            <a:pPr lvl="1">
              <a:lnSpc>
                <a:spcPct val="80000"/>
              </a:lnSpc>
            </a:pPr>
            <a:r>
              <a:rPr lang="en-US" i="1" dirty="0" smtClean="0"/>
              <a:t>F = ma = P</a:t>
            </a:r>
            <a:r>
              <a:rPr lang="en-US" i="1" baseline="-25000" dirty="0" smtClean="0"/>
              <a:t>T</a:t>
            </a:r>
            <a:r>
              <a:rPr lang="en-US" i="1" dirty="0" smtClean="0"/>
              <a:t>/</a:t>
            </a:r>
            <a:r>
              <a:rPr lang="en-US" i="1" dirty="0" err="1" smtClean="0"/>
              <a:t>Δt</a:t>
            </a:r>
            <a:r>
              <a:rPr lang="en-US" dirty="0" smtClean="0"/>
              <a:t>   says this has to be true!!  (Newton’s Laws)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In general, momentum conservation is easier to satisfy than </a:t>
            </a:r>
            <a:r>
              <a:rPr lang="en-US" i="1" dirty="0" smtClean="0"/>
              <a:t>mechanical</a:t>
            </a:r>
            <a:r>
              <a:rPr lang="en-US" dirty="0" smtClean="0"/>
              <a:t> energy conservation.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Remember: in the absence of external forces, total energy (including heat…) of a system is </a:t>
            </a:r>
            <a:r>
              <a:rPr lang="en-US" b="1" dirty="0" smtClean="0"/>
              <a:t>always </a:t>
            </a:r>
            <a:r>
              <a:rPr lang="en-US" dirty="0" smtClean="0"/>
              <a:t>conserved even when mechanical energy is not conserved.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FE9B03"/>
                </a:solidFill>
              </a:rPr>
              <a:t>How much do two objects that </a:t>
            </a:r>
            <a:r>
              <a:rPr lang="en-US" dirty="0" err="1" smtClean="0">
                <a:solidFill>
                  <a:srgbClr val="FE9B03"/>
                </a:solidFill>
              </a:rPr>
              <a:t>inelastically</a:t>
            </a:r>
            <a:r>
              <a:rPr lang="en-US" dirty="0" smtClean="0">
                <a:solidFill>
                  <a:srgbClr val="FE9B03"/>
                </a:solidFill>
              </a:rPr>
              <a:t> collide heat up?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467600" cy="11430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dirty="0" smtClean="0">
                <a:solidFill>
                  <a:schemeClr val="accent2"/>
                </a:solidFill>
              </a:rPr>
              <a:t>Collisions</a:t>
            </a:r>
            <a:endParaRPr lang="en-US" sz="2800" dirty="0" smtClean="0">
              <a:solidFill>
                <a:srgbClr val="FC0128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772400" cy="6096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A box sliding on a frictionless surface collides and sticks to a second identical box which is initially at rest. </a:t>
            </a:r>
          </a:p>
          <a:p>
            <a:r>
              <a:rPr lang="en-US" smtClean="0"/>
              <a:t>What is the ratio of </a:t>
            </a:r>
            <a:r>
              <a:rPr lang="en-US" smtClean="0">
                <a:solidFill>
                  <a:schemeClr val="tx2"/>
                </a:solidFill>
              </a:rPr>
              <a:t>initial</a:t>
            </a:r>
            <a:r>
              <a:rPr lang="en-US" smtClean="0"/>
              <a:t> to </a:t>
            </a:r>
            <a:r>
              <a:rPr lang="en-US" smtClean="0">
                <a:solidFill>
                  <a:schemeClr val="tx2"/>
                </a:solidFill>
              </a:rPr>
              <a:t>final</a:t>
            </a:r>
            <a:r>
              <a:rPr lang="en-US" smtClean="0"/>
              <a:t> </a:t>
            </a:r>
            <a:r>
              <a:rPr lang="en-US" u="sng" smtClean="0">
                <a:solidFill>
                  <a:schemeClr val="tx2"/>
                </a:solidFill>
              </a:rPr>
              <a:t>kinetic energy</a:t>
            </a:r>
            <a:r>
              <a:rPr lang="en-US" smtClean="0"/>
              <a:t> of the system?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839788" y="3586163"/>
            <a:ext cx="1682750" cy="177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(a)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b="1">
                <a:solidFill>
                  <a:schemeClr val="tx2"/>
                </a:solidFill>
              </a:rPr>
              <a:t>1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</a:t>
            </a:r>
            <a:b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(b)              </a:t>
            </a:r>
            <a:b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(c)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b="1">
                <a:solidFill>
                  <a:schemeClr val="tx2"/>
                </a:solidFill>
              </a:rPr>
              <a:t>2 </a:t>
            </a:r>
            <a:r>
              <a:rPr lang="en-US" i="1">
                <a:solidFill>
                  <a:schemeClr val="tx2"/>
                </a:solidFill>
              </a:rPr>
              <a:t>    </a:t>
            </a:r>
            <a:r>
              <a:rPr lang="en-US" b="1" i="1" baseline="-25000">
                <a:solidFill>
                  <a:schemeClr val="accent2"/>
                </a:solidFill>
              </a:rPr>
              <a:t>     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i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054" name="Line 5"/>
          <p:cNvSpPr>
            <a:spLocks noChangeShapeType="1"/>
          </p:cNvSpPr>
          <p:nvPr/>
        </p:nvSpPr>
        <p:spPr bwMode="auto">
          <a:xfrm>
            <a:off x="508000" y="5918200"/>
            <a:ext cx="6896100" cy="381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3962400" y="4330700"/>
            <a:ext cx="4343400" cy="1651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>
            <a:off x="6680200" y="3581400"/>
            <a:ext cx="762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057" name="Rectangle 8" descr="Medium wood"/>
          <p:cNvSpPr>
            <a:spLocks noChangeArrowheads="1"/>
          </p:cNvSpPr>
          <p:nvPr/>
        </p:nvSpPr>
        <p:spPr bwMode="auto">
          <a:xfrm>
            <a:off x="6102350" y="3587750"/>
            <a:ext cx="749300" cy="7366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058" name="Rectangle 9" descr="Medium Wood"/>
          <p:cNvSpPr>
            <a:spLocks noChangeArrowheads="1"/>
          </p:cNvSpPr>
          <p:nvPr/>
        </p:nvSpPr>
        <p:spPr bwMode="auto">
          <a:xfrm>
            <a:off x="4197350" y="3587750"/>
            <a:ext cx="749300" cy="73660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059" name="AutoShape 10"/>
          <p:cNvSpPr>
            <a:spLocks noChangeArrowheads="1"/>
          </p:cNvSpPr>
          <p:nvPr/>
        </p:nvSpPr>
        <p:spPr bwMode="auto">
          <a:xfrm>
            <a:off x="4953000" y="3810000"/>
            <a:ext cx="609600" cy="228600"/>
          </a:xfrm>
          <a:prstGeom prst="rightArrow">
            <a:avLst>
              <a:gd name="adj1" fmla="val 50000"/>
              <a:gd name="adj2" fmla="val 133346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060" name="Rectangle 11"/>
          <p:cNvSpPr>
            <a:spLocks noChangeArrowheads="1"/>
          </p:cNvSpPr>
          <p:nvPr/>
        </p:nvSpPr>
        <p:spPr bwMode="auto">
          <a:xfrm>
            <a:off x="3962400" y="5626100"/>
            <a:ext cx="4343400" cy="1651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061" name="Line 12"/>
          <p:cNvSpPr>
            <a:spLocks noChangeShapeType="1"/>
          </p:cNvSpPr>
          <p:nvPr/>
        </p:nvSpPr>
        <p:spPr bwMode="auto">
          <a:xfrm>
            <a:off x="6680200" y="4876800"/>
            <a:ext cx="762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062" name="Rectangle 13" descr="Medium Wood"/>
          <p:cNvSpPr>
            <a:spLocks noChangeArrowheads="1"/>
          </p:cNvSpPr>
          <p:nvPr/>
        </p:nvSpPr>
        <p:spPr bwMode="auto">
          <a:xfrm>
            <a:off x="6711950" y="4883150"/>
            <a:ext cx="749300" cy="73660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063" name="Rectangle 14" descr="Medium Wood"/>
          <p:cNvSpPr>
            <a:spLocks noChangeArrowheads="1"/>
          </p:cNvSpPr>
          <p:nvPr/>
        </p:nvSpPr>
        <p:spPr bwMode="auto">
          <a:xfrm>
            <a:off x="5949950" y="4883150"/>
            <a:ext cx="749300" cy="73660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064" name="AutoShape 15"/>
          <p:cNvSpPr>
            <a:spLocks noChangeArrowheads="1"/>
          </p:cNvSpPr>
          <p:nvPr/>
        </p:nvSpPr>
        <p:spPr bwMode="auto">
          <a:xfrm>
            <a:off x="7543800" y="5105400"/>
            <a:ext cx="228600" cy="228600"/>
          </a:xfrm>
          <a:prstGeom prst="rightArrow">
            <a:avLst>
              <a:gd name="adj1" fmla="val 50000"/>
              <a:gd name="adj2" fmla="val 50005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graphicFrame>
        <p:nvGraphicFramePr>
          <p:cNvPr id="2050" name="Object 16"/>
          <p:cNvGraphicFramePr>
            <a:graphicFrameLocks/>
          </p:cNvGraphicFramePr>
          <p:nvPr/>
        </p:nvGraphicFramePr>
        <p:xfrm>
          <a:off x="1266825" y="4343400"/>
          <a:ext cx="358775" cy="282575"/>
        </p:xfrm>
        <a:graphic>
          <a:graphicData uri="http://schemas.openxmlformats.org/presentationml/2006/ole">
            <p:oleObj spid="_x0000_s2065" name="Equation" r:id="rId5" imgW="482760" imgH="381600" progId="Equation.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467600" cy="11430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dirty="0" smtClean="0">
                <a:solidFill>
                  <a:schemeClr val="accent2"/>
                </a:solidFill>
              </a:rPr>
              <a:t>Solution</a:t>
            </a:r>
            <a:endParaRPr lang="en-US" sz="2800" i="1" dirty="0" smtClean="0"/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772400" cy="6096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No external forces in the </a:t>
            </a:r>
            <a:r>
              <a:rPr lang="en-US" i="1" smtClean="0">
                <a:solidFill>
                  <a:schemeClr val="accent2"/>
                </a:solidFill>
              </a:rPr>
              <a:t>x </a:t>
            </a:r>
            <a:r>
              <a:rPr lang="en-US" smtClean="0"/>
              <a:t>direction, so </a:t>
            </a:r>
            <a:r>
              <a:rPr lang="en-US" i="1" smtClean="0">
                <a:solidFill>
                  <a:schemeClr val="tx2"/>
                </a:solidFill>
              </a:rPr>
              <a:t>P</a:t>
            </a:r>
            <a:r>
              <a:rPr lang="en-US" i="1" baseline="-25000" smtClean="0">
                <a:solidFill>
                  <a:schemeClr val="tx2"/>
                </a:solidFill>
              </a:rPr>
              <a:t>X</a:t>
            </a:r>
            <a:r>
              <a:rPr lang="en-US" smtClean="0"/>
              <a:t> is constant.</a:t>
            </a:r>
          </a:p>
        </p:txBody>
      </p:sp>
      <p:sp>
        <p:nvSpPr>
          <p:cNvPr id="3078" name="Line 4"/>
          <p:cNvSpPr>
            <a:spLocks noChangeShapeType="1"/>
          </p:cNvSpPr>
          <p:nvPr/>
        </p:nvSpPr>
        <p:spPr bwMode="auto">
          <a:xfrm>
            <a:off x="508000" y="5918200"/>
            <a:ext cx="6896100" cy="381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3962400" y="4330700"/>
            <a:ext cx="4343400" cy="1651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080" name="Line 6"/>
          <p:cNvSpPr>
            <a:spLocks noChangeShapeType="1"/>
          </p:cNvSpPr>
          <p:nvPr/>
        </p:nvSpPr>
        <p:spPr bwMode="auto">
          <a:xfrm>
            <a:off x="6680200" y="3581400"/>
            <a:ext cx="762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081" name="Rectangle 7" descr="Medium Wood"/>
          <p:cNvSpPr>
            <a:spLocks noChangeArrowheads="1"/>
          </p:cNvSpPr>
          <p:nvPr/>
        </p:nvSpPr>
        <p:spPr bwMode="auto">
          <a:xfrm>
            <a:off x="6102350" y="3587750"/>
            <a:ext cx="749300" cy="7366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082" name="Rectangle 8" descr="Medium Wood"/>
          <p:cNvSpPr>
            <a:spLocks noChangeArrowheads="1"/>
          </p:cNvSpPr>
          <p:nvPr/>
        </p:nvSpPr>
        <p:spPr bwMode="auto">
          <a:xfrm>
            <a:off x="4197350" y="3587750"/>
            <a:ext cx="749300" cy="7366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083" name="AutoShape 9"/>
          <p:cNvSpPr>
            <a:spLocks noChangeArrowheads="1"/>
          </p:cNvSpPr>
          <p:nvPr/>
        </p:nvSpPr>
        <p:spPr bwMode="auto">
          <a:xfrm>
            <a:off x="4953000" y="3810000"/>
            <a:ext cx="609600" cy="228600"/>
          </a:xfrm>
          <a:prstGeom prst="rightArrow">
            <a:avLst>
              <a:gd name="adj1" fmla="val 50000"/>
              <a:gd name="adj2" fmla="val 133346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084" name="Rectangle 10"/>
          <p:cNvSpPr>
            <a:spLocks noChangeArrowheads="1"/>
          </p:cNvSpPr>
          <p:nvPr/>
        </p:nvSpPr>
        <p:spPr bwMode="auto">
          <a:xfrm>
            <a:off x="3962400" y="5626100"/>
            <a:ext cx="4343400" cy="1651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085" name="Line 11"/>
          <p:cNvSpPr>
            <a:spLocks noChangeShapeType="1"/>
          </p:cNvSpPr>
          <p:nvPr/>
        </p:nvSpPr>
        <p:spPr bwMode="auto">
          <a:xfrm>
            <a:off x="6680200" y="4876800"/>
            <a:ext cx="762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086" name="Rectangle 12" descr="Medium Wood"/>
          <p:cNvSpPr>
            <a:spLocks noChangeArrowheads="1"/>
          </p:cNvSpPr>
          <p:nvPr/>
        </p:nvSpPr>
        <p:spPr bwMode="auto">
          <a:xfrm>
            <a:off x="6711950" y="4883150"/>
            <a:ext cx="749300" cy="7366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087" name="Rectangle 13" descr="Medium Wood"/>
          <p:cNvSpPr>
            <a:spLocks noChangeArrowheads="1"/>
          </p:cNvSpPr>
          <p:nvPr/>
        </p:nvSpPr>
        <p:spPr bwMode="auto">
          <a:xfrm>
            <a:off x="5949950" y="4883150"/>
            <a:ext cx="749300" cy="7366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088" name="AutoShape 14"/>
          <p:cNvSpPr>
            <a:spLocks noChangeArrowheads="1"/>
          </p:cNvSpPr>
          <p:nvPr/>
        </p:nvSpPr>
        <p:spPr bwMode="auto">
          <a:xfrm>
            <a:off x="7543800" y="5105400"/>
            <a:ext cx="228600" cy="228600"/>
          </a:xfrm>
          <a:prstGeom prst="rightArrow">
            <a:avLst>
              <a:gd name="adj1" fmla="val 50000"/>
              <a:gd name="adj2" fmla="val 50005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5394325" y="34813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i="1">
                <a:solidFill>
                  <a:schemeClr val="tx2"/>
                </a:solidFill>
              </a:rPr>
              <a:t>v </a:t>
            </a:r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4327525" y="3786188"/>
            <a:ext cx="4651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i="1">
                <a:solidFill>
                  <a:schemeClr val="tx2"/>
                </a:solidFill>
              </a:rPr>
              <a:t>m </a:t>
            </a: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6232525" y="3786188"/>
            <a:ext cx="4651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i="1">
                <a:solidFill>
                  <a:schemeClr val="tx2"/>
                </a:solidFill>
              </a:rPr>
              <a:t>m </a:t>
            </a:r>
          </a:p>
        </p:txBody>
      </p:sp>
      <p:graphicFrame>
        <p:nvGraphicFramePr>
          <p:cNvPr id="3074" name="Object 21"/>
          <p:cNvGraphicFramePr>
            <a:graphicFrameLocks/>
          </p:cNvGraphicFramePr>
          <p:nvPr/>
        </p:nvGraphicFramePr>
        <p:xfrm>
          <a:off x="1476375" y="4752975"/>
          <a:ext cx="1576388" cy="866775"/>
        </p:xfrm>
        <a:graphic>
          <a:graphicData uri="http://schemas.openxmlformats.org/presentationml/2006/ole">
            <p:oleObj spid="_x0000_s3097" name="Equation" r:id="rId4" imgW="1193760" imgH="559800" progId="Equation.3">
              <p:embed/>
            </p:oleObj>
          </a:graphicData>
        </a:graphic>
      </p:graphicFrame>
      <p:sp>
        <p:nvSpPr>
          <p:cNvPr id="3092" name="Rectangle 22"/>
          <p:cNvSpPr>
            <a:spLocks noChangeArrowheads="1"/>
          </p:cNvSpPr>
          <p:nvPr/>
        </p:nvSpPr>
        <p:spPr bwMode="auto">
          <a:xfrm>
            <a:off x="6156325" y="5081588"/>
            <a:ext cx="4651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i="1">
                <a:solidFill>
                  <a:schemeClr val="tx2"/>
                </a:solidFill>
              </a:rPr>
              <a:t>m </a:t>
            </a:r>
          </a:p>
        </p:txBody>
      </p:sp>
      <p:sp>
        <p:nvSpPr>
          <p:cNvPr id="3093" name="Rectangle 23"/>
          <p:cNvSpPr>
            <a:spLocks noChangeArrowheads="1"/>
          </p:cNvSpPr>
          <p:nvPr/>
        </p:nvSpPr>
        <p:spPr bwMode="auto">
          <a:xfrm>
            <a:off x="6842125" y="5081588"/>
            <a:ext cx="4651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i="1">
                <a:solidFill>
                  <a:schemeClr val="tx2"/>
                </a:solidFill>
              </a:rPr>
              <a:t>m </a:t>
            </a:r>
          </a:p>
        </p:txBody>
      </p:sp>
      <p:sp>
        <p:nvSpPr>
          <p:cNvPr id="3094" name="Rectangle 24"/>
          <p:cNvSpPr>
            <a:spLocks noChangeArrowheads="1"/>
          </p:cNvSpPr>
          <p:nvPr/>
        </p:nvSpPr>
        <p:spPr bwMode="auto">
          <a:xfrm>
            <a:off x="7832725" y="5081588"/>
            <a:ext cx="6619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i="1">
                <a:solidFill>
                  <a:schemeClr val="tx2"/>
                </a:solidFill>
              </a:rPr>
              <a:t>v / 2</a:t>
            </a:r>
          </a:p>
        </p:txBody>
      </p:sp>
      <p:sp>
        <p:nvSpPr>
          <p:cNvPr id="3095" name="Line 25"/>
          <p:cNvSpPr>
            <a:spLocks noChangeShapeType="1"/>
          </p:cNvSpPr>
          <p:nvPr/>
        </p:nvSpPr>
        <p:spPr bwMode="auto">
          <a:xfrm>
            <a:off x="6934200" y="6248400"/>
            <a:ext cx="12192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096" name="Rectangle 26"/>
          <p:cNvSpPr>
            <a:spLocks noChangeArrowheads="1"/>
          </p:cNvSpPr>
          <p:nvPr/>
        </p:nvSpPr>
        <p:spPr bwMode="auto">
          <a:xfrm>
            <a:off x="8137525" y="60721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i="1">
                <a:solidFill>
                  <a:schemeClr val="accent2"/>
                </a:solidFill>
              </a:rPr>
              <a:t>x </a:t>
            </a:r>
          </a:p>
        </p:txBody>
      </p:sp>
      <p:graphicFrame>
        <p:nvGraphicFramePr>
          <p:cNvPr id="3075" name="Object 27"/>
          <p:cNvGraphicFramePr>
            <a:graphicFrameLocks/>
          </p:cNvGraphicFramePr>
          <p:nvPr/>
        </p:nvGraphicFramePr>
        <p:xfrm>
          <a:off x="1487488" y="3786188"/>
          <a:ext cx="1316037" cy="430212"/>
        </p:xfrm>
        <a:graphic>
          <a:graphicData uri="http://schemas.openxmlformats.org/presentationml/2006/ole">
            <p:oleObj spid="_x0000_s3098" name="Equation" r:id="rId5" imgW="685800" imgH="27972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AutoShape 2"/>
          <p:cNvSpPr>
            <a:spLocks noChangeArrowheads="1"/>
          </p:cNvSpPr>
          <p:nvPr/>
        </p:nvSpPr>
        <p:spPr bwMode="auto">
          <a:xfrm>
            <a:off x="4608513" y="5164138"/>
            <a:ext cx="1663700" cy="90170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467600" cy="11430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dirty="0" smtClean="0">
                <a:solidFill>
                  <a:schemeClr val="accent2"/>
                </a:solidFill>
              </a:rPr>
              <a:t>Solution</a:t>
            </a:r>
            <a:endParaRPr lang="en-US" sz="2800" i="1" dirty="0" smtClean="0"/>
          </a:p>
        </p:txBody>
      </p:sp>
      <p:sp>
        <p:nvSpPr>
          <p:cNvPr id="410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772400" cy="6096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Compute kinetic energies:</a:t>
            </a:r>
          </a:p>
        </p:txBody>
      </p:sp>
      <p:sp>
        <p:nvSpPr>
          <p:cNvPr id="4104" name="Line 5"/>
          <p:cNvSpPr>
            <a:spLocks noChangeShapeType="1"/>
          </p:cNvSpPr>
          <p:nvPr/>
        </p:nvSpPr>
        <p:spPr bwMode="auto">
          <a:xfrm>
            <a:off x="431800" y="4775200"/>
            <a:ext cx="6896100" cy="381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105" name="Rectangle 6"/>
          <p:cNvSpPr>
            <a:spLocks noChangeArrowheads="1"/>
          </p:cNvSpPr>
          <p:nvPr/>
        </p:nvSpPr>
        <p:spPr bwMode="auto">
          <a:xfrm>
            <a:off x="3886200" y="3187700"/>
            <a:ext cx="4343400" cy="1651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106" name="Line 7"/>
          <p:cNvSpPr>
            <a:spLocks noChangeShapeType="1"/>
          </p:cNvSpPr>
          <p:nvPr/>
        </p:nvSpPr>
        <p:spPr bwMode="auto">
          <a:xfrm>
            <a:off x="6604000" y="2438400"/>
            <a:ext cx="762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107" name="Rectangle 8" descr="Medium Wood"/>
          <p:cNvSpPr>
            <a:spLocks noChangeArrowheads="1"/>
          </p:cNvSpPr>
          <p:nvPr/>
        </p:nvSpPr>
        <p:spPr bwMode="auto">
          <a:xfrm>
            <a:off x="6026150" y="2444750"/>
            <a:ext cx="749300" cy="7366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108" name="Rectangle 9" descr="Medium Wood"/>
          <p:cNvSpPr>
            <a:spLocks noChangeArrowheads="1"/>
          </p:cNvSpPr>
          <p:nvPr/>
        </p:nvSpPr>
        <p:spPr bwMode="auto">
          <a:xfrm>
            <a:off x="4121150" y="2444750"/>
            <a:ext cx="749300" cy="7366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109" name="AutoShape 10"/>
          <p:cNvSpPr>
            <a:spLocks noChangeArrowheads="1"/>
          </p:cNvSpPr>
          <p:nvPr/>
        </p:nvSpPr>
        <p:spPr bwMode="auto">
          <a:xfrm>
            <a:off x="4876800" y="2667000"/>
            <a:ext cx="609600" cy="228600"/>
          </a:xfrm>
          <a:prstGeom prst="rightArrow">
            <a:avLst>
              <a:gd name="adj1" fmla="val 50000"/>
              <a:gd name="adj2" fmla="val 133346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110" name="Rectangle 11"/>
          <p:cNvSpPr>
            <a:spLocks noChangeArrowheads="1"/>
          </p:cNvSpPr>
          <p:nvPr/>
        </p:nvSpPr>
        <p:spPr bwMode="auto">
          <a:xfrm>
            <a:off x="3886200" y="4483100"/>
            <a:ext cx="4343400" cy="1651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111" name="Line 12"/>
          <p:cNvSpPr>
            <a:spLocks noChangeShapeType="1"/>
          </p:cNvSpPr>
          <p:nvPr/>
        </p:nvSpPr>
        <p:spPr bwMode="auto">
          <a:xfrm>
            <a:off x="6604000" y="3733800"/>
            <a:ext cx="762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112" name="Rectangle 13" descr="Medium Wood"/>
          <p:cNvSpPr>
            <a:spLocks noChangeArrowheads="1"/>
          </p:cNvSpPr>
          <p:nvPr/>
        </p:nvSpPr>
        <p:spPr bwMode="auto">
          <a:xfrm>
            <a:off x="6635750" y="3740150"/>
            <a:ext cx="749300" cy="7366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113" name="Rectangle 14" descr="Medium Wood"/>
          <p:cNvSpPr>
            <a:spLocks noChangeArrowheads="1"/>
          </p:cNvSpPr>
          <p:nvPr/>
        </p:nvSpPr>
        <p:spPr bwMode="auto">
          <a:xfrm>
            <a:off x="5873750" y="3740150"/>
            <a:ext cx="749300" cy="7366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114" name="AutoShape 15"/>
          <p:cNvSpPr>
            <a:spLocks noChangeArrowheads="1"/>
          </p:cNvSpPr>
          <p:nvPr/>
        </p:nvSpPr>
        <p:spPr bwMode="auto">
          <a:xfrm>
            <a:off x="7467600" y="3962400"/>
            <a:ext cx="228600" cy="228600"/>
          </a:xfrm>
          <a:prstGeom prst="rightArrow">
            <a:avLst>
              <a:gd name="adj1" fmla="val 50000"/>
              <a:gd name="adj2" fmla="val 50005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115" name="Rectangle 16"/>
          <p:cNvSpPr>
            <a:spLocks noChangeArrowheads="1"/>
          </p:cNvSpPr>
          <p:nvPr/>
        </p:nvSpPr>
        <p:spPr bwMode="auto">
          <a:xfrm>
            <a:off x="5318125" y="23383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i="1">
                <a:solidFill>
                  <a:schemeClr val="tx2"/>
                </a:solidFill>
              </a:rPr>
              <a:t>v </a:t>
            </a:r>
          </a:p>
        </p:txBody>
      </p:sp>
      <p:sp>
        <p:nvSpPr>
          <p:cNvPr id="4116" name="Rectangle 17"/>
          <p:cNvSpPr>
            <a:spLocks noChangeArrowheads="1"/>
          </p:cNvSpPr>
          <p:nvPr/>
        </p:nvSpPr>
        <p:spPr bwMode="auto">
          <a:xfrm>
            <a:off x="4251325" y="2643188"/>
            <a:ext cx="466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i="1">
                <a:solidFill>
                  <a:schemeClr val="tx2"/>
                </a:solidFill>
              </a:rPr>
              <a:t>m </a:t>
            </a:r>
          </a:p>
        </p:txBody>
      </p:sp>
      <p:sp>
        <p:nvSpPr>
          <p:cNvPr id="4117" name="Rectangle 18"/>
          <p:cNvSpPr>
            <a:spLocks noChangeArrowheads="1"/>
          </p:cNvSpPr>
          <p:nvPr/>
        </p:nvSpPr>
        <p:spPr bwMode="auto">
          <a:xfrm>
            <a:off x="6156325" y="2643188"/>
            <a:ext cx="466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i="1">
                <a:solidFill>
                  <a:schemeClr val="tx2"/>
                </a:solidFill>
              </a:rPr>
              <a:t>m </a:t>
            </a:r>
          </a:p>
        </p:txBody>
      </p:sp>
      <p:sp>
        <p:nvSpPr>
          <p:cNvPr id="4118" name="Rectangle 19"/>
          <p:cNvSpPr>
            <a:spLocks noChangeArrowheads="1"/>
          </p:cNvSpPr>
          <p:nvPr/>
        </p:nvSpPr>
        <p:spPr bwMode="auto">
          <a:xfrm>
            <a:off x="6080125" y="3938588"/>
            <a:ext cx="466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i="1">
                <a:solidFill>
                  <a:schemeClr val="tx2"/>
                </a:solidFill>
              </a:rPr>
              <a:t>m </a:t>
            </a:r>
          </a:p>
        </p:txBody>
      </p:sp>
      <p:sp>
        <p:nvSpPr>
          <p:cNvPr id="4119" name="Rectangle 20"/>
          <p:cNvSpPr>
            <a:spLocks noChangeArrowheads="1"/>
          </p:cNvSpPr>
          <p:nvPr/>
        </p:nvSpPr>
        <p:spPr bwMode="auto">
          <a:xfrm>
            <a:off x="6765925" y="3938588"/>
            <a:ext cx="466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i="1">
                <a:solidFill>
                  <a:schemeClr val="tx2"/>
                </a:solidFill>
              </a:rPr>
              <a:t>m </a:t>
            </a:r>
          </a:p>
        </p:txBody>
      </p:sp>
      <p:sp>
        <p:nvSpPr>
          <p:cNvPr id="4120" name="Rectangle 21"/>
          <p:cNvSpPr>
            <a:spLocks noChangeArrowheads="1"/>
          </p:cNvSpPr>
          <p:nvPr/>
        </p:nvSpPr>
        <p:spPr bwMode="auto">
          <a:xfrm>
            <a:off x="7756525" y="3938588"/>
            <a:ext cx="663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i="1">
                <a:solidFill>
                  <a:schemeClr val="tx2"/>
                </a:solidFill>
              </a:rPr>
              <a:t>v / 2</a:t>
            </a:r>
          </a:p>
        </p:txBody>
      </p:sp>
      <p:graphicFrame>
        <p:nvGraphicFramePr>
          <p:cNvPr id="4098" name="Object 22"/>
          <p:cNvGraphicFramePr>
            <a:graphicFrameLocks/>
          </p:cNvGraphicFramePr>
          <p:nvPr/>
        </p:nvGraphicFramePr>
        <p:xfrm>
          <a:off x="965200" y="2281238"/>
          <a:ext cx="1241425" cy="592137"/>
        </p:xfrm>
        <a:graphic>
          <a:graphicData uri="http://schemas.openxmlformats.org/presentationml/2006/ole">
            <p:oleObj spid="_x0000_s4121" name="Equation" r:id="rId4" imgW="1663560" imgH="813960" progId="Equation.3">
              <p:embed/>
            </p:oleObj>
          </a:graphicData>
        </a:graphic>
      </p:graphicFrame>
      <p:graphicFrame>
        <p:nvGraphicFramePr>
          <p:cNvPr id="4099" name="Object 23"/>
          <p:cNvGraphicFramePr>
            <a:graphicFrameLocks/>
          </p:cNvGraphicFramePr>
          <p:nvPr/>
        </p:nvGraphicFramePr>
        <p:xfrm>
          <a:off x="1143000" y="3532188"/>
          <a:ext cx="2546350" cy="660400"/>
        </p:xfrm>
        <a:graphic>
          <a:graphicData uri="http://schemas.openxmlformats.org/presentationml/2006/ole">
            <p:oleObj spid="_x0000_s4122" name="Equation" r:id="rId5" imgW="3441600" imgH="941400" progId="Equation.3">
              <p:embed/>
            </p:oleObj>
          </a:graphicData>
        </a:graphic>
      </p:graphicFrame>
      <p:graphicFrame>
        <p:nvGraphicFramePr>
          <p:cNvPr id="4100" name="Object 24"/>
          <p:cNvGraphicFramePr>
            <a:graphicFrameLocks/>
          </p:cNvGraphicFramePr>
          <p:nvPr/>
        </p:nvGraphicFramePr>
        <p:xfrm>
          <a:off x="5072063" y="5276850"/>
          <a:ext cx="828675" cy="688975"/>
        </p:xfrm>
        <a:graphic>
          <a:graphicData uri="http://schemas.openxmlformats.org/presentationml/2006/ole">
            <p:oleObj spid="_x0000_s4123" name="Equation" r:id="rId6" imgW="647640" imgH="55980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467600" cy="11430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dirty="0" smtClean="0">
                <a:solidFill>
                  <a:schemeClr val="accent2"/>
                </a:solidFill>
              </a:rPr>
              <a:t>Another solution</a:t>
            </a:r>
            <a:endParaRPr lang="en-US" sz="2800" i="1" dirty="0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2286000" cy="381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We can write</a:t>
            </a:r>
          </a:p>
        </p:txBody>
      </p:sp>
      <p:sp>
        <p:nvSpPr>
          <p:cNvPr id="5126" name="Line 4"/>
          <p:cNvSpPr>
            <a:spLocks noChangeShapeType="1"/>
          </p:cNvSpPr>
          <p:nvPr/>
        </p:nvSpPr>
        <p:spPr bwMode="auto">
          <a:xfrm>
            <a:off x="508000" y="5918200"/>
            <a:ext cx="6896100" cy="381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127" name="Rectangle 5"/>
          <p:cNvSpPr>
            <a:spLocks noChangeArrowheads="1"/>
          </p:cNvSpPr>
          <p:nvPr/>
        </p:nvSpPr>
        <p:spPr bwMode="auto">
          <a:xfrm>
            <a:off x="4191000" y="4940300"/>
            <a:ext cx="4343400" cy="1651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128" name="Line 6"/>
          <p:cNvSpPr>
            <a:spLocks noChangeShapeType="1"/>
          </p:cNvSpPr>
          <p:nvPr/>
        </p:nvSpPr>
        <p:spPr bwMode="auto">
          <a:xfrm>
            <a:off x="6908800" y="4191000"/>
            <a:ext cx="762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129" name="Rectangle 7" descr="Medium Wood"/>
          <p:cNvSpPr>
            <a:spLocks noChangeArrowheads="1"/>
          </p:cNvSpPr>
          <p:nvPr/>
        </p:nvSpPr>
        <p:spPr bwMode="auto">
          <a:xfrm>
            <a:off x="6330950" y="4197350"/>
            <a:ext cx="749300" cy="7366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5130" name="Rectangle 8" descr="Medium Wood"/>
          <p:cNvSpPr>
            <a:spLocks noChangeArrowheads="1"/>
          </p:cNvSpPr>
          <p:nvPr/>
        </p:nvSpPr>
        <p:spPr bwMode="auto">
          <a:xfrm>
            <a:off x="4425950" y="4197350"/>
            <a:ext cx="749300" cy="7366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5131" name="AutoShape 9"/>
          <p:cNvSpPr>
            <a:spLocks noChangeArrowheads="1"/>
          </p:cNvSpPr>
          <p:nvPr/>
        </p:nvSpPr>
        <p:spPr bwMode="auto">
          <a:xfrm>
            <a:off x="5181600" y="4419600"/>
            <a:ext cx="609600" cy="228600"/>
          </a:xfrm>
          <a:prstGeom prst="rightArrow">
            <a:avLst>
              <a:gd name="adj1" fmla="val 50000"/>
              <a:gd name="adj2" fmla="val 133346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132" name="Rectangle 10"/>
          <p:cNvSpPr>
            <a:spLocks noChangeArrowheads="1"/>
          </p:cNvSpPr>
          <p:nvPr/>
        </p:nvSpPr>
        <p:spPr bwMode="auto">
          <a:xfrm>
            <a:off x="4191000" y="6235700"/>
            <a:ext cx="4343400" cy="1651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133" name="Line 11"/>
          <p:cNvSpPr>
            <a:spLocks noChangeShapeType="1"/>
          </p:cNvSpPr>
          <p:nvPr/>
        </p:nvSpPr>
        <p:spPr bwMode="auto">
          <a:xfrm>
            <a:off x="6908800" y="5486400"/>
            <a:ext cx="762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134" name="Rectangle 12" descr="Medium Wood"/>
          <p:cNvSpPr>
            <a:spLocks noChangeArrowheads="1"/>
          </p:cNvSpPr>
          <p:nvPr/>
        </p:nvSpPr>
        <p:spPr bwMode="auto">
          <a:xfrm>
            <a:off x="6940550" y="5492750"/>
            <a:ext cx="749300" cy="7366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5135" name="Rectangle 13" descr="Medium Wood"/>
          <p:cNvSpPr>
            <a:spLocks noChangeArrowheads="1"/>
          </p:cNvSpPr>
          <p:nvPr/>
        </p:nvSpPr>
        <p:spPr bwMode="auto">
          <a:xfrm>
            <a:off x="6178550" y="5492750"/>
            <a:ext cx="749300" cy="7366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5136" name="AutoShape 14"/>
          <p:cNvSpPr>
            <a:spLocks noChangeArrowheads="1"/>
          </p:cNvSpPr>
          <p:nvPr/>
        </p:nvSpPr>
        <p:spPr bwMode="auto">
          <a:xfrm>
            <a:off x="7772400" y="5715000"/>
            <a:ext cx="228600" cy="228600"/>
          </a:xfrm>
          <a:prstGeom prst="rightArrow">
            <a:avLst>
              <a:gd name="adj1" fmla="val 50000"/>
              <a:gd name="adj2" fmla="val 50005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137" name="Rectangle 15"/>
          <p:cNvSpPr>
            <a:spLocks noChangeArrowheads="1"/>
          </p:cNvSpPr>
          <p:nvPr/>
        </p:nvSpPr>
        <p:spPr bwMode="auto">
          <a:xfrm>
            <a:off x="4556125" y="4395788"/>
            <a:ext cx="466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i="1">
                <a:solidFill>
                  <a:schemeClr val="tx2"/>
                </a:solidFill>
              </a:rPr>
              <a:t>m </a:t>
            </a:r>
          </a:p>
        </p:txBody>
      </p:sp>
      <p:sp>
        <p:nvSpPr>
          <p:cNvPr id="5138" name="Rectangle 16"/>
          <p:cNvSpPr>
            <a:spLocks noChangeArrowheads="1"/>
          </p:cNvSpPr>
          <p:nvPr/>
        </p:nvSpPr>
        <p:spPr bwMode="auto">
          <a:xfrm>
            <a:off x="6461125" y="4395788"/>
            <a:ext cx="466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i="1">
                <a:solidFill>
                  <a:schemeClr val="tx2"/>
                </a:solidFill>
              </a:rPr>
              <a:t>m </a:t>
            </a:r>
          </a:p>
        </p:txBody>
      </p:sp>
      <p:sp>
        <p:nvSpPr>
          <p:cNvPr id="5139" name="Rectangle 17"/>
          <p:cNvSpPr>
            <a:spLocks noChangeArrowheads="1"/>
          </p:cNvSpPr>
          <p:nvPr/>
        </p:nvSpPr>
        <p:spPr bwMode="auto">
          <a:xfrm>
            <a:off x="6384925" y="5691188"/>
            <a:ext cx="466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i="1">
                <a:solidFill>
                  <a:schemeClr val="tx2"/>
                </a:solidFill>
              </a:rPr>
              <a:t>m </a:t>
            </a:r>
          </a:p>
        </p:txBody>
      </p:sp>
      <p:sp>
        <p:nvSpPr>
          <p:cNvPr id="5140" name="Rectangle 18"/>
          <p:cNvSpPr>
            <a:spLocks noChangeArrowheads="1"/>
          </p:cNvSpPr>
          <p:nvPr/>
        </p:nvSpPr>
        <p:spPr bwMode="auto">
          <a:xfrm>
            <a:off x="7070725" y="5691188"/>
            <a:ext cx="466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i="1">
                <a:solidFill>
                  <a:schemeClr val="tx2"/>
                </a:solidFill>
              </a:rPr>
              <a:t>m </a:t>
            </a:r>
          </a:p>
        </p:txBody>
      </p:sp>
      <p:graphicFrame>
        <p:nvGraphicFramePr>
          <p:cNvPr id="5122" name="Object 19"/>
          <p:cNvGraphicFramePr>
            <a:graphicFrameLocks/>
          </p:cNvGraphicFramePr>
          <p:nvPr/>
        </p:nvGraphicFramePr>
        <p:xfrm>
          <a:off x="2957513" y="1652588"/>
          <a:ext cx="1822450" cy="619125"/>
        </p:xfrm>
        <a:graphic>
          <a:graphicData uri="http://schemas.openxmlformats.org/presentationml/2006/ole">
            <p:oleObj spid="_x0000_s5144" name="Equation" r:id="rId4" imgW="2463840" imgH="865080" progId="Equation.2">
              <p:embed/>
            </p:oleObj>
          </a:graphicData>
        </a:graphic>
      </p:graphicFrame>
      <p:sp>
        <p:nvSpPr>
          <p:cNvPr id="68628" name="Rectangle 20"/>
          <p:cNvSpPr>
            <a:spLocks noChangeArrowheads="1"/>
          </p:cNvSpPr>
          <p:nvPr/>
        </p:nvSpPr>
        <p:spPr bwMode="auto">
          <a:xfrm>
            <a:off x="898525" y="2414588"/>
            <a:ext cx="53419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i="1">
                <a:solidFill>
                  <a:schemeClr val="tx2"/>
                </a:solidFill>
              </a:rPr>
              <a:t>P</a:t>
            </a:r>
            <a:r>
              <a:rPr lang="en-US"/>
              <a:t> is the same before and after the collision.</a:t>
            </a:r>
          </a:p>
        </p:txBody>
      </p:sp>
      <p:sp>
        <p:nvSpPr>
          <p:cNvPr id="68629" name="Rectangle 21"/>
          <p:cNvSpPr>
            <a:spLocks noChangeArrowheads="1"/>
          </p:cNvSpPr>
          <p:nvPr/>
        </p:nvSpPr>
        <p:spPr bwMode="auto">
          <a:xfrm>
            <a:off x="898525" y="2871788"/>
            <a:ext cx="66405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/>
              <a:t>The mass of the moving object has doubled, hence the</a:t>
            </a:r>
            <a:br>
              <a:rPr lang="en-US"/>
            </a:br>
            <a:r>
              <a:rPr lang="en-US"/>
              <a:t>kinetic energy must be half.</a:t>
            </a:r>
          </a:p>
        </p:txBody>
      </p:sp>
      <p:sp>
        <p:nvSpPr>
          <p:cNvPr id="5143" name="AutoShape 23"/>
          <p:cNvSpPr>
            <a:spLocks noChangeArrowheads="1"/>
          </p:cNvSpPr>
          <p:nvPr/>
        </p:nvSpPr>
        <p:spPr bwMode="auto">
          <a:xfrm>
            <a:off x="1881188" y="3840163"/>
            <a:ext cx="1663700" cy="90170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graphicFrame>
        <p:nvGraphicFramePr>
          <p:cNvPr id="5123" name="Object 24"/>
          <p:cNvGraphicFramePr>
            <a:graphicFrameLocks/>
          </p:cNvGraphicFramePr>
          <p:nvPr/>
        </p:nvGraphicFramePr>
        <p:xfrm>
          <a:off x="2386013" y="3973513"/>
          <a:ext cx="814387" cy="674687"/>
        </p:xfrm>
        <a:graphic>
          <a:graphicData uri="http://schemas.openxmlformats.org/presentationml/2006/ole">
            <p:oleObj spid="_x0000_s5145" name="Equation" r:id="rId5" imgW="647640" imgH="55980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28" grpId="0" autoUpdateAnimBg="0"/>
      <p:bldP spid="6862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Elastic Collisions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162800" cy="4706938"/>
          </a:xfrm>
          <a:noFill/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Elastic</a:t>
            </a:r>
            <a:r>
              <a:rPr lang="en-US" dirty="0" smtClean="0"/>
              <a:t> means that </a:t>
            </a:r>
            <a:r>
              <a:rPr lang="en-US" dirty="0" smtClean="0">
                <a:solidFill>
                  <a:schemeClr val="tx2"/>
                </a:solidFill>
              </a:rPr>
              <a:t>kinetic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energy</a:t>
            </a:r>
            <a:r>
              <a:rPr lang="en-US" dirty="0" smtClean="0"/>
              <a:t> is conserved as well as momentum.</a:t>
            </a:r>
          </a:p>
          <a:p>
            <a:pPr lvl="1">
              <a:buFont typeface="Monotype Sorts" pitchFamily="2" charset="2"/>
              <a:buNone/>
            </a:pPr>
            <a:endParaRPr lang="en-US" dirty="0" smtClean="0"/>
          </a:p>
          <a:p>
            <a:r>
              <a:rPr lang="en-US" dirty="0" smtClean="0"/>
              <a:t>This gives us more constraints</a:t>
            </a:r>
          </a:p>
          <a:p>
            <a:pPr lvl="1"/>
            <a:r>
              <a:rPr lang="en-US" dirty="0" smtClean="0"/>
              <a:t>Billiards (2-D collision)</a:t>
            </a:r>
          </a:p>
          <a:p>
            <a:pPr lvl="1"/>
            <a:r>
              <a:rPr lang="en-US" dirty="0" smtClean="0"/>
              <a:t>The colliding objects</a:t>
            </a:r>
            <a:br>
              <a:rPr lang="en-US" dirty="0" smtClean="0"/>
            </a:br>
            <a:r>
              <a:rPr lang="en-US" dirty="0" smtClean="0"/>
              <a:t>have separate motions</a:t>
            </a:r>
            <a:br>
              <a:rPr lang="en-US" dirty="0" smtClean="0"/>
            </a:br>
            <a:r>
              <a:rPr lang="en-US" dirty="0" smtClean="0"/>
              <a:t>after the collision as </a:t>
            </a:r>
            <a:br>
              <a:rPr lang="en-US" dirty="0" smtClean="0"/>
            </a:br>
            <a:r>
              <a:rPr lang="en-US" dirty="0" smtClean="0"/>
              <a:t>well as before.</a:t>
            </a:r>
          </a:p>
          <a:p>
            <a:pPr lvl="1">
              <a:buFont typeface="Monotype Sorts" pitchFamily="2" charset="2"/>
              <a:buNone/>
            </a:pPr>
            <a:endParaRPr lang="en-US" dirty="0" smtClean="0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5068888" y="3786188"/>
            <a:ext cx="1382712" cy="1285875"/>
            <a:chOff x="3193" y="2385"/>
            <a:chExt cx="871" cy="810"/>
          </a:xfrm>
        </p:grpSpPr>
        <p:sp>
          <p:nvSpPr>
            <p:cNvPr id="35853" name="Oval 6"/>
            <p:cNvSpPr>
              <a:spLocks noChangeArrowheads="1"/>
            </p:cNvSpPr>
            <p:nvPr/>
          </p:nvSpPr>
          <p:spPr bwMode="auto">
            <a:xfrm>
              <a:off x="3193" y="2385"/>
              <a:ext cx="285" cy="284"/>
            </a:xfrm>
            <a:prstGeom prst="ellipse">
              <a:avLst/>
            </a:prstGeom>
            <a:gradFill rotWithShape="0">
              <a:gsLst>
                <a:gs pos="0">
                  <a:srgbClr val="00FF00"/>
                </a:gs>
                <a:gs pos="100000">
                  <a:srgbClr val="00CC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5854" name="Oval 7"/>
            <p:cNvSpPr>
              <a:spLocks noChangeArrowheads="1"/>
            </p:cNvSpPr>
            <p:nvPr/>
          </p:nvSpPr>
          <p:spPr bwMode="auto">
            <a:xfrm>
              <a:off x="3778" y="2542"/>
              <a:ext cx="286" cy="284"/>
            </a:xfrm>
            <a:prstGeom prst="ellipse">
              <a:avLst/>
            </a:prstGeom>
            <a:gradFill rotWithShape="0">
              <a:gsLst>
                <a:gs pos="0">
                  <a:srgbClr val="FC0000"/>
                </a:gs>
                <a:gs pos="100000">
                  <a:srgbClr val="CA00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5855" name="Line 8"/>
            <p:cNvSpPr>
              <a:spLocks noChangeShapeType="1"/>
            </p:cNvSpPr>
            <p:nvPr/>
          </p:nvSpPr>
          <p:spPr bwMode="auto">
            <a:xfrm flipH="1">
              <a:off x="3510" y="2535"/>
              <a:ext cx="306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5856" name="Rectangle 11"/>
            <p:cNvSpPr>
              <a:spLocks noChangeArrowheads="1"/>
            </p:cNvSpPr>
            <p:nvPr/>
          </p:nvSpPr>
          <p:spPr bwMode="auto">
            <a:xfrm>
              <a:off x="3293" y="2966"/>
              <a:ext cx="488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>
                  <a:solidFill>
                    <a:schemeClr val="tx2"/>
                  </a:solidFill>
                </a:rPr>
                <a:t>Initial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6691313" y="3213100"/>
            <a:ext cx="1093787" cy="1858963"/>
            <a:chOff x="4215" y="2024"/>
            <a:chExt cx="689" cy="1171"/>
          </a:xfrm>
        </p:grpSpPr>
        <p:sp>
          <p:nvSpPr>
            <p:cNvPr id="35848" name="Line 9"/>
            <p:cNvSpPr>
              <a:spLocks noChangeShapeType="1"/>
            </p:cNvSpPr>
            <p:nvPr/>
          </p:nvSpPr>
          <p:spPr bwMode="auto">
            <a:xfrm flipH="1">
              <a:off x="4726" y="2024"/>
              <a:ext cx="178" cy="173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5849" name="Line 10"/>
            <p:cNvSpPr>
              <a:spLocks noChangeShapeType="1"/>
            </p:cNvSpPr>
            <p:nvPr/>
          </p:nvSpPr>
          <p:spPr bwMode="auto">
            <a:xfrm flipH="1" flipV="1">
              <a:off x="4697" y="2868"/>
              <a:ext cx="207" cy="18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5850" name="Rectangle 12"/>
            <p:cNvSpPr>
              <a:spLocks noChangeArrowheads="1"/>
            </p:cNvSpPr>
            <p:nvPr/>
          </p:nvSpPr>
          <p:spPr bwMode="auto">
            <a:xfrm>
              <a:off x="4215" y="2966"/>
              <a:ext cx="46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>
                  <a:solidFill>
                    <a:schemeClr val="tx2"/>
                  </a:solidFill>
                </a:rPr>
                <a:t>Final</a:t>
              </a:r>
            </a:p>
          </p:txBody>
        </p:sp>
        <p:sp>
          <p:nvSpPr>
            <p:cNvPr id="35851" name="Oval 13"/>
            <p:cNvSpPr>
              <a:spLocks noChangeArrowheads="1"/>
            </p:cNvSpPr>
            <p:nvPr/>
          </p:nvSpPr>
          <p:spPr bwMode="auto">
            <a:xfrm>
              <a:off x="4431" y="2614"/>
              <a:ext cx="286" cy="285"/>
            </a:xfrm>
            <a:prstGeom prst="ellipse">
              <a:avLst/>
            </a:prstGeom>
            <a:gradFill rotWithShape="0">
              <a:gsLst>
                <a:gs pos="0">
                  <a:srgbClr val="FC0000"/>
                </a:gs>
                <a:gs pos="100000">
                  <a:srgbClr val="CA00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5852" name="Oval 14"/>
            <p:cNvSpPr>
              <a:spLocks noChangeArrowheads="1"/>
            </p:cNvSpPr>
            <p:nvPr/>
          </p:nvSpPr>
          <p:spPr bwMode="auto">
            <a:xfrm>
              <a:off x="4462" y="2204"/>
              <a:ext cx="285" cy="284"/>
            </a:xfrm>
            <a:prstGeom prst="ellipse">
              <a:avLst/>
            </a:prstGeom>
            <a:gradFill rotWithShape="0">
              <a:gsLst>
                <a:gs pos="0">
                  <a:srgbClr val="00FF00"/>
                </a:gs>
                <a:gs pos="100000">
                  <a:srgbClr val="00CC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Elastic Collision in 1-D</a:t>
            </a:r>
            <a:br>
              <a:rPr lang="en-US" smtClean="0"/>
            </a:br>
            <a:r>
              <a:rPr lang="en-US" smtClean="0"/>
              <a:t>what has to happen</a:t>
            </a:r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2705100" y="2368550"/>
            <a:ext cx="673100" cy="44450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5911850" y="2292350"/>
            <a:ext cx="825500" cy="59690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>
            <a:off x="3771900" y="2590800"/>
            <a:ext cx="5969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3898900" y="2667000"/>
            <a:ext cx="4826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v</a:t>
            </a:r>
            <a:r>
              <a:rPr lang="en-US" baseline="-25000">
                <a:solidFill>
                  <a:schemeClr val="tx2"/>
                </a:solidFill>
              </a:rPr>
              <a:t>1,i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5281613" y="2720975"/>
            <a:ext cx="4826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v</a:t>
            </a:r>
            <a:r>
              <a:rPr lang="en-US" baseline="-25000">
                <a:solidFill>
                  <a:schemeClr val="tx2"/>
                </a:solidFill>
              </a:rPr>
              <a:t>2,i</a:t>
            </a:r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5226050" y="2590800"/>
            <a:ext cx="6731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6875" name="Rectangle 15"/>
          <p:cNvSpPr>
            <a:spLocks noChangeArrowheads="1"/>
          </p:cNvSpPr>
          <p:nvPr/>
        </p:nvSpPr>
        <p:spPr bwMode="auto">
          <a:xfrm>
            <a:off x="1166813" y="2341563"/>
            <a:ext cx="76200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initial</a:t>
            </a:r>
          </a:p>
        </p:txBody>
      </p:sp>
      <p:sp>
        <p:nvSpPr>
          <p:cNvPr id="36876" name="Line 16"/>
          <p:cNvSpPr>
            <a:spLocks noChangeShapeType="1"/>
          </p:cNvSpPr>
          <p:nvPr/>
        </p:nvSpPr>
        <p:spPr bwMode="auto">
          <a:xfrm>
            <a:off x="7016750" y="4038600"/>
            <a:ext cx="12065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6877" name="Rectangle 17"/>
          <p:cNvSpPr>
            <a:spLocks noChangeArrowheads="1"/>
          </p:cNvSpPr>
          <p:nvPr/>
        </p:nvSpPr>
        <p:spPr bwMode="auto">
          <a:xfrm>
            <a:off x="8291513" y="3863975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x</a:t>
            </a:r>
          </a:p>
        </p:txBody>
      </p:sp>
      <p:sp>
        <p:nvSpPr>
          <p:cNvPr id="36878" name="Rectangle 18"/>
          <p:cNvSpPr>
            <a:spLocks noChangeArrowheads="1"/>
          </p:cNvSpPr>
          <p:nvPr/>
        </p:nvSpPr>
        <p:spPr bwMode="auto">
          <a:xfrm>
            <a:off x="2836863" y="2035175"/>
            <a:ext cx="484187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m</a:t>
            </a:r>
            <a:r>
              <a:rPr lang="en-US" baseline="-250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36879" name="Rectangle 19"/>
          <p:cNvSpPr>
            <a:spLocks noChangeArrowheads="1"/>
          </p:cNvSpPr>
          <p:nvPr/>
        </p:nvSpPr>
        <p:spPr bwMode="auto">
          <a:xfrm>
            <a:off x="6119813" y="1958975"/>
            <a:ext cx="484187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m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</a:p>
        </p:txBody>
      </p:sp>
      <p:grpSp>
        <p:nvGrpSpPr>
          <p:cNvPr id="36880" name="Group 31"/>
          <p:cNvGrpSpPr>
            <a:grpSpLocks/>
          </p:cNvGrpSpPr>
          <p:nvPr/>
        </p:nvGrpSpPr>
        <p:grpSpPr bwMode="auto">
          <a:xfrm>
            <a:off x="3330575" y="2349500"/>
            <a:ext cx="425450" cy="469900"/>
            <a:chOff x="1936" y="2204"/>
            <a:chExt cx="268" cy="296"/>
          </a:xfrm>
        </p:grpSpPr>
        <p:grpSp>
          <p:nvGrpSpPr>
            <p:cNvPr id="36957" name="Group 32"/>
            <p:cNvGrpSpPr>
              <a:grpSpLocks/>
            </p:cNvGrpSpPr>
            <p:nvPr/>
          </p:nvGrpSpPr>
          <p:grpSpPr bwMode="auto">
            <a:xfrm>
              <a:off x="1936" y="2204"/>
              <a:ext cx="131" cy="296"/>
              <a:chOff x="1936" y="2204"/>
              <a:chExt cx="131" cy="296"/>
            </a:xfrm>
          </p:grpSpPr>
          <p:grpSp>
            <p:nvGrpSpPr>
              <p:cNvPr id="36971" name="Group 33"/>
              <p:cNvGrpSpPr>
                <a:grpSpLocks/>
              </p:cNvGrpSpPr>
              <p:nvPr/>
            </p:nvGrpSpPr>
            <p:grpSpPr bwMode="auto">
              <a:xfrm>
                <a:off x="1936" y="2204"/>
                <a:ext cx="61" cy="296"/>
                <a:chOff x="1936" y="2204"/>
                <a:chExt cx="61" cy="296"/>
              </a:xfrm>
            </p:grpSpPr>
            <p:sp>
              <p:nvSpPr>
                <p:cNvPr id="36978" name="Line 34"/>
                <p:cNvSpPr>
                  <a:spLocks noChangeShapeType="1"/>
                </p:cNvSpPr>
                <p:nvPr/>
              </p:nvSpPr>
              <p:spPr bwMode="auto">
                <a:xfrm>
                  <a:off x="1936" y="2356"/>
                  <a:ext cx="9" cy="136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6979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1953" y="2348"/>
                  <a:ext cx="8" cy="152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grpSp>
              <p:nvGrpSpPr>
                <p:cNvPr id="36980" name="Group 36"/>
                <p:cNvGrpSpPr>
                  <a:grpSpLocks/>
                </p:cNvGrpSpPr>
                <p:nvPr/>
              </p:nvGrpSpPr>
              <p:grpSpPr bwMode="auto">
                <a:xfrm>
                  <a:off x="1969" y="2204"/>
                  <a:ext cx="28" cy="152"/>
                  <a:chOff x="1969" y="2204"/>
                  <a:chExt cx="28" cy="152"/>
                </a:xfrm>
              </p:grpSpPr>
              <p:sp>
                <p:nvSpPr>
                  <p:cNvPr id="36981" name="Line 3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69" y="2204"/>
                    <a:ext cx="12" cy="152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6982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1989" y="2212"/>
                    <a:ext cx="8" cy="136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</p:grpSp>
          <p:grpSp>
            <p:nvGrpSpPr>
              <p:cNvPr id="36972" name="Group 39"/>
              <p:cNvGrpSpPr>
                <a:grpSpLocks/>
              </p:cNvGrpSpPr>
              <p:nvPr/>
            </p:nvGrpSpPr>
            <p:grpSpPr bwMode="auto">
              <a:xfrm>
                <a:off x="2005" y="2204"/>
                <a:ext cx="62" cy="296"/>
                <a:chOff x="2005" y="2204"/>
                <a:chExt cx="62" cy="296"/>
              </a:xfrm>
            </p:grpSpPr>
            <p:sp>
              <p:nvSpPr>
                <p:cNvPr id="36973" name="Line 40"/>
                <p:cNvSpPr>
                  <a:spLocks noChangeShapeType="1"/>
                </p:cNvSpPr>
                <p:nvPr/>
              </p:nvSpPr>
              <p:spPr bwMode="auto">
                <a:xfrm>
                  <a:off x="2005" y="2356"/>
                  <a:ext cx="9" cy="136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6974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2022" y="2348"/>
                  <a:ext cx="9" cy="152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grpSp>
              <p:nvGrpSpPr>
                <p:cNvPr id="36975" name="Group 42"/>
                <p:cNvGrpSpPr>
                  <a:grpSpLocks/>
                </p:cNvGrpSpPr>
                <p:nvPr/>
              </p:nvGrpSpPr>
              <p:grpSpPr bwMode="auto">
                <a:xfrm>
                  <a:off x="2039" y="2204"/>
                  <a:ext cx="28" cy="152"/>
                  <a:chOff x="2039" y="2204"/>
                  <a:chExt cx="28" cy="152"/>
                </a:xfrm>
              </p:grpSpPr>
              <p:sp>
                <p:nvSpPr>
                  <p:cNvPr id="36976" name="Line 4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39" y="2204"/>
                    <a:ext cx="11" cy="152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6977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2058" y="2212"/>
                    <a:ext cx="9" cy="136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</p:grpSp>
        </p:grpSp>
        <p:grpSp>
          <p:nvGrpSpPr>
            <p:cNvPr id="36958" name="Group 45"/>
            <p:cNvGrpSpPr>
              <a:grpSpLocks/>
            </p:cNvGrpSpPr>
            <p:nvPr/>
          </p:nvGrpSpPr>
          <p:grpSpPr bwMode="auto">
            <a:xfrm>
              <a:off x="2075" y="2204"/>
              <a:ext cx="129" cy="296"/>
              <a:chOff x="2075" y="2204"/>
              <a:chExt cx="129" cy="296"/>
            </a:xfrm>
          </p:grpSpPr>
          <p:grpSp>
            <p:nvGrpSpPr>
              <p:cNvPr id="36959" name="Group 46"/>
              <p:cNvGrpSpPr>
                <a:grpSpLocks/>
              </p:cNvGrpSpPr>
              <p:nvPr/>
            </p:nvGrpSpPr>
            <p:grpSpPr bwMode="auto">
              <a:xfrm>
                <a:off x="2075" y="2204"/>
                <a:ext cx="60" cy="296"/>
                <a:chOff x="2075" y="2204"/>
                <a:chExt cx="60" cy="296"/>
              </a:xfrm>
            </p:grpSpPr>
            <p:sp>
              <p:nvSpPr>
                <p:cNvPr id="36966" name="Line 47"/>
                <p:cNvSpPr>
                  <a:spLocks noChangeShapeType="1"/>
                </p:cNvSpPr>
                <p:nvPr/>
              </p:nvSpPr>
              <p:spPr bwMode="auto">
                <a:xfrm>
                  <a:off x="2075" y="2356"/>
                  <a:ext cx="8" cy="136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6967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2091" y="2348"/>
                  <a:ext cx="12" cy="152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grpSp>
              <p:nvGrpSpPr>
                <p:cNvPr id="36968" name="Group 49"/>
                <p:cNvGrpSpPr>
                  <a:grpSpLocks/>
                </p:cNvGrpSpPr>
                <p:nvPr/>
              </p:nvGrpSpPr>
              <p:grpSpPr bwMode="auto">
                <a:xfrm>
                  <a:off x="2111" y="2204"/>
                  <a:ext cx="24" cy="152"/>
                  <a:chOff x="2111" y="2204"/>
                  <a:chExt cx="24" cy="152"/>
                </a:xfrm>
              </p:grpSpPr>
              <p:sp>
                <p:nvSpPr>
                  <p:cNvPr id="36969" name="Line 5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11" y="2204"/>
                    <a:ext cx="7" cy="152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6970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2126" y="2212"/>
                    <a:ext cx="9" cy="136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</p:grpSp>
          <p:grpSp>
            <p:nvGrpSpPr>
              <p:cNvPr id="36960" name="Group 52"/>
              <p:cNvGrpSpPr>
                <a:grpSpLocks/>
              </p:cNvGrpSpPr>
              <p:nvPr/>
            </p:nvGrpSpPr>
            <p:grpSpPr bwMode="auto">
              <a:xfrm>
                <a:off x="2143" y="2204"/>
                <a:ext cx="61" cy="296"/>
                <a:chOff x="2143" y="2204"/>
                <a:chExt cx="61" cy="296"/>
              </a:xfrm>
            </p:grpSpPr>
            <p:sp>
              <p:nvSpPr>
                <p:cNvPr id="36961" name="Line 53"/>
                <p:cNvSpPr>
                  <a:spLocks noChangeShapeType="1"/>
                </p:cNvSpPr>
                <p:nvPr/>
              </p:nvSpPr>
              <p:spPr bwMode="auto">
                <a:xfrm>
                  <a:off x="2143" y="2356"/>
                  <a:ext cx="9" cy="136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6962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2160" y="2348"/>
                  <a:ext cx="9" cy="152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grpSp>
              <p:nvGrpSpPr>
                <p:cNvPr id="36963" name="Group 55"/>
                <p:cNvGrpSpPr>
                  <a:grpSpLocks/>
                </p:cNvGrpSpPr>
                <p:nvPr/>
              </p:nvGrpSpPr>
              <p:grpSpPr bwMode="auto">
                <a:xfrm>
                  <a:off x="2177" y="2204"/>
                  <a:ext cx="27" cy="152"/>
                  <a:chOff x="2177" y="2204"/>
                  <a:chExt cx="27" cy="152"/>
                </a:xfrm>
              </p:grpSpPr>
              <p:sp>
                <p:nvSpPr>
                  <p:cNvPr id="36964" name="Line 5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77" y="2204"/>
                    <a:ext cx="11" cy="152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6965" name="Line 57"/>
                  <p:cNvSpPr>
                    <a:spLocks noChangeShapeType="1"/>
                  </p:cNvSpPr>
                  <p:nvPr/>
                </p:nvSpPr>
                <p:spPr bwMode="auto">
                  <a:xfrm>
                    <a:off x="2196" y="2212"/>
                    <a:ext cx="8" cy="136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</p:grpSp>
        </p:grpSp>
      </p:grpSp>
      <p:grpSp>
        <p:nvGrpSpPr>
          <p:cNvPr id="13" name="Group 144"/>
          <p:cNvGrpSpPr>
            <a:grpSpLocks/>
          </p:cNvGrpSpPr>
          <p:nvPr/>
        </p:nvGrpSpPr>
        <p:grpSpPr bwMode="auto">
          <a:xfrm>
            <a:off x="3860800" y="3587750"/>
            <a:ext cx="1733550" cy="596900"/>
            <a:chOff x="2432" y="2260"/>
            <a:chExt cx="1092" cy="376"/>
          </a:xfrm>
        </p:grpSpPr>
        <p:sp>
          <p:nvSpPr>
            <p:cNvPr id="36927" name="AutoShape 12"/>
            <p:cNvSpPr>
              <a:spLocks noChangeArrowheads="1"/>
            </p:cNvSpPr>
            <p:nvPr/>
          </p:nvSpPr>
          <p:spPr bwMode="auto">
            <a:xfrm>
              <a:off x="3004" y="2260"/>
              <a:ext cx="520" cy="376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36928" name="Group 142"/>
            <p:cNvGrpSpPr>
              <a:grpSpLocks/>
            </p:cNvGrpSpPr>
            <p:nvPr/>
          </p:nvGrpSpPr>
          <p:grpSpPr bwMode="auto">
            <a:xfrm>
              <a:off x="2432" y="2304"/>
              <a:ext cx="564" cy="296"/>
              <a:chOff x="2432" y="2304"/>
              <a:chExt cx="564" cy="296"/>
            </a:xfrm>
          </p:grpSpPr>
          <p:sp>
            <p:nvSpPr>
              <p:cNvPr id="36929" name="AutoShape 11"/>
              <p:cNvSpPr>
                <a:spLocks noChangeArrowheads="1"/>
              </p:cNvSpPr>
              <p:nvPr/>
            </p:nvSpPr>
            <p:spPr bwMode="auto">
              <a:xfrm>
                <a:off x="2432" y="2304"/>
                <a:ext cx="424" cy="280"/>
              </a:xfrm>
              <a:prstGeom prst="roundRect">
                <a:avLst>
                  <a:gd name="adj" fmla="val 124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36930" name="Group 85"/>
              <p:cNvGrpSpPr>
                <a:grpSpLocks/>
              </p:cNvGrpSpPr>
              <p:nvPr/>
            </p:nvGrpSpPr>
            <p:grpSpPr bwMode="auto">
              <a:xfrm>
                <a:off x="2856" y="2304"/>
                <a:ext cx="140" cy="296"/>
                <a:chOff x="2898" y="2876"/>
                <a:chExt cx="140" cy="296"/>
              </a:xfrm>
            </p:grpSpPr>
            <p:grpSp>
              <p:nvGrpSpPr>
                <p:cNvPr id="36931" name="Group 86"/>
                <p:cNvGrpSpPr>
                  <a:grpSpLocks/>
                </p:cNvGrpSpPr>
                <p:nvPr/>
              </p:nvGrpSpPr>
              <p:grpSpPr bwMode="auto">
                <a:xfrm>
                  <a:off x="2898" y="2876"/>
                  <a:ext cx="66" cy="296"/>
                  <a:chOff x="2898" y="2876"/>
                  <a:chExt cx="66" cy="296"/>
                </a:xfrm>
              </p:grpSpPr>
              <p:grpSp>
                <p:nvGrpSpPr>
                  <p:cNvPr id="36945" name="Group 87"/>
                  <p:cNvGrpSpPr>
                    <a:grpSpLocks/>
                  </p:cNvGrpSpPr>
                  <p:nvPr/>
                </p:nvGrpSpPr>
                <p:grpSpPr bwMode="auto">
                  <a:xfrm>
                    <a:off x="2898" y="2876"/>
                    <a:ext cx="29" cy="296"/>
                    <a:chOff x="2898" y="2876"/>
                    <a:chExt cx="29" cy="296"/>
                  </a:xfrm>
                </p:grpSpPr>
                <p:sp>
                  <p:nvSpPr>
                    <p:cNvPr id="36952" name="Line 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8" y="3028"/>
                      <a:ext cx="1" cy="13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36953" name="Line 8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907" y="3020"/>
                      <a:ext cx="1" cy="15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  <p:grpSp>
                  <p:nvGrpSpPr>
                    <p:cNvPr id="36954" name="Group 9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16" y="2876"/>
                      <a:ext cx="11" cy="152"/>
                      <a:chOff x="2916" y="2876"/>
                      <a:chExt cx="11" cy="152"/>
                    </a:xfrm>
                  </p:grpSpPr>
                  <p:sp>
                    <p:nvSpPr>
                      <p:cNvPr id="36955" name="Line 91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916" y="2876"/>
                        <a:ext cx="2" cy="152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accent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CA"/>
                      </a:p>
                    </p:txBody>
                  </p:sp>
                  <p:sp>
                    <p:nvSpPr>
                      <p:cNvPr id="36956" name="Line 9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926" y="2884"/>
                        <a:ext cx="1" cy="136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accent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CA"/>
                      </a:p>
                    </p:txBody>
                  </p:sp>
                </p:grpSp>
              </p:grpSp>
              <p:grpSp>
                <p:nvGrpSpPr>
                  <p:cNvPr id="36946" name="Group 93"/>
                  <p:cNvGrpSpPr>
                    <a:grpSpLocks/>
                  </p:cNvGrpSpPr>
                  <p:nvPr/>
                </p:nvGrpSpPr>
                <p:grpSpPr bwMode="auto">
                  <a:xfrm>
                    <a:off x="2935" y="2876"/>
                    <a:ext cx="29" cy="296"/>
                    <a:chOff x="2935" y="2876"/>
                    <a:chExt cx="29" cy="296"/>
                  </a:xfrm>
                </p:grpSpPr>
                <p:sp>
                  <p:nvSpPr>
                    <p:cNvPr id="36947" name="Line 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35" y="3028"/>
                      <a:ext cx="1" cy="13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36948" name="Line 9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944" y="3020"/>
                      <a:ext cx="1" cy="15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  <p:grpSp>
                  <p:nvGrpSpPr>
                    <p:cNvPr id="36949" name="Group 9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53" y="2876"/>
                      <a:ext cx="11" cy="152"/>
                      <a:chOff x="2953" y="2876"/>
                      <a:chExt cx="11" cy="152"/>
                    </a:xfrm>
                  </p:grpSpPr>
                  <p:sp>
                    <p:nvSpPr>
                      <p:cNvPr id="36950" name="Line 97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953" y="2876"/>
                        <a:ext cx="2" cy="152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accent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CA"/>
                      </a:p>
                    </p:txBody>
                  </p:sp>
                  <p:sp>
                    <p:nvSpPr>
                      <p:cNvPr id="36951" name="Line 9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963" y="2884"/>
                        <a:ext cx="1" cy="136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accent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CA"/>
                      </a:p>
                    </p:txBody>
                  </p:sp>
                </p:grpSp>
              </p:grpSp>
            </p:grpSp>
            <p:grpSp>
              <p:nvGrpSpPr>
                <p:cNvPr id="36932" name="Group 99"/>
                <p:cNvGrpSpPr>
                  <a:grpSpLocks/>
                </p:cNvGrpSpPr>
                <p:nvPr/>
              </p:nvGrpSpPr>
              <p:grpSpPr bwMode="auto">
                <a:xfrm>
                  <a:off x="2972" y="2876"/>
                  <a:ext cx="66" cy="296"/>
                  <a:chOff x="2972" y="2876"/>
                  <a:chExt cx="66" cy="296"/>
                </a:xfrm>
              </p:grpSpPr>
              <p:grpSp>
                <p:nvGrpSpPr>
                  <p:cNvPr id="36933" name="Group 100"/>
                  <p:cNvGrpSpPr>
                    <a:grpSpLocks/>
                  </p:cNvGrpSpPr>
                  <p:nvPr/>
                </p:nvGrpSpPr>
                <p:grpSpPr bwMode="auto">
                  <a:xfrm>
                    <a:off x="2972" y="2876"/>
                    <a:ext cx="29" cy="296"/>
                    <a:chOff x="2972" y="2876"/>
                    <a:chExt cx="29" cy="296"/>
                  </a:xfrm>
                </p:grpSpPr>
                <p:sp>
                  <p:nvSpPr>
                    <p:cNvPr id="36940" name="Line 1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2" y="3028"/>
                      <a:ext cx="1" cy="13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36941" name="Line 10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981" y="3020"/>
                      <a:ext cx="3" cy="15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  <p:grpSp>
                  <p:nvGrpSpPr>
                    <p:cNvPr id="36942" name="Group 10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92" y="2876"/>
                      <a:ext cx="9" cy="152"/>
                      <a:chOff x="2992" y="2876"/>
                      <a:chExt cx="9" cy="152"/>
                    </a:xfrm>
                  </p:grpSpPr>
                  <p:sp>
                    <p:nvSpPr>
                      <p:cNvPr id="36943" name="Line 104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992" y="2876"/>
                        <a:ext cx="0" cy="152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accent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CA"/>
                      </a:p>
                    </p:txBody>
                  </p:sp>
                  <p:sp>
                    <p:nvSpPr>
                      <p:cNvPr id="36944" name="Line 10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000" y="2884"/>
                        <a:ext cx="1" cy="136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accent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CA"/>
                      </a:p>
                    </p:txBody>
                  </p:sp>
                </p:grpSp>
              </p:grpSp>
              <p:grpSp>
                <p:nvGrpSpPr>
                  <p:cNvPr id="36934" name="Group 106"/>
                  <p:cNvGrpSpPr>
                    <a:grpSpLocks/>
                  </p:cNvGrpSpPr>
                  <p:nvPr/>
                </p:nvGrpSpPr>
                <p:grpSpPr bwMode="auto">
                  <a:xfrm>
                    <a:off x="3009" y="2876"/>
                    <a:ext cx="29" cy="296"/>
                    <a:chOff x="3009" y="2876"/>
                    <a:chExt cx="29" cy="296"/>
                  </a:xfrm>
                </p:grpSpPr>
                <p:sp>
                  <p:nvSpPr>
                    <p:cNvPr id="36935" name="Line 1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09" y="3028"/>
                      <a:ext cx="1" cy="13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36936" name="Line 10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018" y="3020"/>
                      <a:ext cx="1" cy="15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  <p:grpSp>
                  <p:nvGrpSpPr>
                    <p:cNvPr id="36937" name="Group 10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27" y="2876"/>
                      <a:ext cx="11" cy="152"/>
                      <a:chOff x="3027" y="2876"/>
                      <a:chExt cx="11" cy="152"/>
                    </a:xfrm>
                  </p:grpSpPr>
                  <p:sp>
                    <p:nvSpPr>
                      <p:cNvPr id="36938" name="Line 110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3027" y="2876"/>
                        <a:ext cx="2" cy="152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accent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CA"/>
                      </a:p>
                    </p:txBody>
                  </p:sp>
                  <p:sp>
                    <p:nvSpPr>
                      <p:cNvPr id="36939" name="Line 1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037" y="2884"/>
                        <a:ext cx="1" cy="136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accent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CA"/>
                      </a:p>
                    </p:txBody>
                  </p:sp>
                </p:grpSp>
              </p:grpSp>
            </p:grpSp>
          </p:grpSp>
        </p:grpSp>
      </p:grpSp>
      <p:grpSp>
        <p:nvGrpSpPr>
          <p:cNvPr id="26" name="Group 145"/>
          <p:cNvGrpSpPr>
            <a:grpSpLocks/>
          </p:cNvGrpSpPr>
          <p:nvPr/>
        </p:nvGrpSpPr>
        <p:grpSpPr bwMode="auto">
          <a:xfrm>
            <a:off x="1166813" y="4702175"/>
            <a:ext cx="5646737" cy="1125538"/>
            <a:chOff x="735" y="2962"/>
            <a:chExt cx="3557" cy="709"/>
          </a:xfrm>
        </p:grpSpPr>
        <p:sp>
          <p:nvSpPr>
            <p:cNvPr id="36891" name="AutoShape 20"/>
            <p:cNvSpPr>
              <a:spLocks noChangeArrowheads="1"/>
            </p:cNvSpPr>
            <p:nvPr/>
          </p:nvSpPr>
          <p:spPr bwMode="auto">
            <a:xfrm>
              <a:off x="2132" y="3220"/>
              <a:ext cx="424" cy="280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6892" name="AutoShape 21"/>
            <p:cNvSpPr>
              <a:spLocks noChangeArrowheads="1"/>
            </p:cNvSpPr>
            <p:nvPr/>
          </p:nvSpPr>
          <p:spPr bwMode="auto">
            <a:xfrm>
              <a:off x="3340" y="3172"/>
              <a:ext cx="520" cy="376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6893" name="Line 22"/>
            <p:cNvSpPr>
              <a:spLocks noChangeShapeType="1"/>
            </p:cNvSpPr>
            <p:nvPr/>
          </p:nvSpPr>
          <p:spPr bwMode="auto">
            <a:xfrm>
              <a:off x="1748" y="3360"/>
              <a:ext cx="37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6894" name="Rectangle 23"/>
            <p:cNvSpPr>
              <a:spLocks noChangeArrowheads="1"/>
            </p:cNvSpPr>
            <p:nvPr/>
          </p:nvSpPr>
          <p:spPr bwMode="auto">
            <a:xfrm>
              <a:off x="1783" y="3442"/>
              <a:ext cx="310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2"/>
                  </a:solidFill>
                </a:rPr>
                <a:t>v</a:t>
              </a:r>
              <a:r>
                <a:rPr lang="en-US" baseline="-25000">
                  <a:solidFill>
                    <a:schemeClr val="tx2"/>
                  </a:solidFill>
                </a:rPr>
                <a:t>1,f</a:t>
              </a:r>
            </a:p>
          </p:txBody>
        </p:sp>
        <p:sp>
          <p:nvSpPr>
            <p:cNvPr id="36895" name="Rectangle 24"/>
            <p:cNvSpPr>
              <a:spLocks noChangeArrowheads="1"/>
            </p:cNvSpPr>
            <p:nvPr/>
          </p:nvSpPr>
          <p:spPr bwMode="auto">
            <a:xfrm>
              <a:off x="3951" y="3394"/>
              <a:ext cx="310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2"/>
                  </a:solidFill>
                </a:rPr>
                <a:t>v</a:t>
              </a:r>
              <a:r>
                <a:rPr lang="en-US" baseline="-25000">
                  <a:solidFill>
                    <a:schemeClr val="tx2"/>
                  </a:solidFill>
                </a:rPr>
                <a:t>2,f</a:t>
              </a:r>
            </a:p>
          </p:txBody>
        </p:sp>
        <p:sp>
          <p:nvSpPr>
            <p:cNvPr id="36896" name="Line 25"/>
            <p:cNvSpPr>
              <a:spLocks noChangeShapeType="1"/>
            </p:cNvSpPr>
            <p:nvPr/>
          </p:nvSpPr>
          <p:spPr bwMode="auto">
            <a:xfrm>
              <a:off x="3868" y="3360"/>
              <a:ext cx="42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6897" name="Rectangle 26"/>
            <p:cNvSpPr>
              <a:spLocks noChangeArrowheads="1"/>
            </p:cNvSpPr>
            <p:nvPr/>
          </p:nvSpPr>
          <p:spPr bwMode="auto">
            <a:xfrm>
              <a:off x="735" y="3251"/>
              <a:ext cx="408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accent1"/>
                  </a:solidFill>
                </a:rPr>
                <a:t>final</a:t>
              </a:r>
            </a:p>
          </p:txBody>
        </p:sp>
        <p:sp>
          <p:nvSpPr>
            <p:cNvPr id="36898" name="Rectangle 27"/>
            <p:cNvSpPr>
              <a:spLocks noChangeArrowheads="1"/>
            </p:cNvSpPr>
            <p:nvPr/>
          </p:nvSpPr>
          <p:spPr bwMode="auto">
            <a:xfrm>
              <a:off x="2215" y="3010"/>
              <a:ext cx="305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2"/>
                  </a:solidFill>
                </a:rPr>
                <a:t>m</a:t>
              </a:r>
              <a:r>
                <a:rPr lang="en-US" baseline="-25000">
                  <a:solidFill>
                    <a:schemeClr val="tx2"/>
                  </a:solidFill>
                </a:rPr>
                <a:t>1</a:t>
              </a:r>
            </a:p>
          </p:txBody>
        </p:sp>
        <p:sp>
          <p:nvSpPr>
            <p:cNvPr id="36899" name="Rectangle 28"/>
            <p:cNvSpPr>
              <a:spLocks noChangeArrowheads="1"/>
            </p:cNvSpPr>
            <p:nvPr/>
          </p:nvSpPr>
          <p:spPr bwMode="auto">
            <a:xfrm>
              <a:off x="3471" y="2962"/>
              <a:ext cx="305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2"/>
                  </a:solidFill>
                </a:rPr>
                <a:t>m</a:t>
              </a:r>
              <a:r>
                <a:rPr lang="en-US" baseline="-25000">
                  <a:solidFill>
                    <a:schemeClr val="tx2"/>
                  </a:solidFill>
                </a:rPr>
                <a:t>2</a:t>
              </a:r>
            </a:p>
          </p:txBody>
        </p:sp>
        <p:grpSp>
          <p:nvGrpSpPr>
            <p:cNvPr id="36900" name="Group 112"/>
            <p:cNvGrpSpPr>
              <a:grpSpLocks/>
            </p:cNvGrpSpPr>
            <p:nvPr/>
          </p:nvGrpSpPr>
          <p:grpSpPr bwMode="auto">
            <a:xfrm>
              <a:off x="2524" y="3207"/>
              <a:ext cx="268" cy="296"/>
              <a:chOff x="1936" y="2204"/>
              <a:chExt cx="268" cy="296"/>
            </a:xfrm>
          </p:grpSpPr>
          <p:grpSp>
            <p:nvGrpSpPr>
              <p:cNvPr id="36901" name="Group 113"/>
              <p:cNvGrpSpPr>
                <a:grpSpLocks/>
              </p:cNvGrpSpPr>
              <p:nvPr/>
            </p:nvGrpSpPr>
            <p:grpSpPr bwMode="auto">
              <a:xfrm>
                <a:off x="1936" y="2204"/>
                <a:ext cx="131" cy="296"/>
                <a:chOff x="1936" y="2204"/>
                <a:chExt cx="131" cy="296"/>
              </a:xfrm>
            </p:grpSpPr>
            <p:grpSp>
              <p:nvGrpSpPr>
                <p:cNvPr id="36915" name="Group 114"/>
                <p:cNvGrpSpPr>
                  <a:grpSpLocks/>
                </p:cNvGrpSpPr>
                <p:nvPr/>
              </p:nvGrpSpPr>
              <p:grpSpPr bwMode="auto">
                <a:xfrm>
                  <a:off x="1936" y="2204"/>
                  <a:ext cx="61" cy="296"/>
                  <a:chOff x="1936" y="2204"/>
                  <a:chExt cx="61" cy="296"/>
                </a:xfrm>
              </p:grpSpPr>
              <p:sp>
                <p:nvSpPr>
                  <p:cNvPr id="36922" name="Line 115"/>
                  <p:cNvSpPr>
                    <a:spLocks noChangeShapeType="1"/>
                  </p:cNvSpPr>
                  <p:nvPr/>
                </p:nvSpPr>
                <p:spPr bwMode="auto">
                  <a:xfrm>
                    <a:off x="1936" y="2356"/>
                    <a:ext cx="9" cy="136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6923" name="Line 1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53" y="2348"/>
                    <a:ext cx="8" cy="152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grpSp>
                <p:nvGrpSpPr>
                  <p:cNvPr id="36924" name="Group 117"/>
                  <p:cNvGrpSpPr>
                    <a:grpSpLocks/>
                  </p:cNvGrpSpPr>
                  <p:nvPr/>
                </p:nvGrpSpPr>
                <p:grpSpPr bwMode="auto">
                  <a:xfrm>
                    <a:off x="1969" y="2204"/>
                    <a:ext cx="28" cy="152"/>
                    <a:chOff x="1969" y="2204"/>
                    <a:chExt cx="28" cy="152"/>
                  </a:xfrm>
                </p:grpSpPr>
                <p:sp>
                  <p:nvSpPr>
                    <p:cNvPr id="36925" name="Line 11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969" y="2204"/>
                      <a:ext cx="12" cy="15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36926" name="Line 1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89" y="2212"/>
                      <a:ext cx="8" cy="13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</p:grpSp>
            </p:grpSp>
            <p:grpSp>
              <p:nvGrpSpPr>
                <p:cNvPr id="36916" name="Group 120"/>
                <p:cNvGrpSpPr>
                  <a:grpSpLocks/>
                </p:cNvGrpSpPr>
                <p:nvPr/>
              </p:nvGrpSpPr>
              <p:grpSpPr bwMode="auto">
                <a:xfrm>
                  <a:off x="2005" y="2204"/>
                  <a:ext cx="62" cy="296"/>
                  <a:chOff x="2005" y="2204"/>
                  <a:chExt cx="62" cy="296"/>
                </a:xfrm>
              </p:grpSpPr>
              <p:sp>
                <p:nvSpPr>
                  <p:cNvPr id="36917" name="Line 121"/>
                  <p:cNvSpPr>
                    <a:spLocks noChangeShapeType="1"/>
                  </p:cNvSpPr>
                  <p:nvPr/>
                </p:nvSpPr>
                <p:spPr bwMode="auto">
                  <a:xfrm>
                    <a:off x="2005" y="2356"/>
                    <a:ext cx="9" cy="136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6918" name="Line 1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22" y="2348"/>
                    <a:ext cx="9" cy="152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grpSp>
                <p:nvGrpSpPr>
                  <p:cNvPr id="36919" name="Group 123"/>
                  <p:cNvGrpSpPr>
                    <a:grpSpLocks/>
                  </p:cNvGrpSpPr>
                  <p:nvPr/>
                </p:nvGrpSpPr>
                <p:grpSpPr bwMode="auto">
                  <a:xfrm>
                    <a:off x="2039" y="2204"/>
                    <a:ext cx="28" cy="152"/>
                    <a:chOff x="2039" y="2204"/>
                    <a:chExt cx="28" cy="152"/>
                  </a:xfrm>
                </p:grpSpPr>
                <p:sp>
                  <p:nvSpPr>
                    <p:cNvPr id="36920" name="Line 12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039" y="2204"/>
                      <a:ext cx="11" cy="15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36921" name="Line 1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58" y="2212"/>
                      <a:ext cx="9" cy="13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</p:grpSp>
            </p:grpSp>
          </p:grpSp>
          <p:grpSp>
            <p:nvGrpSpPr>
              <p:cNvPr id="36902" name="Group 126"/>
              <p:cNvGrpSpPr>
                <a:grpSpLocks/>
              </p:cNvGrpSpPr>
              <p:nvPr/>
            </p:nvGrpSpPr>
            <p:grpSpPr bwMode="auto">
              <a:xfrm>
                <a:off x="2075" y="2204"/>
                <a:ext cx="129" cy="296"/>
                <a:chOff x="2075" y="2204"/>
                <a:chExt cx="129" cy="296"/>
              </a:xfrm>
            </p:grpSpPr>
            <p:grpSp>
              <p:nvGrpSpPr>
                <p:cNvPr id="36903" name="Group 127"/>
                <p:cNvGrpSpPr>
                  <a:grpSpLocks/>
                </p:cNvGrpSpPr>
                <p:nvPr/>
              </p:nvGrpSpPr>
              <p:grpSpPr bwMode="auto">
                <a:xfrm>
                  <a:off x="2075" y="2204"/>
                  <a:ext cx="60" cy="296"/>
                  <a:chOff x="2075" y="2204"/>
                  <a:chExt cx="60" cy="296"/>
                </a:xfrm>
              </p:grpSpPr>
              <p:sp>
                <p:nvSpPr>
                  <p:cNvPr id="36910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2075" y="2356"/>
                    <a:ext cx="8" cy="136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6911" name="Line 12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91" y="2348"/>
                    <a:ext cx="12" cy="152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grpSp>
                <p:nvGrpSpPr>
                  <p:cNvPr id="36912" name="Group 130"/>
                  <p:cNvGrpSpPr>
                    <a:grpSpLocks/>
                  </p:cNvGrpSpPr>
                  <p:nvPr/>
                </p:nvGrpSpPr>
                <p:grpSpPr bwMode="auto">
                  <a:xfrm>
                    <a:off x="2111" y="2204"/>
                    <a:ext cx="24" cy="152"/>
                    <a:chOff x="2111" y="2204"/>
                    <a:chExt cx="24" cy="152"/>
                  </a:xfrm>
                </p:grpSpPr>
                <p:sp>
                  <p:nvSpPr>
                    <p:cNvPr id="36913" name="Line 13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111" y="2204"/>
                      <a:ext cx="7" cy="15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36914" name="Line 1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26" y="2212"/>
                      <a:ext cx="9" cy="13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</p:grpSp>
            </p:grpSp>
            <p:grpSp>
              <p:nvGrpSpPr>
                <p:cNvPr id="36904" name="Group 133"/>
                <p:cNvGrpSpPr>
                  <a:grpSpLocks/>
                </p:cNvGrpSpPr>
                <p:nvPr/>
              </p:nvGrpSpPr>
              <p:grpSpPr bwMode="auto">
                <a:xfrm>
                  <a:off x="2143" y="2204"/>
                  <a:ext cx="61" cy="296"/>
                  <a:chOff x="2143" y="2204"/>
                  <a:chExt cx="61" cy="296"/>
                </a:xfrm>
              </p:grpSpPr>
              <p:sp>
                <p:nvSpPr>
                  <p:cNvPr id="36905" name="Line 134"/>
                  <p:cNvSpPr>
                    <a:spLocks noChangeShapeType="1"/>
                  </p:cNvSpPr>
                  <p:nvPr/>
                </p:nvSpPr>
                <p:spPr bwMode="auto">
                  <a:xfrm>
                    <a:off x="2143" y="2356"/>
                    <a:ext cx="9" cy="136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36906" name="Line 13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60" y="2348"/>
                    <a:ext cx="9" cy="152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grpSp>
                <p:nvGrpSpPr>
                  <p:cNvPr id="36907" name="Group 136"/>
                  <p:cNvGrpSpPr>
                    <a:grpSpLocks/>
                  </p:cNvGrpSpPr>
                  <p:nvPr/>
                </p:nvGrpSpPr>
                <p:grpSpPr bwMode="auto">
                  <a:xfrm>
                    <a:off x="2177" y="2204"/>
                    <a:ext cx="27" cy="152"/>
                    <a:chOff x="2177" y="2204"/>
                    <a:chExt cx="27" cy="152"/>
                  </a:xfrm>
                </p:grpSpPr>
                <p:sp>
                  <p:nvSpPr>
                    <p:cNvPr id="36908" name="Line 13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177" y="2204"/>
                      <a:ext cx="11" cy="15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36909" name="Line 1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96" y="2212"/>
                      <a:ext cx="8" cy="13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</p:grpSp>
            </p:grpSp>
          </p:grpSp>
        </p:grpSp>
      </p:grpSp>
      <p:grpSp>
        <p:nvGrpSpPr>
          <p:cNvPr id="33840" name="Group 149"/>
          <p:cNvGrpSpPr>
            <a:grpSpLocks/>
          </p:cNvGrpSpPr>
          <p:nvPr/>
        </p:nvGrpSpPr>
        <p:grpSpPr bwMode="auto">
          <a:xfrm>
            <a:off x="3898900" y="1458913"/>
            <a:ext cx="4289425" cy="890587"/>
            <a:chOff x="2456" y="919"/>
            <a:chExt cx="2702" cy="561"/>
          </a:xfrm>
        </p:grpSpPr>
        <p:sp>
          <p:nvSpPr>
            <p:cNvPr id="36888" name="Text Box 146"/>
            <p:cNvSpPr txBox="1">
              <a:spLocks noChangeArrowheads="1"/>
            </p:cNvSpPr>
            <p:nvPr/>
          </p:nvSpPr>
          <p:spPr bwMode="auto">
            <a:xfrm>
              <a:off x="3682" y="919"/>
              <a:ext cx="147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Why is this elastic?</a:t>
              </a:r>
            </a:p>
          </p:txBody>
        </p:sp>
        <p:sp>
          <p:nvSpPr>
            <p:cNvPr id="36889" name="Line 147"/>
            <p:cNvSpPr>
              <a:spLocks noChangeShapeType="1"/>
            </p:cNvSpPr>
            <p:nvPr/>
          </p:nvSpPr>
          <p:spPr bwMode="auto">
            <a:xfrm flipH="1">
              <a:off x="2456" y="1104"/>
              <a:ext cx="1226" cy="3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6890" name="Line 148"/>
            <p:cNvSpPr>
              <a:spLocks noChangeShapeType="1"/>
            </p:cNvSpPr>
            <p:nvPr/>
          </p:nvSpPr>
          <p:spPr bwMode="auto">
            <a:xfrm flipH="1">
              <a:off x="3471" y="1169"/>
              <a:ext cx="253" cy="3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12438" name="Text Box 150"/>
          <p:cNvSpPr txBox="1">
            <a:spLocks noChangeArrowheads="1"/>
          </p:cNvSpPr>
          <p:nvPr/>
        </p:nvSpPr>
        <p:spPr bwMode="auto">
          <a:xfrm>
            <a:off x="1579563" y="5780088"/>
            <a:ext cx="59451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/>
              <a:t>Kinetic energy </a:t>
            </a:r>
            <a:r>
              <a:rPr lang="en-US">
                <a:sym typeface="Wingdings" pitchFamily="2" charset="2"/>
              </a:rPr>
              <a:t> potential energy  kinetic energy</a:t>
            </a:r>
          </a:p>
          <a:p>
            <a:pPr algn="ctr"/>
            <a:r>
              <a:rPr lang="en-US">
                <a:sym typeface="Wingdings" pitchFamily="2" charset="2"/>
              </a:rPr>
              <a:t>The spring is conservative</a:t>
            </a:r>
            <a:endParaRPr lang="en-US"/>
          </a:p>
        </p:txBody>
      </p:sp>
      <p:grpSp>
        <p:nvGrpSpPr>
          <p:cNvPr id="33843" name="Group 153"/>
          <p:cNvGrpSpPr>
            <a:grpSpLocks/>
          </p:cNvGrpSpPr>
          <p:nvPr/>
        </p:nvGrpSpPr>
        <p:grpSpPr bwMode="auto">
          <a:xfrm>
            <a:off x="3608388" y="3100388"/>
            <a:ext cx="2047875" cy="344487"/>
            <a:chOff x="2273" y="1953"/>
            <a:chExt cx="1290" cy="217"/>
          </a:xfrm>
        </p:grpSpPr>
        <p:sp>
          <p:nvSpPr>
            <p:cNvPr id="36886" name="Line 151"/>
            <p:cNvSpPr>
              <a:spLocks noChangeShapeType="1"/>
            </p:cNvSpPr>
            <p:nvPr/>
          </p:nvSpPr>
          <p:spPr bwMode="auto">
            <a:xfrm flipH="1">
              <a:off x="2757" y="2170"/>
              <a:ext cx="321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6887" name="Text Box 152"/>
            <p:cNvSpPr txBox="1">
              <a:spLocks noChangeArrowheads="1"/>
            </p:cNvSpPr>
            <p:nvPr/>
          </p:nvSpPr>
          <p:spPr bwMode="auto">
            <a:xfrm>
              <a:off x="2273" y="1953"/>
              <a:ext cx="129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600"/>
                <a:t>Maybe, it depends…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338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3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3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38" grpId="0"/>
    </p:bldLst>
  </p:timing>
</p:sld>
</file>

<file path=ppt/theme/theme1.xml><?xml version="1.0" encoding="utf-8"?>
<a:theme xmlns:a="http://schemas.openxmlformats.org/drawingml/2006/main" name="Lect15">
  <a:themeElements>
    <a:clrScheme name="">
      <a:dk1>
        <a:srgbClr val="000040"/>
      </a:dk1>
      <a:lt1>
        <a:srgbClr val="FFFFFF"/>
      </a:lt1>
      <a:dk2>
        <a:srgbClr val="000080"/>
      </a:dk2>
      <a:lt2>
        <a:srgbClr val="FAFD00"/>
      </a:lt2>
      <a:accent1>
        <a:srgbClr val="00FF00"/>
      </a:accent1>
      <a:accent2>
        <a:srgbClr val="00FFFF"/>
      </a:accent2>
      <a:accent3>
        <a:srgbClr val="AAAAC0"/>
      </a:accent3>
      <a:accent4>
        <a:srgbClr val="DADADA"/>
      </a:accent4>
      <a:accent5>
        <a:srgbClr val="AAFFAA"/>
      </a:accent5>
      <a:accent6>
        <a:srgbClr val="00E7E7"/>
      </a:accent6>
      <a:hlink>
        <a:srgbClr val="FF00FF"/>
      </a:hlink>
      <a:folHlink>
        <a:srgbClr val="8080FF"/>
      </a:folHlink>
    </a:clrScheme>
    <a:fontScheme name="Lect1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ct1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1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15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15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1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1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1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\\Phyuga\WWW\courses\phys111\spring01\Lectures\Master Copy\Lect15.ppt</Template>
  <TotalTime>2189</TotalTime>
  <Pages>34</Pages>
  <Words>878</Words>
  <Application>Microsoft Office PowerPoint</Application>
  <PresentationFormat>On-screen Show (4:3)</PresentationFormat>
  <Paragraphs>183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Lect15</vt:lpstr>
      <vt:lpstr>Equation</vt:lpstr>
      <vt:lpstr>Momentum Conservation: Review</vt:lpstr>
      <vt:lpstr>Comment on Energy Conservation</vt:lpstr>
      <vt:lpstr>Comment on Momentum Conservation</vt:lpstr>
      <vt:lpstr> Collisions</vt:lpstr>
      <vt:lpstr> Solution</vt:lpstr>
      <vt:lpstr> Solution</vt:lpstr>
      <vt:lpstr> Another solution</vt:lpstr>
      <vt:lpstr>Elastic Collisions</vt:lpstr>
      <vt:lpstr>Elastic Collision in 1-D what has to happen</vt:lpstr>
      <vt:lpstr>Elastic Collision in 1-D the spring is conservative</vt:lpstr>
      <vt:lpstr>Elastic Collision in 1-D</vt:lpstr>
      <vt:lpstr>Elastic Collision in 1-D special case:  equal masses</vt:lpstr>
      <vt:lpstr>Elastic Collision in 1-D special case:  equal masses</vt:lpstr>
      <vt:lpstr>Elastic Collision in 1-D general case: unequal masses</vt:lpstr>
      <vt:lpstr>Elastic Collision in 1-D general case: unequal masses</vt:lpstr>
      <vt:lpstr>Recap of lecture</vt:lpstr>
      <vt:lpstr>Example</vt:lpstr>
      <vt:lpstr>Solution</vt:lpstr>
      <vt:lpstr>Slide 19</vt:lpstr>
    </vt:vector>
  </TitlesOfParts>
  <Company>wci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SPH4U: Lecture 15  Today’s Agenda</dc:title>
  <dc:subject>Inelastic &amp; Elastic Collisions</dc:subject>
  <dc:creator>mjb</dc:creator>
  <cp:lastModifiedBy>Morrison</cp:lastModifiedBy>
  <cp:revision>46</cp:revision>
  <cp:lastPrinted>1994-12-13T13:08:24Z</cp:lastPrinted>
  <dcterms:created xsi:type="dcterms:W3CDTF">2001-03-19T17:48:56Z</dcterms:created>
  <dcterms:modified xsi:type="dcterms:W3CDTF">2012-04-15T23:00:22Z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\\Phyugwww\WWW\courses\phys111\fall02\Lectures</vt:lpwstr>
  </property>
</Properties>
</file>