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E542A-6E36-4786-A0BA-E3839FB2D56C}" type="datetimeFigureOut">
              <a:rPr lang="en-CA" smtClean="0"/>
              <a:pPr/>
              <a:t>07/10/2012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83972-6AF5-4BF8-9C31-A5A1085B1541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F369B2B-02DF-40CA-9B66-84003D36792F}" type="datetime1">
              <a:rPr lang="en-CA" smtClean="0"/>
              <a:pPr/>
              <a:t>07/10/2012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09F5DF-083D-4B37-B384-3A0EE4F8028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DEEE-0FD8-46E0-8692-384395947C24}" type="datetime1">
              <a:rPr lang="en-CA" smtClean="0"/>
              <a:pPr/>
              <a:t>07/10/2012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F5DF-083D-4B37-B384-3A0EE4F8028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E001284-8E07-4C81-88CA-150807069287}" type="datetime1">
              <a:rPr lang="en-CA" smtClean="0"/>
              <a:pPr/>
              <a:t>07/10/2012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909F5DF-083D-4B37-B384-3A0EE4F8028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6EF01-BEB2-4094-B5A3-90D11712BE25}" type="datetime1">
              <a:rPr lang="en-CA" smtClean="0"/>
              <a:pPr/>
              <a:t>07/10/2012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909F5DF-083D-4B37-B384-3A0EE4F8028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E3D7F-E324-4287-BD1F-EF510D409E0A}" type="datetime1">
              <a:rPr lang="en-CA" smtClean="0"/>
              <a:pPr/>
              <a:t>07/10/2012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909F5DF-083D-4B37-B384-3A0EE4F8028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D99D9E7-CA7C-4E42-9DAE-88B43B195015}" type="datetime1">
              <a:rPr lang="en-CA" smtClean="0"/>
              <a:pPr/>
              <a:t>07/10/2012</a:t>
            </a:fld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909F5DF-083D-4B37-B384-3A0EE4F8028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6EF4093-21E3-448E-BD44-B1D2F1D9595C}" type="datetime1">
              <a:rPr lang="en-CA" smtClean="0"/>
              <a:pPr/>
              <a:t>07/10/2012</a:t>
            </a:fld>
            <a:endParaRPr lang="en-C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909F5DF-083D-4B37-B384-3A0EE4F8028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CB4EB-1020-4C2E-8EC3-8830E25FD70E}" type="datetime1">
              <a:rPr lang="en-CA" smtClean="0"/>
              <a:pPr/>
              <a:t>07/10/2012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909F5DF-083D-4B37-B384-3A0EE4F8028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830DF-F3E9-42DB-AC11-D1C2235CB2FF}" type="datetime1">
              <a:rPr lang="en-CA" smtClean="0"/>
              <a:pPr/>
              <a:t>07/10/2012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09F5DF-083D-4B37-B384-3A0EE4F8028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6F7E-1BBD-4197-B5DE-DA8768211D66}" type="datetime1">
              <a:rPr lang="en-CA" smtClean="0"/>
              <a:pPr/>
              <a:t>07/10/2012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909F5DF-083D-4B37-B384-3A0EE4F8028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1E3B77A-EFB0-4722-A204-E3372B22169E}" type="datetime1">
              <a:rPr lang="en-CA" smtClean="0"/>
              <a:pPr/>
              <a:t>07/10/2012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909F5DF-083D-4B37-B384-3A0EE4F8028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BA3DA16-4781-40E8-B3B9-CEE96B504DD7}" type="datetime1">
              <a:rPr lang="en-CA" smtClean="0"/>
              <a:pPr/>
              <a:t>07/10/2012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909F5DF-083D-4B37-B384-3A0EE4F80283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280920" cy="1828800"/>
          </a:xfrm>
        </p:spPr>
        <p:txBody>
          <a:bodyPr>
            <a:scene3d>
              <a:camera prst="orthographicFront"/>
              <a:lightRig rig="threePt" dir="t"/>
            </a:scene3d>
            <a:sp3d>
              <a:bevelT w="38100" h="38100"/>
            </a:sp3d>
          </a:bodyPr>
          <a:lstStyle/>
          <a:p>
            <a:r>
              <a:rPr lang="en-CA" b="1" dirty="0" smtClean="0"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Empirical and Molecular Formulas</a:t>
            </a:r>
            <a:endParaRPr lang="en-CA" b="1" dirty="0">
              <a:solidFill>
                <a:schemeClr val="bg1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2483768" y="2852936"/>
          <a:ext cx="3502025" cy="1570037"/>
        </p:xfrm>
        <a:graphic>
          <a:graphicData uri="http://schemas.openxmlformats.org/presentationml/2006/ole">
            <p:oleObj spid="_x0000_s24579" name="CS ChemDraw Drawing" r:id="rId3" imgW="1892555" imgH="850021" progId="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19872" y="4509120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C</a:t>
            </a:r>
            <a:r>
              <a:rPr lang="en-CA" sz="2000" baseline="-25000" dirty="0"/>
              <a:t>18</a:t>
            </a:r>
            <a:r>
              <a:rPr lang="en-CA" sz="2000" dirty="0"/>
              <a:t>H</a:t>
            </a:r>
            <a:r>
              <a:rPr lang="en-CA" sz="2000" baseline="-25000" dirty="0"/>
              <a:t>20</a:t>
            </a:r>
            <a:r>
              <a:rPr lang="en-CA" sz="2000" dirty="0"/>
              <a:t>BrNO</a:t>
            </a:r>
            <a:r>
              <a:rPr lang="en-CA" sz="2000" baseline="-25000" dirty="0"/>
              <a:t>3</a:t>
            </a: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909F5DF-083D-4B37-B384-3A0EE4F80283}" type="slidenum">
              <a:rPr lang="en-CA" smtClean="0"/>
              <a:pPr/>
              <a:t>10</a:t>
            </a:fld>
            <a:endParaRPr lang="en-CA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 prstMaterial="dkEdge">
              <a:bevelT w="38100" h="38100"/>
            </a:sp3d>
          </a:bodyPr>
          <a:lstStyle/>
          <a:p>
            <a:r>
              <a:rPr lang="en-CA" b="1" dirty="0" smtClean="0"/>
              <a:t>Determining Chemical Formulas</a:t>
            </a:r>
            <a:endParaRPr lang="en-C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5536" y="1700808"/>
          <a:ext cx="8388425" cy="496855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12168"/>
                <a:gridCol w="1843202"/>
                <a:gridCol w="1677685"/>
                <a:gridCol w="1677685"/>
                <a:gridCol w="1677685"/>
              </a:tblGrid>
              <a:tr h="930558"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Compound</a:t>
                      </a:r>
                      <a:endParaRPr lang="en-CA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Molecular Formula</a:t>
                      </a:r>
                      <a:endParaRPr lang="en-CA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Lewis </a:t>
                      </a:r>
                    </a:p>
                    <a:p>
                      <a:pPr algn="ctr"/>
                      <a:r>
                        <a:rPr lang="en-CA" sz="2000" dirty="0" smtClean="0"/>
                        <a:t>Structure</a:t>
                      </a:r>
                      <a:endParaRPr lang="en-CA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Empirical</a:t>
                      </a:r>
                      <a:r>
                        <a:rPr lang="en-CA" sz="2000" baseline="0" dirty="0" smtClean="0"/>
                        <a:t> Formula</a:t>
                      </a:r>
                      <a:endParaRPr lang="en-CA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Ratio of</a:t>
                      </a:r>
                    </a:p>
                    <a:p>
                      <a:pPr algn="ctr"/>
                      <a:r>
                        <a:rPr lang="en-CA" sz="2000" dirty="0" smtClean="0"/>
                        <a:t>Elements</a:t>
                      </a:r>
                      <a:endParaRPr lang="en-CA" sz="2000" dirty="0"/>
                    </a:p>
                  </a:txBody>
                  <a:tcPr anchor="ctr"/>
                </a:tc>
              </a:tr>
              <a:tr h="807599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Water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anchor="ctr"/>
                </a:tc>
              </a:tr>
              <a:tr h="807599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Hydrogen</a:t>
                      </a:r>
                    </a:p>
                    <a:p>
                      <a:pPr algn="ctr"/>
                      <a:r>
                        <a:rPr lang="en-CA" dirty="0" smtClean="0"/>
                        <a:t>peroxide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anchor="ctr"/>
                </a:tc>
              </a:tr>
              <a:tr h="807599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Oxalic acid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baseline="-25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anchor="ctr"/>
                </a:tc>
              </a:tr>
              <a:tr h="807599">
                <a:tc>
                  <a:txBody>
                    <a:bodyPr/>
                    <a:lstStyle/>
                    <a:p>
                      <a:pPr algn="ctr"/>
                      <a:r>
                        <a:rPr lang="en-CA" dirty="0" err="1" smtClean="0"/>
                        <a:t>Propene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anchor="ctr"/>
                </a:tc>
              </a:tr>
              <a:tr h="807599">
                <a:tc>
                  <a:txBody>
                    <a:bodyPr/>
                    <a:lstStyle/>
                    <a:p>
                      <a:pPr algn="ctr"/>
                      <a:r>
                        <a:rPr lang="en-CA" dirty="0" err="1" smtClean="0"/>
                        <a:t>Cyclopropane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4139952" y="2780928"/>
          <a:ext cx="936104" cy="590010"/>
        </p:xfrm>
        <a:graphic>
          <a:graphicData uri="http://schemas.openxmlformats.org/presentationml/2006/ole">
            <p:oleObj spid="_x0000_s7170" name="CS ChemDraw Drawing" r:id="rId3" imgW="450531" imgH="284510" progId="">
              <p:embed/>
            </p:oleObj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4067944" y="3501008"/>
          <a:ext cx="1080120" cy="734958"/>
        </p:xfrm>
        <a:graphic>
          <a:graphicData uri="http://schemas.openxmlformats.org/presentationml/2006/ole">
            <p:oleObj spid="_x0000_s7171" name="CS ChemDraw Drawing" r:id="rId4" imgW="575784" imgH="391404" progId="">
              <p:embed/>
            </p:oleObj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3851920" y="4263346"/>
          <a:ext cx="1499539" cy="821838"/>
        </p:xfrm>
        <a:graphic>
          <a:graphicData uri="http://schemas.openxmlformats.org/presentationml/2006/ole">
            <p:oleObj spid="_x0000_s7172" name="CS ChemDraw Drawing" r:id="rId5" imgW="941554" imgH="516113" progId="">
              <p:embed/>
            </p:oleObj>
          </a:graphicData>
        </a:graphic>
      </p:graphicFrame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3779912" y="5013176"/>
          <a:ext cx="1512168" cy="932159"/>
        </p:xfrm>
        <a:graphic>
          <a:graphicData uri="http://schemas.openxmlformats.org/presentationml/2006/ole">
            <p:oleObj spid="_x0000_s7173" name="CS ChemDraw Drawing" r:id="rId6" imgW="811982" imgH="499647" progId="">
              <p:embed/>
            </p:oleObj>
          </a:graphicData>
        </a:graphic>
      </p:graphicFrame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4067944" y="5986056"/>
          <a:ext cx="1008112" cy="871944"/>
        </p:xfrm>
        <a:graphic>
          <a:graphicData uri="http://schemas.openxmlformats.org/presentationml/2006/ole">
            <p:oleObj spid="_x0000_s7174" name="CS ChemDraw Drawing" r:id="rId7" imgW="669993" imgH="578738" progId="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652120" y="2843644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H</a:t>
            </a:r>
            <a:r>
              <a:rPr lang="en-CA" sz="2000" baseline="-25000" dirty="0" smtClean="0"/>
              <a:t>2</a:t>
            </a:r>
            <a:r>
              <a:rPr lang="en-CA" sz="2000" dirty="0" smtClean="0"/>
              <a:t>O</a:t>
            </a:r>
            <a:endParaRPr lang="en-CA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652120" y="3645024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HO</a:t>
            </a:r>
            <a:endParaRPr lang="en-CA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5652120" y="4437112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CHO</a:t>
            </a:r>
            <a:r>
              <a:rPr lang="en-CA" sz="2000" baseline="-25000" dirty="0" smtClean="0"/>
              <a:t>2</a:t>
            </a:r>
            <a:endParaRPr lang="en-CA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5652120" y="5261138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CH</a:t>
            </a:r>
            <a:r>
              <a:rPr lang="en-CA" sz="2000" baseline="-25000" dirty="0" smtClean="0"/>
              <a:t>2</a:t>
            </a:r>
            <a:endParaRPr lang="en-CA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652120" y="6053226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CH</a:t>
            </a:r>
            <a:r>
              <a:rPr lang="en-CA" sz="2000" baseline="-25000" dirty="0" smtClean="0"/>
              <a:t>2</a:t>
            </a:r>
            <a:endParaRPr lang="en-CA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7236296" y="2852936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2:1</a:t>
            </a:r>
            <a:endParaRPr lang="en-CA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7236296" y="3645024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1:1</a:t>
            </a:r>
            <a:endParaRPr lang="en-CA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7236296" y="4437112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1:1:2</a:t>
            </a:r>
            <a:endParaRPr lang="en-CA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7236296" y="5301208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1:2</a:t>
            </a:r>
            <a:endParaRPr lang="en-CA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7308304" y="6093296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1:2</a:t>
            </a:r>
            <a:endParaRPr lang="en-CA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2555776" y="2852936"/>
            <a:ext cx="122413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H</a:t>
            </a:r>
            <a:r>
              <a:rPr lang="en-CA" sz="2000" baseline="-25000" dirty="0" smtClean="0"/>
              <a:t>2</a:t>
            </a:r>
            <a:r>
              <a:rPr lang="en-CA" sz="2000" dirty="0" smtClean="0"/>
              <a:t>O</a:t>
            </a:r>
          </a:p>
          <a:p>
            <a:endParaRPr lang="en-CA" dirty="0"/>
          </a:p>
        </p:txBody>
      </p:sp>
      <p:sp>
        <p:nvSpPr>
          <p:cNvPr id="22" name="TextBox 21"/>
          <p:cNvSpPr txBox="1"/>
          <p:nvPr/>
        </p:nvSpPr>
        <p:spPr>
          <a:xfrm>
            <a:off x="2483768" y="3615988"/>
            <a:ext cx="122413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H</a:t>
            </a:r>
            <a:r>
              <a:rPr lang="en-CA" sz="2000" baseline="-25000" dirty="0" smtClean="0"/>
              <a:t>2</a:t>
            </a:r>
            <a:r>
              <a:rPr lang="en-CA" sz="2000" dirty="0" smtClean="0"/>
              <a:t>O</a:t>
            </a:r>
            <a:r>
              <a:rPr lang="en-CA" sz="2000" baseline="-25000" dirty="0" smtClean="0"/>
              <a:t>2</a:t>
            </a:r>
          </a:p>
          <a:p>
            <a:endParaRPr lang="en-CA" dirty="0"/>
          </a:p>
        </p:txBody>
      </p:sp>
      <p:sp>
        <p:nvSpPr>
          <p:cNvPr id="23" name="TextBox 22"/>
          <p:cNvSpPr txBox="1"/>
          <p:nvPr/>
        </p:nvSpPr>
        <p:spPr>
          <a:xfrm>
            <a:off x="2267744" y="4437112"/>
            <a:ext cx="122413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dirty="0" smtClean="0"/>
              <a:t>C</a:t>
            </a:r>
            <a:r>
              <a:rPr lang="en-CA" sz="2000" baseline="-25000" dirty="0" smtClean="0"/>
              <a:t>2</a:t>
            </a:r>
            <a:r>
              <a:rPr lang="en-CA" sz="2000" dirty="0" smtClean="0"/>
              <a:t>H</a:t>
            </a:r>
            <a:r>
              <a:rPr lang="en-CA" sz="2000" baseline="-25000" dirty="0" smtClean="0"/>
              <a:t>2</a:t>
            </a:r>
            <a:r>
              <a:rPr lang="en-CA" sz="2000" dirty="0" smtClean="0"/>
              <a:t>O</a:t>
            </a:r>
            <a:r>
              <a:rPr lang="en-CA" sz="2000" baseline="-25000" dirty="0" smtClean="0"/>
              <a:t>4</a:t>
            </a:r>
          </a:p>
          <a:p>
            <a:endParaRPr lang="en-CA" dirty="0"/>
          </a:p>
        </p:txBody>
      </p:sp>
      <p:sp>
        <p:nvSpPr>
          <p:cNvPr id="24" name="TextBox 23"/>
          <p:cNvSpPr txBox="1"/>
          <p:nvPr/>
        </p:nvSpPr>
        <p:spPr>
          <a:xfrm>
            <a:off x="2195736" y="5272172"/>
            <a:ext cx="122413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dirty="0" smtClean="0"/>
              <a:t>C</a:t>
            </a:r>
            <a:r>
              <a:rPr lang="en-CA" sz="2000" baseline="-25000" dirty="0" smtClean="0"/>
              <a:t>3</a:t>
            </a:r>
            <a:r>
              <a:rPr lang="en-CA" sz="2000" dirty="0" smtClean="0"/>
              <a:t>H</a:t>
            </a:r>
            <a:r>
              <a:rPr lang="en-CA" sz="2000" baseline="-25000" dirty="0" smtClean="0"/>
              <a:t>6</a:t>
            </a:r>
          </a:p>
          <a:p>
            <a:endParaRPr lang="en-CA" dirty="0"/>
          </a:p>
        </p:txBody>
      </p:sp>
      <p:sp>
        <p:nvSpPr>
          <p:cNvPr id="26" name="TextBox 25"/>
          <p:cNvSpPr txBox="1"/>
          <p:nvPr/>
        </p:nvSpPr>
        <p:spPr>
          <a:xfrm>
            <a:off x="2195736" y="5992252"/>
            <a:ext cx="122413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dirty="0" smtClean="0"/>
              <a:t>C</a:t>
            </a:r>
            <a:r>
              <a:rPr lang="en-CA" sz="2000" baseline="-25000" dirty="0" smtClean="0"/>
              <a:t>3</a:t>
            </a:r>
            <a:r>
              <a:rPr lang="en-CA" sz="2000" dirty="0" smtClean="0"/>
              <a:t>H</a:t>
            </a:r>
            <a:r>
              <a:rPr lang="en-CA" sz="2000" baseline="-25000" dirty="0" smtClean="0"/>
              <a:t>6</a:t>
            </a:r>
          </a:p>
          <a:p>
            <a:endParaRPr lang="en-CA" dirty="0"/>
          </a:p>
        </p:txBody>
      </p:sp>
      <p:sp>
        <p:nvSpPr>
          <p:cNvPr id="27" name="TextBox 26"/>
          <p:cNvSpPr txBox="1"/>
          <p:nvPr/>
        </p:nvSpPr>
        <p:spPr>
          <a:xfrm>
            <a:off x="683568" y="4077072"/>
            <a:ext cx="8208912" cy="954107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CA" sz="2800" dirty="0" smtClean="0"/>
              <a:t>Substances with the </a:t>
            </a:r>
            <a:r>
              <a:rPr lang="en-CA" sz="2800" dirty="0" smtClean="0">
                <a:solidFill>
                  <a:schemeClr val="accent2">
                    <a:lumMod val="75000"/>
                  </a:schemeClr>
                </a:solidFill>
              </a:rPr>
              <a:t>same</a:t>
            </a:r>
            <a:r>
              <a:rPr lang="en-CA" sz="2800" dirty="0" smtClean="0"/>
              <a:t> </a:t>
            </a:r>
            <a:r>
              <a:rPr lang="en-CA" sz="2800" dirty="0" smtClean="0">
                <a:solidFill>
                  <a:schemeClr val="accent2">
                    <a:lumMod val="75000"/>
                  </a:schemeClr>
                </a:solidFill>
              </a:rPr>
              <a:t>molecular formula </a:t>
            </a:r>
            <a:r>
              <a:rPr lang="en-CA" sz="2800" dirty="0" smtClean="0"/>
              <a:t>but </a:t>
            </a:r>
            <a:r>
              <a:rPr lang="en-CA" sz="2800" dirty="0" smtClean="0">
                <a:solidFill>
                  <a:schemeClr val="accent2">
                    <a:lumMod val="75000"/>
                  </a:schemeClr>
                </a:solidFill>
              </a:rPr>
              <a:t>different structures </a:t>
            </a:r>
            <a:r>
              <a:rPr lang="en-CA" sz="2800" dirty="0" smtClean="0"/>
              <a:t>are called </a:t>
            </a:r>
            <a:r>
              <a:rPr lang="en-CA" sz="2800" b="1" dirty="0" smtClean="0"/>
              <a:t>structural isomers</a:t>
            </a:r>
            <a:r>
              <a:rPr lang="en-CA" sz="2800" dirty="0" smtClean="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909F5DF-083D-4B37-B384-3A0EE4F80283}" type="slidenum">
              <a:rPr lang="en-CA" smtClean="0"/>
              <a:pPr/>
              <a:t>11</a:t>
            </a:fld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548880"/>
          </a:xfrm>
        </p:spPr>
        <p:txBody>
          <a:bodyPr>
            <a:normAutofit/>
          </a:bodyPr>
          <a:lstStyle/>
          <a:p>
            <a:r>
              <a:rPr lang="en-CA" dirty="0" smtClean="0"/>
              <a:t>Given that a compound contains 12.8% C, 2.1% H and 85.1% Br, calculate the empirical formula.</a:t>
            </a:r>
          </a:p>
          <a:p>
            <a:endParaRPr lang="en-CA" dirty="0" smtClean="0"/>
          </a:p>
          <a:p>
            <a:r>
              <a:rPr lang="en-CA" dirty="0" smtClean="0"/>
              <a:t>Calculate the molecular formula of the compound if its molar mass is 190 g/mol.</a:t>
            </a:r>
            <a:endParaRPr lang="en-CA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 prstMaterial="dkEdge">
              <a:bevelT w="38100" h="38100"/>
            </a:sp3d>
          </a:bodyPr>
          <a:lstStyle/>
          <a:p>
            <a:r>
              <a:rPr lang="en-CA" b="1" dirty="0" smtClean="0"/>
              <a:t>Empirical &amp; Molecular Formula</a:t>
            </a:r>
            <a:endParaRPr lang="en-CA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Today’s Agenda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909F5DF-083D-4B37-B384-3A0EE4F80283}" type="slidenum">
              <a:rPr lang="en-CA" smtClean="0"/>
              <a:pPr/>
              <a:t>2</a:t>
            </a:fld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Calculating Percent Composition</a:t>
            </a:r>
          </a:p>
          <a:p>
            <a:r>
              <a:rPr lang="en-CA" dirty="0" smtClean="0"/>
              <a:t>Determining Chemical Formulas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Remind Me...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748680"/>
          </a:xfrm>
        </p:spPr>
        <p:txBody>
          <a:bodyPr/>
          <a:lstStyle/>
          <a:p>
            <a:r>
              <a:rPr lang="en-CA" dirty="0" smtClean="0"/>
              <a:t>What was the law of conservation of mass?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909F5DF-083D-4B37-B384-3A0EE4F80283}" type="slidenum">
              <a:rPr lang="en-CA" smtClean="0"/>
              <a:pPr/>
              <a:t>3</a:t>
            </a:fld>
            <a:endParaRPr lang="en-CA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83568" y="3429000"/>
            <a:ext cx="8153400" cy="2520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CA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was the law of definite</a:t>
            </a:r>
            <a:r>
              <a:rPr kumimoji="0" lang="en-CA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proportions</a:t>
            </a:r>
            <a:r>
              <a:rPr kumimoji="0" lang="en-CA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lang="en-CA" sz="2900" dirty="0"/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CA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CA" sz="2900" noProof="0" dirty="0" smtClean="0"/>
              <a:t>What is percent composition?</a:t>
            </a:r>
            <a:endParaRPr kumimoji="0" lang="en-CA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kumimoji="0" lang="en-CA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CA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640960" cy="990600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 prstMaterial="dkEdge">
              <a:bevelT w="38100" h="38100"/>
            </a:sp3d>
          </a:bodyPr>
          <a:lstStyle/>
          <a:p>
            <a:r>
              <a:rPr lang="en-CA" b="1" dirty="0" smtClean="0"/>
              <a:t>Calculating the Percentage Composition</a:t>
            </a:r>
            <a:endParaRPr lang="en-CA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909F5DF-083D-4B37-B384-3A0EE4F80283}" type="slidenum">
              <a:rPr lang="en-CA" smtClean="0"/>
              <a:pPr/>
              <a:t>4</a:t>
            </a:fld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772816"/>
            <a:ext cx="8153400" cy="792088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buNone/>
            </a:pPr>
            <a:r>
              <a:rPr lang="en-CA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METHOD 1</a:t>
            </a:r>
            <a:r>
              <a:rPr lang="en-CA" sz="36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: </a:t>
            </a:r>
            <a:r>
              <a:rPr lang="en-CA" sz="3600" dirty="0" smtClean="0"/>
              <a:t>Chemical Formula is Unknown</a:t>
            </a:r>
          </a:p>
          <a:p>
            <a:pPr>
              <a:buNone/>
            </a:pPr>
            <a:endParaRPr lang="en-CA" dirty="0" smtClean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CA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1295" y="2636912"/>
            <a:ext cx="8541657" cy="1584176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320040" marR="0" lvl="0" indent="-320040" algn="just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CA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CA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24.5 g sample of an unknown hydrocarbon (</a:t>
            </a:r>
            <a:r>
              <a:rPr kumimoji="0" lang="en-CA" sz="29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en-CA" sz="29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CA" sz="29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</a:t>
            </a:r>
            <a:r>
              <a:rPr kumimoji="0" lang="en-CA" sz="29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en-CA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is decomposed to yield 20.2g of pure carbon and some hydrogen gas.  Calculate the percent composition of this hydrocarbon.</a:t>
            </a:r>
            <a:endParaRPr kumimoji="0" lang="en-CA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79512" y="2636912"/>
            <a:ext cx="8541657" cy="1584176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320040" marR="0" lvl="0" indent="-320040" algn="just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CA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CA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CA" sz="29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24.5 g</a:t>
            </a:r>
            <a:r>
              <a:rPr kumimoji="0" lang="en-CA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sample </a:t>
            </a:r>
            <a:r>
              <a:rPr kumimoji="0" lang="en-CA" sz="29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</a:t>
            </a:r>
            <a:r>
              <a:rPr kumimoji="0" lang="en-CA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 unknown </a:t>
            </a:r>
            <a:r>
              <a:rPr kumimoji="0" lang="en-CA" sz="29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hydrocarbon (</a:t>
            </a:r>
            <a:r>
              <a:rPr kumimoji="0" lang="en-CA" sz="29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en-CA" sz="29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CA" sz="29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</a:t>
            </a:r>
            <a:r>
              <a:rPr kumimoji="0" lang="en-CA" sz="29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en-CA" sz="29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en-CA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decomposed to yield </a:t>
            </a:r>
            <a:r>
              <a:rPr kumimoji="0" lang="en-CA" sz="29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20.2g of pure carbon</a:t>
            </a:r>
            <a:r>
              <a:rPr kumimoji="0" lang="en-CA" sz="29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CA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some hydrogen gas.  Calculate the percent composition of this hydrocarbon.</a:t>
            </a:r>
            <a:endParaRPr kumimoji="0" lang="en-CA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403648" y="4509120"/>
          <a:ext cx="6552728" cy="559328"/>
        </p:xfrm>
        <a:graphic>
          <a:graphicData uri="http://schemas.openxmlformats.org/presentationml/2006/ole">
            <p:oleObj spid="_x0000_s3075" name="CS ChemDraw Drawing" r:id="rId3" imgW="2547702" imgH="217566" progId="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403648" y="5085184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24.5g</a:t>
            </a:r>
            <a:endParaRPr lang="en-CA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148064" y="5085184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20.2g</a:t>
            </a:r>
            <a:endParaRPr lang="en-CA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308304" y="5085184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?</a:t>
            </a:r>
            <a:endParaRPr lang="en-CA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59129" y="5877272"/>
            <a:ext cx="31767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 smtClean="0">
                <a:solidFill>
                  <a:schemeClr val="accent2">
                    <a:lumMod val="75000"/>
                  </a:schemeClr>
                </a:solidFill>
              </a:rPr>
              <a:t>Percent Composition?</a:t>
            </a:r>
            <a:endParaRPr lang="en-CA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51520" y="2564904"/>
            <a:ext cx="8153400" cy="892696"/>
          </a:xfrm>
        </p:spPr>
        <p:txBody>
          <a:bodyPr>
            <a:normAutofit/>
          </a:bodyPr>
          <a:lstStyle/>
          <a:p>
            <a:r>
              <a:rPr lang="en-CA" sz="2800" dirty="0" smtClean="0"/>
              <a:t>Step 1:</a:t>
            </a:r>
            <a:endParaRPr lang="en-CA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4716016" y="2636912"/>
            <a:ext cx="432048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>
                <a:solidFill>
                  <a:schemeClr val="accent2"/>
                </a:solidFill>
              </a:rPr>
              <a:t>Mass % of Carbon </a:t>
            </a:r>
          </a:p>
          <a:p>
            <a:r>
              <a:rPr lang="en-CA" sz="2800" dirty="0" smtClean="0"/>
              <a:t>= </a:t>
            </a:r>
            <a:r>
              <a:rPr lang="en-CA" sz="2800" u="sng" dirty="0" smtClean="0"/>
              <a:t>mass of C            </a:t>
            </a:r>
            <a:r>
              <a:rPr lang="en-CA" sz="2800" dirty="0" smtClean="0"/>
              <a:t>  x 100 </a:t>
            </a:r>
          </a:p>
          <a:p>
            <a:r>
              <a:rPr lang="en-CA" sz="2800" dirty="0" smtClean="0"/>
              <a:t>   mass of compound </a:t>
            </a:r>
          </a:p>
          <a:p>
            <a:r>
              <a:rPr lang="en-CA" sz="2800" dirty="0" smtClean="0"/>
              <a:t>= </a:t>
            </a:r>
            <a:r>
              <a:rPr lang="en-CA" sz="2800" u="sng" dirty="0" smtClean="0"/>
              <a:t>20.2</a:t>
            </a:r>
            <a:r>
              <a:rPr lang="en-CA" sz="2800" dirty="0" smtClean="0"/>
              <a:t> x 100 </a:t>
            </a:r>
          </a:p>
          <a:p>
            <a:r>
              <a:rPr lang="en-CA" sz="2800" dirty="0" smtClean="0"/>
              <a:t>    24.5</a:t>
            </a:r>
          </a:p>
          <a:p>
            <a:r>
              <a:rPr lang="en-CA" sz="2800" dirty="0" smtClean="0"/>
              <a:t>= 82.4%</a:t>
            </a:r>
          </a:p>
          <a:p>
            <a:r>
              <a:rPr lang="en-CA" sz="2800" dirty="0"/>
              <a:t>	</a:t>
            </a:r>
            <a:r>
              <a:rPr lang="en-CA" sz="2800" dirty="0" smtClean="0"/>
              <a:t>	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909F5DF-083D-4B37-B384-3A0EE4F80283}" type="slidenum">
              <a:rPr lang="en-CA" smtClean="0"/>
              <a:pPr/>
              <a:t>5</a:t>
            </a:fld>
            <a:endParaRPr lang="en-CA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640960" cy="990600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 prstMaterial="dkEdge">
              <a:bevelT w="38100" h="38100"/>
            </a:sp3d>
          </a:bodyPr>
          <a:lstStyle/>
          <a:p>
            <a:r>
              <a:rPr lang="en-CA" b="1" dirty="0" smtClean="0"/>
              <a:t>Calculating the Percentage Composition</a:t>
            </a:r>
            <a:endParaRPr lang="en-CA" b="1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1043608" y="1556792"/>
          <a:ext cx="5976664" cy="510156"/>
        </p:xfrm>
        <a:graphic>
          <a:graphicData uri="http://schemas.openxmlformats.org/presentationml/2006/ole">
            <p:oleObj spid="_x0000_s4098" name="CS ChemDraw Drawing" r:id="rId3" imgW="2547702" imgH="217566" progId="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99592" y="1965323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>
                <a:solidFill>
                  <a:schemeClr val="accent1">
                    <a:lumMod val="50000"/>
                  </a:schemeClr>
                </a:solidFill>
              </a:rPr>
              <a:t>24.5g</a:t>
            </a:r>
            <a:endParaRPr lang="en-CA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0" y="1965323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>
                <a:solidFill>
                  <a:schemeClr val="accent1">
                    <a:lumMod val="50000"/>
                  </a:schemeClr>
                </a:solidFill>
              </a:rPr>
              <a:t>20.2g</a:t>
            </a:r>
            <a:endParaRPr lang="en-CA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00192" y="1965323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  <a:endParaRPr lang="en-CA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35696" y="2564904"/>
            <a:ext cx="64087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mass reactants = mass products</a:t>
            </a:r>
          </a:p>
          <a:p>
            <a:r>
              <a:rPr lang="en-CA" sz="2800" dirty="0" err="1" smtClean="0"/>
              <a:t>m</a:t>
            </a:r>
            <a:r>
              <a:rPr lang="en-CA" sz="2800" baseline="-25000" dirty="0" err="1" smtClean="0"/>
              <a:t>hydrocarbon</a:t>
            </a:r>
            <a:r>
              <a:rPr lang="en-CA" sz="2800" dirty="0" smtClean="0"/>
              <a:t> = </a:t>
            </a:r>
            <a:r>
              <a:rPr lang="en-CA" sz="2800" dirty="0" err="1" smtClean="0"/>
              <a:t>m</a:t>
            </a:r>
            <a:r>
              <a:rPr lang="en-CA" sz="2800" baseline="-25000" dirty="0" err="1" smtClean="0"/>
              <a:t>carbon</a:t>
            </a:r>
            <a:r>
              <a:rPr lang="en-CA" sz="2800" dirty="0" smtClean="0"/>
              <a:t> + </a:t>
            </a:r>
            <a:r>
              <a:rPr lang="en-CA" sz="2800" dirty="0" err="1" smtClean="0"/>
              <a:t>m</a:t>
            </a:r>
            <a:r>
              <a:rPr lang="en-CA" sz="2800" baseline="-25000" dirty="0" err="1" smtClean="0"/>
              <a:t>hydrogen</a:t>
            </a:r>
            <a:endParaRPr lang="en-CA" sz="2800" baseline="-25000" dirty="0" smtClean="0"/>
          </a:p>
          <a:p>
            <a:r>
              <a:rPr lang="en-CA" sz="2800" dirty="0"/>
              <a:t> </a:t>
            </a:r>
            <a:r>
              <a:rPr lang="en-CA" sz="2800" dirty="0" smtClean="0"/>
              <a:t>  </a:t>
            </a:r>
            <a:r>
              <a:rPr lang="en-CA" sz="2800" dirty="0" err="1" smtClean="0"/>
              <a:t>m</a:t>
            </a:r>
            <a:r>
              <a:rPr lang="en-CA" sz="2800" baseline="-25000" dirty="0" err="1" smtClean="0"/>
              <a:t>hydrogen</a:t>
            </a:r>
            <a:r>
              <a:rPr lang="en-CA" sz="2800" baseline="-25000" dirty="0" smtClean="0"/>
              <a:t> </a:t>
            </a:r>
            <a:r>
              <a:rPr lang="en-CA" sz="2800" dirty="0" smtClean="0"/>
              <a:t>= 24.3 – 20.2  </a:t>
            </a:r>
          </a:p>
          <a:p>
            <a:r>
              <a:rPr lang="en-CA" sz="2800" dirty="0"/>
              <a:t>	 </a:t>
            </a:r>
            <a:r>
              <a:rPr lang="en-CA" sz="2800" dirty="0" smtClean="0"/>
              <a:t>    =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563888" y="3841884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>
                <a:solidFill>
                  <a:schemeClr val="accent1">
                    <a:lumMod val="50000"/>
                  </a:schemeClr>
                </a:solidFill>
              </a:rPr>
              <a:t>4.3g</a:t>
            </a:r>
            <a:endParaRPr lang="en-CA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1" name="Content Placeholder 3"/>
          <p:cNvSpPr txBox="1">
            <a:spLocks/>
          </p:cNvSpPr>
          <p:nvPr/>
        </p:nvSpPr>
        <p:spPr>
          <a:xfrm>
            <a:off x="216024" y="5589240"/>
            <a:ext cx="8748464" cy="89269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C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Therefore, the % composition is 82.4%</a:t>
            </a:r>
            <a:r>
              <a:rPr kumimoji="0" lang="en-CA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 and 17.6% H</a:t>
            </a: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5536" y="2624713"/>
            <a:ext cx="432048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>
                <a:solidFill>
                  <a:schemeClr val="accent2"/>
                </a:solidFill>
              </a:rPr>
              <a:t>Mass % of Hydrogen  </a:t>
            </a:r>
            <a:r>
              <a:rPr lang="en-CA" sz="2800" dirty="0" smtClean="0"/>
              <a:t>    </a:t>
            </a:r>
          </a:p>
          <a:p>
            <a:r>
              <a:rPr lang="en-CA" sz="2800" dirty="0" smtClean="0"/>
              <a:t>= </a:t>
            </a:r>
            <a:r>
              <a:rPr lang="en-CA" sz="2800" u="sng" dirty="0" smtClean="0"/>
              <a:t>mass of H            </a:t>
            </a:r>
            <a:r>
              <a:rPr lang="en-CA" sz="2800" dirty="0" smtClean="0"/>
              <a:t>  x 100 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  mass of compound </a:t>
            </a:r>
          </a:p>
          <a:p>
            <a:r>
              <a:rPr lang="en-CA" sz="2800" dirty="0" smtClean="0"/>
              <a:t>= </a:t>
            </a:r>
            <a:r>
              <a:rPr lang="en-CA" sz="2800" u="sng" dirty="0" smtClean="0"/>
              <a:t>4.3</a:t>
            </a:r>
            <a:r>
              <a:rPr lang="en-CA" sz="2800" dirty="0" smtClean="0"/>
              <a:t> x 100 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  24.5</a:t>
            </a:r>
          </a:p>
          <a:p>
            <a:r>
              <a:rPr lang="en-CA" sz="2800" dirty="0" smtClean="0"/>
              <a:t>= 17.6%</a:t>
            </a:r>
          </a:p>
          <a:p>
            <a:r>
              <a:rPr lang="en-CA" sz="2800" dirty="0"/>
              <a:t>	</a:t>
            </a:r>
            <a:r>
              <a:rPr lang="en-CA" sz="28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81 -0.04578 L 0.26372 -0.27653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" y="-1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7" grpId="0"/>
      <p:bldP spid="11" grpId="0"/>
      <p:bldP spid="12" grpId="0"/>
      <p:bldP spid="18" grpId="0"/>
      <p:bldP spid="18" grpId="1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640960" cy="990600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 prstMaterial="dkEdge">
              <a:bevelT w="38100" h="38100"/>
            </a:sp3d>
          </a:bodyPr>
          <a:lstStyle/>
          <a:p>
            <a:r>
              <a:rPr lang="en-CA" b="1" dirty="0" smtClean="0"/>
              <a:t>Calculating the Percentage Composition</a:t>
            </a:r>
            <a:endParaRPr lang="en-CA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909F5DF-083D-4B37-B384-3A0EE4F80283}" type="slidenum">
              <a:rPr lang="en-CA" smtClean="0"/>
              <a:pPr/>
              <a:t>6</a:t>
            </a:fld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772816"/>
            <a:ext cx="8153400" cy="792088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buNone/>
            </a:pPr>
            <a:r>
              <a:rPr lang="en-CA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METHOD 2</a:t>
            </a:r>
            <a:r>
              <a:rPr lang="en-CA" sz="36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: </a:t>
            </a:r>
            <a:r>
              <a:rPr lang="en-CA" sz="3600" dirty="0" smtClean="0"/>
              <a:t>Chemical Formula Known</a:t>
            </a:r>
          </a:p>
          <a:p>
            <a:pPr>
              <a:buNone/>
            </a:pPr>
            <a:endParaRPr lang="en-CA" dirty="0" smtClean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CA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1295" y="2636912"/>
            <a:ext cx="8541657" cy="158417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just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CA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%</a:t>
            </a:r>
            <a:r>
              <a:rPr kumimoji="0" lang="en-CA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composition of the amino acid </a:t>
            </a:r>
            <a:r>
              <a:rPr kumimoji="0" lang="en-CA" sz="29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alanine</a:t>
            </a:r>
            <a:r>
              <a:rPr kumimoji="0" lang="en-CA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(C</a:t>
            </a:r>
            <a:r>
              <a:rPr kumimoji="0" lang="en-CA" sz="29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CA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</a:t>
            </a:r>
            <a:r>
              <a:rPr kumimoji="0" lang="en-CA" sz="29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kumimoji="0" lang="en-CA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</a:t>
            </a:r>
            <a:r>
              <a:rPr kumimoji="0" lang="en-CA" sz="29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CA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)?</a:t>
            </a:r>
            <a:endParaRPr kumimoji="0" lang="en-CA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59632" y="4365104"/>
            <a:ext cx="621465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 smtClean="0">
                <a:solidFill>
                  <a:schemeClr val="accent2">
                    <a:lumMod val="75000"/>
                  </a:schemeClr>
                </a:solidFill>
              </a:rPr>
              <a:t>% element = </a:t>
            </a:r>
            <a:r>
              <a:rPr lang="en-CA" sz="2800" u="sng" dirty="0" smtClean="0">
                <a:solidFill>
                  <a:schemeClr val="accent2">
                    <a:lumMod val="75000"/>
                  </a:schemeClr>
                </a:solidFill>
              </a:rPr>
              <a:t>total mass of each element</a:t>
            </a:r>
          </a:p>
          <a:p>
            <a:r>
              <a:rPr lang="en-CA" sz="2800" dirty="0" smtClean="0">
                <a:solidFill>
                  <a:schemeClr val="accent2">
                    <a:lumMod val="75000"/>
                  </a:schemeClr>
                </a:solidFill>
              </a:rPr>
              <a:t>		 molar mass of the compound</a:t>
            </a:r>
            <a:endParaRPr lang="en-CA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909F5DF-083D-4B37-B384-3A0EE4F80283}" type="slidenum">
              <a:rPr lang="en-CA" smtClean="0"/>
              <a:pPr/>
              <a:t>7</a:t>
            </a:fld>
            <a:endParaRPr lang="en-CA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640960" cy="990600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 prstMaterial="dkEdge">
              <a:bevelT w="38100" h="38100"/>
            </a:sp3d>
          </a:bodyPr>
          <a:lstStyle/>
          <a:p>
            <a:r>
              <a:rPr lang="en-CA" b="1" dirty="0" smtClean="0"/>
              <a:t>Calculating the Percentage Composition</a:t>
            </a:r>
            <a:endParaRPr lang="en-CA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397910" y="1733907"/>
            <a:ext cx="6214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solidFill>
                  <a:schemeClr val="accent2">
                    <a:lumMod val="75000"/>
                  </a:schemeClr>
                </a:solidFill>
              </a:rPr>
              <a:t>% element = </a:t>
            </a:r>
            <a:r>
              <a:rPr lang="en-CA" sz="2400" u="sng" dirty="0" smtClean="0">
                <a:solidFill>
                  <a:schemeClr val="accent2">
                    <a:lumMod val="75000"/>
                  </a:schemeClr>
                </a:solidFill>
              </a:rPr>
              <a:t>total mass of each element</a:t>
            </a:r>
          </a:p>
          <a:p>
            <a:r>
              <a:rPr lang="en-CA" sz="2400" dirty="0" smtClean="0">
                <a:solidFill>
                  <a:schemeClr val="accent2">
                    <a:lumMod val="75000"/>
                  </a:schemeClr>
                </a:solidFill>
              </a:rPr>
              <a:t>	        molar mass of the compound</a:t>
            </a:r>
            <a:endParaRPr lang="en-CA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2823319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latin typeface="Arial" pitchFamily="34" charset="0"/>
                <a:cs typeface="Arial" pitchFamily="34" charset="0"/>
              </a:rPr>
              <a:t>% Carbon =</a:t>
            </a:r>
            <a:endParaRPr lang="en-CA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39752" y="2564904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latin typeface="Arial" pitchFamily="34" charset="0"/>
                <a:cs typeface="Arial" pitchFamily="34" charset="0"/>
              </a:rPr>
              <a:t>(3x 12.0)</a:t>
            </a:r>
            <a:endParaRPr lang="en-CA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411760" y="3068960"/>
            <a:ext cx="129614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627784" y="3068960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latin typeface="Arial" pitchFamily="34" charset="0"/>
                <a:cs typeface="Arial" pitchFamily="34" charset="0"/>
              </a:rPr>
              <a:t>89.0</a:t>
            </a:r>
            <a:endParaRPr lang="en-CA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79912" y="2823319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latin typeface="Arial" pitchFamily="34" charset="0"/>
                <a:cs typeface="Arial" pitchFamily="34" charset="0"/>
              </a:rPr>
              <a:t>X 100 =</a:t>
            </a:r>
            <a:endParaRPr lang="en-CA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04048" y="2823319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latin typeface="Arial" pitchFamily="34" charset="0"/>
                <a:cs typeface="Arial" pitchFamily="34" charset="0"/>
              </a:rPr>
              <a:t>40.4 % C</a:t>
            </a:r>
            <a:endParaRPr lang="en-CA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9552" y="3831431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latin typeface="Arial" pitchFamily="34" charset="0"/>
                <a:cs typeface="Arial" pitchFamily="34" charset="0"/>
              </a:rPr>
              <a:t>% Hydrogen =</a:t>
            </a:r>
            <a:endParaRPr lang="en-CA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99792" y="3573016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latin typeface="Arial" pitchFamily="34" charset="0"/>
                <a:cs typeface="Arial" pitchFamily="34" charset="0"/>
              </a:rPr>
              <a:t>(7x 1.01)</a:t>
            </a:r>
            <a:endParaRPr lang="en-CA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2699792" y="4077072"/>
            <a:ext cx="129614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915816" y="4077072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latin typeface="Arial" pitchFamily="34" charset="0"/>
                <a:cs typeface="Arial" pitchFamily="34" charset="0"/>
              </a:rPr>
              <a:t>89.0</a:t>
            </a:r>
            <a:endParaRPr lang="en-CA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67944" y="3831431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latin typeface="Arial" pitchFamily="34" charset="0"/>
                <a:cs typeface="Arial" pitchFamily="34" charset="0"/>
              </a:rPr>
              <a:t>X 100 =</a:t>
            </a:r>
            <a:endParaRPr lang="en-CA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92080" y="3831431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latin typeface="Arial" pitchFamily="34" charset="0"/>
                <a:cs typeface="Arial" pitchFamily="34" charset="0"/>
              </a:rPr>
              <a:t>7.9 % H</a:t>
            </a:r>
            <a:endParaRPr lang="en-CA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67544" y="4911551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latin typeface="Arial" pitchFamily="34" charset="0"/>
                <a:cs typeface="Arial" pitchFamily="34" charset="0"/>
              </a:rPr>
              <a:t>% Nitrogen =</a:t>
            </a:r>
            <a:endParaRPr lang="en-CA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11760" y="4653136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latin typeface="Arial" pitchFamily="34" charset="0"/>
                <a:cs typeface="Arial" pitchFamily="34" charset="0"/>
              </a:rPr>
              <a:t>(1x 14.0)</a:t>
            </a:r>
            <a:endParaRPr lang="en-CA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2483768" y="5157192"/>
            <a:ext cx="129614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699792" y="5157192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latin typeface="Arial" pitchFamily="34" charset="0"/>
                <a:cs typeface="Arial" pitchFamily="34" charset="0"/>
              </a:rPr>
              <a:t>89.0</a:t>
            </a:r>
            <a:endParaRPr lang="en-CA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51920" y="4911551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latin typeface="Arial" pitchFamily="34" charset="0"/>
                <a:cs typeface="Arial" pitchFamily="34" charset="0"/>
              </a:rPr>
              <a:t>X 100 =</a:t>
            </a:r>
            <a:endParaRPr lang="en-CA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76056" y="4911551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latin typeface="Arial" pitchFamily="34" charset="0"/>
                <a:cs typeface="Arial" pitchFamily="34" charset="0"/>
              </a:rPr>
              <a:t>15.7 % N</a:t>
            </a:r>
            <a:endParaRPr lang="en-CA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39552" y="5919663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latin typeface="Arial" pitchFamily="34" charset="0"/>
                <a:cs typeface="Arial" pitchFamily="34" charset="0"/>
              </a:rPr>
              <a:t>% Oxygen =</a:t>
            </a:r>
            <a:endParaRPr lang="en-CA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339752" y="566124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latin typeface="Arial" pitchFamily="34" charset="0"/>
                <a:cs typeface="Arial" pitchFamily="34" charset="0"/>
              </a:rPr>
              <a:t>(2x 16.0)</a:t>
            </a:r>
            <a:endParaRPr lang="en-CA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2411760" y="6165304"/>
            <a:ext cx="129614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627784" y="6165304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latin typeface="Arial" pitchFamily="34" charset="0"/>
                <a:cs typeface="Arial" pitchFamily="34" charset="0"/>
              </a:rPr>
              <a:t>89.0</a:t>
            </a:r>
            <a:endParaRPr lang="en-CA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779912" y="5919663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latin typeface="Arial" pitchFamily="34" charset="0"/>
                <a:cs typeface="Arial" pitchFamily="34" charset="0"/>
              </a:rPr>
              <a:t>X 100 =</a:t>
            </a:r>
            <a:endParaRPr lang="en-CA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004048" y="5919663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latin typeface="Arial" pitchFamily="34" charset="0"/>
                <a:cs typeface="Arial" pitchFamily="34" charset="0"/>
              </a:rPr>
              <a:t>36.0 % C</a:t>
            </a:r>
            <a:endParaRPr lang="en-CA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11560" y="1700808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>
                <a:solidFill>
                  <a:schemeClr val="accent1">
                    <a:lumMod val="50000"/>
                  </a:schemeClr>
                </a:solidFill>
              </a:rPr>
              <a:t>C</a:t>
            </a:r>
            <a:r>
              <a:rPr lang="en-CA" sz="3200" baseline="-25000" dirty="0" smtClean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en-CA" sz="3200" dirty="0" smtClean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en-CA" sz="3200" baseline="-25000" dirty="0" smtClean="0">
                <a:solidFill>
                  <a:schemeClr val="accent1">
                    <a:lumMod val="50000"/>
                  </a:schemeClr>
                </a:solidFill>
              </a:rPr>
              <a:t>7</a:t>
            </a:r>
            <a:r>
              <a:rPr lang="en-CA" sz="3200" dirty="0" smtClean="0">
                <a:solidFill>
                  <a:schemeClr val="accent1">
                    <a:lumMod val="50000"/>
                  </a:schemeClr>
                </a:solidFill>
              </a:rPr>
              <a:t>NO</a:t>
            </a:r>
            <a:r>
              <a:rPr lang="en-CA" sz="3200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endParaRPr lang="en-CA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9" name="Right Brace 38"/>
          <p:cNvSpPr/>
          <p:nvPr/>
        </p:nvSpPr>
        <p:spPr>
          <a:xfrm>
            <a:off x="6228184" y="2780928"/>
            <a:ext cx="1368152" cy="3600400"/>
          </a:xfrm>
          <a:prstGeom prst="rightBrace">
            <a:avLst>
              <a:gd name="adj1" fmla="val 8333"/>
              <a:gd name="adj2" fmla="val 50391"/>
            </a:avLst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1" name="TextBox 40"/>
          <p:cNvSpPr txBox="1"/>
          <p:nvPr/>
        </p:nvSpPr>
        <p:spPr>
          <a:xfrm>
            <a:off x="7596336" y="4365104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latin typeface="Arial" pitchFamily="34" charset="0"/>
                <a:cs typeface="Arial" pitchFamily="34" charset="0"/>
              </a:rPr>
              <a:t>100%</a:t>
            </a:r>
            <a:endParaRPr lang="en-CA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3" grpId="0"/>
      <p:bldP spid="20" grpId="0"/>
      <p:bldP spid="20" grpId="1"/>
      <p:bldP spid="21" grpId="0"/>
      <p:bldP spid="23" grpId="0"/>
      <p:bldP spid="24" grpId="0"/>
      <p:bldP spid="25" grpId="0"/>
      <p:bldP spid="26" grpId="0"/>
      <p:bldP spid="27" grpId="0"/>
      <p:bldP spid="29" grpId="0"/>
      <p:bldP spid="30" grpId="0"/>
      <p:bldP spid="31" grpId="0"/>
      <p:bldP spid="32" grpId="0"/>
      <p:bldP spid="33" grpId="0"/>
      <p:bldP spid="35" grpId="0"/>
      <p:bldP spid="36" grpId="0"/>
      <p:bldP spid="37" grpId="0"/>
      <p:bldP spid="39" grpId="0" animBg="1"/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threePt" dir="t"/>
            </a:scene3d>
            <a:sp3d extrusionH="57150" prstMaterial="dkEdge">
              <a:bevelT w="38100" h="38100"/>
            </a:sp3d>
          </a:bodyPr>
          <a:lstStyle/>
          <a:p>
            <a:r>
              <a:rPr lang="en-CA" b="1" dirty="0" smtClean="0"/>
              <a:t>Determining Chemical Formulas</a:t>
            </a:r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909F5DF-083D-4B37-B384-3A0EE4F80283}" type="slidenum">
              <a:rPr lang="en-CA" smtClean="0"/>
              <a:pPr/>
              <a:t>8</a:t>
            </a:fld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828800"/>
          </a:xfrm>
        </p:spPr>
        <p:txBody>
          <a:bodyPr>
            <a:normAutofit/>
          </a:bodyPr>
          <a:lstStyle/>
          <a:p>
            <a:r>
              <a:rPr lang="en-CA" sz="2600" b="1" dirty="0" smtClean="0"/>
              <a:t>Law of Multiple Proportions (LMP) </a:t>
            </a:r>
          </a:p>
          <a:p>
            <a:pPr lvl="1"/>
            <a:r>
              <a:rPr lang="en-CA" dirty="0" smtClean="0"/>
              <a:t>Elements combine in simple </a:t>
            </a:r>
            <a:r>
              <a:rPr lang="en-CA" b="1" dirty="0" smtClean="0"/>
              <a:t>whole number ratios </a:t>
            </a:r>
            <a:r>
              <a:rPr lang="en-CA" dirty="0" smtClean="0"/>
              <a:t>to form compounds</a:t>
            </a:r>
          </a:p>
          <a:p>
            <a:pPr lvl="1"/>
            <a:endParaRPr lang="en-CA" dirty="0" smtClean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92424" y="3119224"/>
            <a:ext cx="6096000" cy="1965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3"/>
          <p:cNvSpPr txBox="1">
            <a:spLocks/>
          </p:cNvSpPr>
          <p:nvPr/>
        </p:nvSpPr>
        <p:spPr>
          <a:xfrm>
            <a:off x="595064" y="3429000"/>
            <a:ext cx="8153400" cy="1800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CA" sz="2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Empirical (Simple)</a:t>
            </a:r>
            <a:r>
              <a:rPr kumimoji="0" lang="en-CA" sz="29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Formula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en-C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Simplest whole number ratio of the elements in a compound.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endParaRPr kumimoji="0" lang="en-CA" sz="29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endParaRPr kumimoji="0" lang="en-CA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667072" y="5157192"/>
            <a:ext cx="8153400" cy="21518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CA" sz="2900" b="1" baseline="0" dirty="0" smtClean="0"/>
              <a:t>Molecular Formula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CA" sz="2600" b="1" dirty="0" smtClean="0"/>
              <a:t>Actual </a:t>
            </a:r>
            <a:r>
              <a:rPr lang="en-CA" sz="2600" dirty="0" smtClean="0"/>
              <a:t>number of </a:t>
            </a:r>
            <a:r>
              <a:rPr lang="en-CA" sz="2600" b="1" dirty="0" smtClean="0"/>
              <a:t>atoms in one molecule </a:t>
            </a:r>
            <a:r>
              <a:rPr lang="en-CA" sz="2600" dirty="0" smtClean="0"/>
              <a:t>or formula unit of the compound</a:t>
            </a:r>
            <a:endParaRPr lang="en-CA" sz="2600" baseline="0" dirty="0" smtClean="0"/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CA" sz="29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endParaRPr kumimoji="0" lang="en-CA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1600" y="3356992"/>
            <a:ext cx="13681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 smtClean="0"/>
              <a:t>1:1</a:t>
            </a:r>
            <a:endParaRPr lang="en-CA" sz="2800" b="1" dirty="0"/>
          </a:p>
          <a:p>
            <a:endParaRPr lang="en-CA" sz="2800" b="1" dirty="0" smtClean="0"/>
          </a:p>
          <a:p>
            <a:r>
              <a:rPr lang="en-CA" sz="2800" b="1" dirty="0" smtClean="0"/>
              <a:t>2:1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1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909F5DF-083D-4B37-B384-3A0EE4F80283}" type="slidenum">
              <a:rPr lang="en-CA" smtClean="0"/>
              <a:pPr/>
              <a:t>9</a:t>
            </a:fld>
            <a:endParaRPr lang="en-CA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 prstMaterial="dkEdge">
              <a:bevelT w="38100" h="38100"/>
            </a:sp3d>
          </a:bodyPr>
          <a:lstStyle/>
          <a:p>
            <a:r>
              <a:rPr lang="en-CA" b="1" dirty="0" smtClean="0"/>
              <a:t>Determining Chemical Formulas</a:t>
            </a:r>
            <a:endParaRPr lang="en-CA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3707904" y="2420888"/>
          <a:ext cx="1195437" cy="1363305"/>
        </p:xfrm>
        <a:graphic>
          <a:graphicData uri="http://schemas.openxmlformats.org/presentationml/2006/ole">
            <p:oleObj spid="_x0000_s6146" name="CS ChemDraw Drawing" r:id="rId3" imgW="373058" imgH="424875" progId="">
              <p:embed/>
            </p:oleObj>
          </a:graphicData>
        </a:graphic>
      </p:graphicFrame>
      <p:sp>
        <p:nvSpPr>
          <p:cNvPr id="8" name="Down Arrow 7"/>
          <p:cNvSpPr/>
          <p:nvPr/>
        </p:nvSpPr>
        <p:spPr>
          <a:xfrm rot="2004215">
            <a:off x="3229761" y="3604713"/>
            <a:ext cx="504056" cy="12961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Down Arrow 8"/>
          <p:cNvSpPr/>
          <p:nvPr/>
        </p:nvSpPr>
        <p:spPr>
          <a:xfrm rot="19979007">
            <a:off x="4809173" y="3616779"/>
            <a:ext cx="504056" cy="12961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TextBox 9"/>
          <p:cNvSpPr txBox="1"/>
          <p:nvPr/>
        </p:nvSpPr>
        <p:spPr>
          <a:xfrm>
            <a:off x="2627784" y="5085184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C</a:t>
            </a:r>
            <a:r>
              <a:rPr lang="en-CA" sz="2800" baseline="-25000" dirty="0" smtClean="0"/>
              <a:t>6</a:t>
            </a:r>
            <a:r>
              <a:rPr lang="en-CA" sz="2800" dirty="0" smtClean="0"/>
              <a:t>H</a:t>
            </a:r>
            <a:r>
              <a:rPr lang="en-CA" sz="2800" baseline="-25000" dirty="0" smtClean="0"/>
              <a:t>6</a:t>
            </a:r>
            <a:endParaRPr lang="en-CA" sz="2800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5148064" y="5085184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CH</a:t>
            </a:r>
            <a:endParaRPr lang="en-CA" sz="2800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1187624" y="5661248"/>
            <a:ext cx="3240360" cy="52322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prstMaterial="dkEdge">
            <a:bevelT/>
          </a:sp3d>
        </p:spPr>
        <p:txBody>
          <a:bodyPr wrap="square" rtlCol="0">
            <a:spAutoFit/>
          </a:bodyPr>
          <a:lstStyle/>
          <a:p>
            <a:r>
              <a:rPr lang="en-CA" sz="2800" b="1" dirty="0" smtClean="0">
                <a:solidFill>
                  <a:schemeClr val="accent2"/>
                </a:solidFill>
              </a:rPr>
              <a:t>Molecular formula</a:t>
            </a:r>
            <a:endParaRPr lang="en-CA" sz="2800" b="1" dirty="0">
              <a:solidFill>
                <a:schemeClr val="accent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88024" y="5661248"/>
            <a:ext cx="3496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 smtClean="0">
                <a:solidFill>
                  <a:schemeClr val="accent2"/>
                </a:solidFill>
              </a:rPr>
              <a:t>Empirical formula</a:t>
            </a:r>
            <a:endParaRPr lang="en-CA" sz="2800" b="1" dirty="0">
              <a:solidFill>
                <a:schemeClr val="accent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63888" y="1772816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Benzene</a:t>
            </a:r>
            <a:endParaRPr lang="en-C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</TotalTime>
  <Words>470</Words>
  <Application>Microsoft Office PowerPoint</Application>
  <PresentationFormat>On-screen Show (4:3)</PresentationFormat>
  <Paragraphs>134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Median</vt:lpstr>
      <vt:lpstr>CS ChemDraw Drawing</vt:lpstr>
      <vt:lpstr>Empirical and Molecular Formulas</vt:lpstr>
      <vt:lpstr>Today’s Agenda</vt:lpstr>
      <vt:lpstr>Remind Me...</vt:lpstr>
      <vt:lpstr>Calculating the Percentage Composition</vt:lpstr>
      <vt:lpstr>Calculating the Percentage Composition</vt:lpstr>
      <vt:lpstr>Calculating the Percentage Composition</vt:lpstr>
      <vt:lpstr>Calculating the Percentage Composition</vt:lpstr>
      <vt:lpstr>Determining Chemical Formulas</vt:lpstr>
      <vt:lpstr>Determining Chemical Formulas</vt:lpstr>
      <vt:lpstr>Determining Chemical Formulas</vt:lpstr>
      <vt:lpstr>Empirical &amp; Molecular Formula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Empirical Formulas</dc:title>
  <dc:creator>Robin</dc:creator>
  <cp:lastModifiedBy>Morrison</cp:lastModifiedBy>
  <cp:revision>46</cp:revision>
  <dcterms:created xsi:type="dcterms:W3CDTF">2011-11-02T22:31:37Z</dcterms:created>
  <dcterms:modified xsi:type="dcterms:W3CDTF">2012-10-07T12:24:53Z</dcterms:modified>
</cp:coreProperties>
</file>