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0"/>
  </p:notesMasterIdLst>
  <p:sldIdLst>
    <p:sldId id="256" r:id="rId3"/>
    <p:sldId id="257" r:id="rId4"/>
    <p:sldId id="264" r:id="rId5"/>
    <p:sldId id="281" r:id="rId6"/>
    <p:sldId id="265" r:id="rId7"/>
    <p:sldId id="279" r:id="rId8"/>
    <p:sldId id="280" r:id="rId9"/>
    <p:sldId id="266" r:id="rId10"/>
    <p:sldId id="267" r:id="rId11"/>
    <p:sldId id="268" r:id="rId12"/>
    <p:sldId id="271" r:id="rId13"/>
    <p:sldId id="272" r:id="rId14"/>
    <p:sldId id="273" r:id="rId15"/>
    <p:sldId id="275" r:id="rId16"/>
    <p:sldId id="274" r:id="rId17"/>
    <p:sldId id="276" r:id="rId18"/>
    <p:sldId id="277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D4D4D"/>
    <a:srgbClr val="FF0000"/>
    <a:srgbClr val="FF3300"/>
    <a:srgbClr val="5F5F5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C67C41B9-44B0-455D-BF7F-7A31CFC78A5B}" type="datetimeFigureOut">
              <a:rPr lang="en-US" smtClean="0"/>
              <a:pPr/>
              <a:t>2016/01/06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9A047AE4-95CD-4992-9E7C-6A17686AC3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549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626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37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11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150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573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371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889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812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11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99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80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27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63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6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50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24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79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01B10-6DC1-412B-91C9-79524622D9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27178-84F5-4E21-9DD2-8C7EE4D076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369E2-2414-4655-B35E-6A76603C25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7EABD-411F-4B9F-AD77-2B0DB5663E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C2C11-043A-4BE7-9632-765DAD39AE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31252-324B-485E-98DF-DDF9DF5F5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C3C6E-4F54-4EF1-BE1A-9B5610331F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01841-95B4-4AA7-A0F0-E7C5D0FAB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B14E2-86A9-4FB3-B0CC-5F7313A570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F2C56-6786-49AE-8B47-5DE6E90044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53047-5881-4110-BF4D-DCF16CA82D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9F017DD9-1A1B-4E04-922F-2C4F0B910F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066800"/>
            <a:ext cx="5715000" cy="3276600"/>
          </a:xfrm>
        </p:spPr>
        <p:txBody>
          <a:bodyPr/>
          <a:lstStyle/>
          <a:p>
            <a:r>
              <a:rPr lang="en-US" sz="4800" dirty="0">
                <a:latin typeface="Arial" pitchFamily="34" charset="0"/>
              </a:rPr>
              <a:t>CHEMICAL EQUILIBRIUM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838200"/>
          </a:xfrm>
        </p:spPr>
        <p:txBody>
          <a:bodyPr/>
          <a:lstStyle/>
          <a:p>
            <a:r>
              <a:rPr lang="en-US" sz="3200" u="sng" dirty="0">
                <a:solidFill>
                  <a:srgbClr val="000000"/>
                </a:solidFill>
                <a:effectLst/>
              </a:rPr>
              <a:t>Conclusions about Equilibrium Expressions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81692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When the balanced equation for a reaction is multiplied by a factor </a:t>
            </a:r>
            <a:r>
              <a:rPr lang="en-US" i="1" dirty="0">
                <a:solidFill>
                  <a:srgbClr val="C00000"/>
                </a:solidFill>
                <a:latin typeface="Arial" pitchFamily="34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, the equilibrium expression for the new reaction is 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</a:rPr>
              <a:t>the original expression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, raised to the </a:t>
            </a:r>
            <a:r>
              <a:rPr lang="en-US" i="1" dirty="0">
                <a:solidFill>
                  <a:srgbClr val="C00000"/>
                </a:solidFill>
                <a:latin typeface="Arial" pitchFamily="34" charset="0"/>
              </a:rPr>
              <a:t>nth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power.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828800" y="2590800"/>
            <a:ext cx="563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Arial" pitchFamily="34" charset="0"/>
              </a:rPr>
              <a:t>2NO</a:t>
            </a:r>
            <a:r>
              <a:rPr lang="en-US" sz="3200" baseline="-25000" dirty="0">
                <a:solidFill>
                  <a:srgbClr val="C00000"/>
                </a:solidFill>
                <a:latin typeface="Arial" pitchFamily="34" charset="0"/>
              </a:rPr>
              <a:t>2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</a:rPr>
              <a:t>(g) 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sym typeface="Wingdings 3" pitchFamily="18" charset="2"/>
              </a:rPr>
              <a:t>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sym typeface="Wingdings" pitchFamily="2" charset="2"/>
              </a:rPr>
              <a:t> 2NO(g) + O</a:t>
            </a:r>
            <a:r>
              <a:rPr lang="en-US" sz="3200" baseline="-25000" dirty="0">
                <a:solidFill>
                  <a:srgbClr val="C00000"/>
                </a:solidFill>
                <a:latin typeface="Arial" pitchFamily="34" charset="0"/>
                <a:sym typeface="Wingdings" pitchFamily="2" charset="2"/>
              </a:rPr>
              <a:t>2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sym typeface="Wingdings" pitchFamily="2" charset="2"/>
              </a:rPr>
              <a:t>(g</a:t>
            </a:r>
            <a:r>
              <a:rPr lang="en-US" sz="3600" dirty="0">
                <a:solidFill>
                  <a:srgbClr val="C00000"/>
                </a:solidFill>
                <a:latin typeface="Arial" pitchFamily="34" charset="0"/>
                <a:sym typeface="Wingdings" pitchFamily="2" charset="2"/>
              </a:rPr>
              <a:t>)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295400" y="4572000"/>
            <a:ext cx="6858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Arial" pitchFamily="34" charset="0"/>
              </a:rPr>
              <a:t>NO</a:t>
            </a:r>
            <a:r>
              <a:rPr lang="en-US" sz="3200" baseline="-25000" dirty="0">
                <a:solidFill>
                  <a:srgbClr val="C00000"/>
                </a:solidFill>
                <a:latin typeface="Arial" pitchFamily="34" charset="0"/>
              </a:rPr>
              <a:t>2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</a:rPr>
              <a:t>(g) 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sym typeface="Wingdings 3" pitchFamily="18" charset="2"/>
              </a:rPr>
              <a:t>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sym typeface="Wingdings" pitchFamily="2" charset="2"/>
              </a:rPr>
              <a:t> NO(g) + ½O</a:t>
            </a:r>
            <a:r>
              <a:rPr lang="en-US" sz="3200" baseline="-25000" dirty="0">
                <a:solidFill>
                  <a:srgbClr val="C00000"/>
                </a:solidFill>
                <a:latin typeface="Arial" pitchFamily="34" charset="0"/>
                <a:sym typeface="Wingdings" pitchFamily="2" charset="2"/>
              </a:rPr>
              <a:t>2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sym typeface="Wingdings" pitchFamily="2" charset="2"/>
              </a:rPr>
              <a:t>(g</a:t>
            </a:r>
            <a:r>
              <a:rPr lang="en-US" sz="3600" dirty="0">
                <a:solidFill>
                  <a:srgbClr val="C00000"/>
                </a:solidFill>
                <a:latin typeface="Arial" pitchFamily="34" charset="0"/>
                <a:sym typeface="Wingdings" pitchFamily="2" charset="2"/>
              </a:rPr>
              <a:t>)</a:t>
            </a:r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3200400" y="3352800"/>
          <a:ext cx="2895600" cy="1390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4" imgW="952200" imgH="457200" progId="Equation.3">
                  <p:embed/>
                </p:oleObj>
              </mc:Choice>
              <mc:Fallback>
                <p:oleObj name="Equation" r:id="rId4" imgW="952200" imgH="457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352800"/>
                        <a:ext cx="2895600" cy="13902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3048000" y="5258968"/>
          <a:ext cx="3886200" cy="1599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6" imgW="1358640" imgH="558720" progId="Equation.3">
                  <p:embed/>
                </p:oleObj>
              </mc:Choice>
              <mc:Fallback>
                <p:oleObj name="Equation" r:id="rId6" imgW="1358640" imgH="55872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258968"/>
                        <a:ext cx="3886200" cy="1599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696200" cy="8382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effectLst/>
              </a:rPr>
              <a:t>The Reaction Quotient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8321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For some time, t, when the system is not at equilibrium, the reaction quotient, 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takes the place of 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, the equilibrium constant, in the law of mass action.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981200" y="2971800"/>
            <a:ext cx="5257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i="1" dirty="0" err="1">
                <a:solidFill>
                  <a:srgbClr val="C00000"/>
                </a:solidFill>
                <a:latin typeface="Times New Roman" pitchFamily="18" charset="0"/>
              </a:rPr>
              <a:t>jA</a:t>
            </a:r>
            <a:r>
              <a:rPr lang="en-US" sz="4800" i="1" dirty="0">
                <a:solidFill>
                  <a:srgbClr val="C00000"/>
                </a:solidFill>
                <a:latin typeface="Times New Roman" pitchFamily="18" charset="0"/>
              </a:rPr>
              <a:t> + </a:t>
            </a:r>
            <a:r>
              <a:rPr lang="en-US" sz="4800" i="1" dirty="0" err="1">
                <a:solidFill>
                  <a:srgbClr val="C00000"/>
                </a:solidFill>
                <a:latin typeface="Times New Roman" pitchFamily="18" charset="0"/>
              </a:rPr>
              <a:t>kB</a:t>
            </a:r>
            <a:r>
              <a:rPr lang="en-US" sz="4800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800" i="1" dirty="0">
                <a:solidFill>
                  <a:srgbClr val="C00000"/>
                </a:solidFill>
                <a:latin typeface="Times New Roman" pitchFamily="18" charset="0"/>
                <a:sym typeface="Wingdings 3" pitchFamily="18" charset="2"/>
              </a:rPr>
              <a:t> </a:t>
            </a:r>
            <a:r>
              <a:rPr lang="en-US" sz="4800" i="1" dirty="0" err="1">
                <a:solidFill>
                  <a:srgbClr val="C00000"/>
                </a:solidFill>
                <a:latin typeface="Times New Roman" pitchFamily="18" charset="0"/>
                <a:sym typeface="Wingdings 3" pitchFamily="18" charset="2"/>
              </a:rPr>
              <a:t>lC</a:t>
            </a:r>
            <a:r>
              <a:rPr lang="en-US" sz="4800" i="1" dirty="0">
                <a:solidFill>
                  <a:srgbClr val="C00000"/>
                </a:solidFill>
                <a:latin typeface="Times New Roman" pitchFamily="18" charset="0"/>
                <a:sym typeface="Wingdings 3" pitchFamily="18" charset="2"/>
              </a:rPr>
              <a:t> + </a:t>
            </a:r>
            <a:r>
              <a:rPr lang="en-US" sz="4800" i="1" dirty="0" err="1">
                <a:solidFill>
                  <a:srgbClr val="C00000"/>
                </a:solidFill>
                <a:latin typeface="Times New Roman" pitchFamily="18" charset="0"/>
                <a:sym typeface="Wingdings 3" pitchFamily="18" charset="2"/>
              </a:rPr>
              <a:t>mD</a:t>
            </a:r>
            <a:endParaRPr lang="en-US" sz="4800" i="1" dirty="0">
              <a:solidFill>
                <a:srgbClr val="C00000"/>
              </a:solidFill>
              <a:latin typeface="Times New Roman" pitchFamily="18" charset="0"/>
              <a:sym typeface="Wingdings 3" pitchFamily="18" charset="2"/>
            </a:endParaRP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2438400" y="4114800"/>
          <a:ext cx="3500438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Equation" r:id="rId4" imgW="850680" imgH="444240" progId="Equation.3">
                  <p:embed/>
                </p:oleObj>
              </mc:Choice>
              <mc:Fallback>
                <p:oleObj name="Equation" r:id="rId4" imgW="850680" imgH="444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114800"/>
                        <a:ext cx="3500438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effectLst/>
              </a:rPr>
              <a:t>Significance of the Reaction Quotient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5800" y="1520825"/>
            <a:ext cx="7940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If 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</a:rPr>
              <a:t>Q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</a:rPr>
              <a:t> = 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, the system is at equilibrium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69925" y="2362200"/>
            <a:ext cx="79406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If 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</a:rPr>
              <a:t>Q &gt; K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, the system shifts to the left, consuming products and forming reactants until equilibrium is achieved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69925" y="4038600"/>
            <a:ext cx="79406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If 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</a:rPr>
              <a:t>Q &lt; K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, the system shifts to the right, consuming reactants and forming products until equilibrium is achieved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33400" y="1447800"/>
            <a:ext cx="7924800" cy="685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533400" y="2362200"/>
            <a:ext cx="7924800" cy="13716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533400" y="4038600"/>
            <a:ext cx="7924800" cy="13716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21510" grpId="0"/>
      <p:bldP spid="21512" grpId="0" animBg="1"/>
      <p:bldP spid="215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effectLst/>
              </a:rPr>
              <a:t>Solving for Equilibrium Concentration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Consider this reaction at some temperature: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H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O(g) + CO(g)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sym typeface="Wingdings 3" pitchFamily="18" charset="2"/>
              </a:rPr>
              <a:t> H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sym typeface="Wingdings 3" pitchFamily="18" charset="2"/>
              </a:rPr>
              <a:t>(g) + CO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sym typeface="Wingdings 3" pitchFamily="18" charset="2"/>
              </a:rPr>
              <a:t>(g)    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sym typeface="Wingdings 3" pitchFamily="18" charset="2"/>
              </a:rPr>
              <a:t>K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sym typeface="Wingdings 3" pitchFamily="18" charset="2"/>
              </a:rPr>
              <a:t> = 2.0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62000" y="2362200"/>
            <a:ext cx="78644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Assume you start with </a:t>
            </a:r>
            <a:r>
              <a:rPr lang="en-US" u="sng" dirty="0">
                <a:solidFill>
                  <a:srgbClr val="000000"/>
                </a:solidFill>
                <a:latin typeface="Arial" pitchFamily="34" charset="0"/>
              </a:rPr>
              <a:t>8 molecules of H</a:t>
            </a:r>
            <a:r>
              <a:rPr lang="en-US" u="sng" baseline="-25000" dirty="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US" u="sng" dirty="0">
                <a:solidFill>
                  <a:srgbClr val="000000"/>
                </a:solidFill>
                <a:latin typeface="Arial" pitchFamily="34" charset="0"/>
              </a:rPr>
              <a:t>O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and </a:t>
            </a:r>
            <a:r>
              <a:rPr lang="en-US" u="sng" dirty="0">
                <a:solidFill>
                  <a:srgbClr val="000000"/>
                </a:solidFill>
                <a:latin typeface="Arial" pitchFamily="34" charset="0"/>
              </a:rPr>
              <a:t>6 molecules of CO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. How many molecules of H</a:t>
            </a:r>
            <a:r>
              <a:rPr lang="en-US" baseline="-25000" dirty="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O, CO, H</a:t>
            </a:r>
            <a:r>
              <a:rPr lang="en-US" baseline="-25000" dirty="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, and CO</a:t>
            </a:r>
            <a:r>
              <a:rPr lang="en-US" baseline="-25000" dirty="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are present at equilibrium?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762000" y="4343400"/>
            <a:ext cx="75596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Here, we learn about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</a:rPr>
              <a:t>“ICE”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– the most important problem solving technique in the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unit!</a:t>
            </a:r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effectLst/>
              </a:rPr>
              <a:t>Solving for Equilibrium Concentration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62000" y="11430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O(g) + CO(g)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sym typeface="Wingdings 3" pitchFamily="18" charset="2"/>
              </a:rPr>
              <a:t> H</a:t>
            </a:r>
            <a:r>
              <a:rPr lang="en-US" baseline="-25000" dirty="0">
                <a:solidFill>
                  <a:srgbClr val="000000"/>
                </a:solidFill>
                <a:latin typeface="Arial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sym typeface="Wingdings 3" pitchFamily="18" charset="2"/>
              </a:rPr>
              <a:t>(g) + CO</a:t>
            </a:r>
            <a:r>
              <a:rPr lang="en-US" baseline="-25000" dirty="0">
                <a:solidFill>
                  <a:srgbClr val="000000"/>
                </a:solidFill>
                <a:latin typeface="Arial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sym typeface="Wingdings 3" pitchFamily="18" charset="2"/>
              </a:rPr>
              <a:t>(g)    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sym typeface="Wingdings 3" pitchFamily="18" charset="2"/>
              </a:rPr>
              <a:t>K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sym typeface="Wingdings 3" pitchFamily="18" charset="2"/>
              </a:rPr>
              <a:t> = 2.0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69925" y="2282825"/>
            <a:ext cx="7712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 dirty="0">
                <a:solidFill>
                  <a:srgbClr val="FF3300"/>
                </a:solidFill>
                <a:latin typeface="Arial" pitchFamily="34" charset="0"/>
              </a:rPr>
              <a:t>Step #1: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We write the law of mass action for the reaction:</a:t>
            </a:r>
          </a:p>
        </p:txBody>
      </p:sp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2286000" y="3505200"/>
          <a:ext cx="4441825" cy="177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Equation" r:id="rId4" imgW="1079280" imgH="431640" progId="Equation.3">
                  <p:embed/>
                </p:oleObj>
              </mc:Choice>
              <mc:Fallback>
                <p:oleObj name="Equation" r:id="rId4" imgW="107928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05200"/>
                        <a:ext cx="4441825" cy="177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effectLst/>
              </a:rPr>
              <a:t>Solving for Equilibrium Concentration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514600" y="251460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pitchFamily="34" charset="0"/>
              </a:rPr>
              <a:t>H</a:t>
            </a:r>
            <a:r>
              <a:rPr lang="en-US" baseline="-25000" dirty="0">
                <a:solidFill>
                  <a:srgbClr val="C00000"/>
                </a:solidFill>
                <a:latin typeface="Arial" pitchFamily="34" charset="0"/>
              </a:rPr>
              <a:t>2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</a:rPr>
              <a:t>O(g) + CO(g) 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sym typeface="Wingdings 3" pitchFamily="18" charset="2"/>
              </a:rPr>
              <a:t>  H</a:t>
            </a:r>
            <a:r>
              <a:rPr lang="en-US" baseline="-25000" dirty="0">
                <a:solidFill>
                  <a:srgbClr val="C00000"/>
                </a:solidFill>
                <a:latin typeface="Arial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sym typeface="Wingdings 3" pitchFamily="18" charset="2"/>
              </a:rPr>
              <a:t>(g) +  CO</a:t>
            </a:r>
            <a:r>
              <a:rPr lang="en-US" baseline="-25000" dirty="0">
                <a:solidFill>
                  <a:srgbClr val="C00000"/>
                </a:solidFill>
                <a:latin typeface="Arial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sym typeface="Wingdings 3" pitchFamily="18" charset="2"/>
              </a:rPr>
              <a:t>(g)</a:t>
            </a:r>
          </a:p>
        </p:txBody>
      </p:sp>
      <p:graphicFrame>
        <p:nvGraphicFramePr>
          <p:cNvPr id="2359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383325"/>
              </p:ext>
            </p:extLst>
          </p:nvPr>
        </p:nvGraphicFramePr>
        <p:xfrm>
          <a:off x="304800" y="3200400"/>
          <a:ext cx="8458200" cy="224028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nitial: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hange: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quilibrium: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593725" y="1063625"/>
            <a:ext cx="8016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 dirty="0">
                <a:solidFill>
                  <a:srgbClr val="FF3300"/>
                </a:solidFill>
                <a:latin typeface="Arial" pitchFamily="34" charset="0"/>
              </a:rPr>
              <a:t>Step #2: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We “</a:t>
            </a:r>
            <a:r>
              <a:rPr lang="en-US" u="sng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ICE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” the problem, beginning with the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nitial concentrations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3048000" y="3276600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4627563" y="3276600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6172200" y="3276600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7772400" y="3276600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2819400" y="3886200"/>
            <a:ext cx="505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-x</a:t>
            </a:r>
          </a:p>
        </p:txBody>
      </p:sp>
      <p:sp>
        <p:nvSpPr>
          <p:cNvPr id="23605" name="Text Box 53"/>
          <p:cNvSpPr txBox="1">
            <a:spLocks noChangeArrowheads="1"/>
          </p:cNvSpPr>
          <p:nvPr/>
        </p:nvSpPr>
        <p:spPr bwMode="auto">
          <a:xfrm>
            <a:off x="4419600" y="3886200"/>
            <a:ext cx="505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-x</a:t>
            </a:r>
          </a:p>
        </p:txBody>
      </p:sp>
      <p:sp>
        <p:nvSpPr>
          <p:cNvPr id="23606" name="Text Box 54"/>
          <p:cNvSpPr txBox="1">
            <a:spLocks noChangeArrowheads="1"/>
          </p:cNvSpPr>
          <p:nvPr/>
        </p:nvSpPr>
        <p:spPr bwMode="auto">
          <a:xfrm>
            <a:off x="6096000" y="3886200"/>
            <a:ext cx="611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+x</a:t>
            </a:r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7620000" y="3886200"/>
            <a:ext cx="611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+x</a:t>
            </a:r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2819400" y="4572000"/>
            <a:ext cx="7056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8-x</a:t>
            </a:r>
          </a:p>
        </p:txBody>
      </p:sp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4419600" y="4572000"/>
            <a:ext cx="7056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6-x</a:t>
            </a:r>
          </a:p>
        </p:txBody>
      </p: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6248400" y="4586288"/>
            <a:ext cx="393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x</a:t>
            </a:r>
          </a:p>
        </p:txBody>
      </p:sp>
      <p:sp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7772400" y="45720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0" grpId="0"/>
      <p:bldP spid="23601" grpId="0"/>
      <p:bldP spid="23602" grpId="0"/>
      <p:bldP spid="23603" grpId="0"/>
      <p:bldP spid="23604" grpId="0"/>
      <p:bldP spid="23605" grpId="0"/>
      <p:bldP spid="23606" grpId="0"/>
      <p:bldP spid="23607" grpId="0"/>
      <p:bldP spid="23608" grpId="0"/>
      <p:bldP spid="23609" grpId="0"/>
      <p:bldP spid="23610" grpId="0"/>
      <p:bldP spid="236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effectLst/>
              </a:rPr>
              <a:t>Solving for Equilibrium Concentration</a:t>
            </a:r>
          </a:p>
        </p:txBody>
      </p:sp>
      <p:graphicFrame>
        <p:nvGraphicFramePr>
          <p:cNvPr id="27691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852935"/>
              </p:ext>
            </p:extLst>
          </p:nvPr>
        </p:nvGraphicFramePr>
        <p:xfrm>
          <a:off x="304800" y="2819400"/>
          <a:ext cx="8458200" cy="9448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quilibrium: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8-x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6-x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381000" y="1063625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 dirty="0">
                <a:solidFill>
                  <a:srgbClr val="FF3300"/>
                </a:solidFill>
                <a:latin typeface="Arial" pitchFamily="34" charset="0"/>
              </a:rPr>
              <a:t>Step #3: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We plug equilibrium concentrations into our equilibrium expression, and solve for 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</a:rPr>
              <a:t>x</a:t>
            </a:r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2590800" y="220980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O(g) + CO(g)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sym typeface="Wingdings 3" pitchFamily="18" charset="2"/>
              </a:rPr>
              <a:t>  H</a:t>
            </a:r>
            <a:r>
              <a:rPr lang="en-US" baseline="-25000" dirty="0">
                <a:solidFill>
                  <a:srgbClr val="000000"/>
                </a:solidFill>
                <a:latin typeface="Arial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sym typeface="Wingdings 3" pitchFamily="18" charset="2"/>
              </a:rPr>
              <a:t>(g) +  CO</a:t>
            </a:r>
            <a:r>
              <a:rPr lang="en-US" baseline="-25000" dirty="0">
                <a:solidFill>
                  <a:srgbClr val="000000"/>
                </a:solidFill>
                <a:latin typeface="Arial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sym typeface="Wingdings 3" pitchFamily="18" charset="2"/>
              </a:rPr>
              <a:t>(g)</a:t>
            </a:r>
          </a:p>
        </p:txBody>
      </p:sp>
      <p:sp>
        <p:nvSpPr>
          <p:cNvPr id="27695" name="Rectangle 47"/>
          <p:cNvSpPr>
            <a:spLocks noChangeArrowheads="1"/>
          </p:cNvSpPr>
          <p:nvPr/>
        </p:nvSpPr>
        <p:spPr bwMode="auto">
          <a:xfrm>
            <a:off x="3429000" y="5334000"/>
            <a:ext cx="2438400" cy="12192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itchFamily="34" charset="0"/>
            </a:endParaRPr>
          </a:p>
        </p:txBody>
      </p:sp>
      <p:graphicFrame>
        <p:nvGraphicFramePr>
          <p:cNvPr id="2" name="Object 47"/>
          <p:cNvGraphicFramePr>
            <a:graphicFrameLocks noChangeAspect="1"/>
          </p:cNvGraphicFramePr>
          <p:nvPr/>
        </p:nvGraphicFramePr>
        <p:xfrm>
          <a:off x="2438400" y="3657600"/>
          <a:ext cx="4191000" cy="1607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4" name="Equation" r:id="rId4" imgW="1091880" imgH="419040" progId="Equation.3">
                  <p:embed/>
                </p:oleObj>
              </mc:Choice>
              <mc:Fallback>
                <p:oleObj name="Equation" r:id="rId4" imgW="1091880" imgH="419040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657600"/>
                        <a:ext cx="4191000" cy="16077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657600" y="5334000"/>
            <a:ext cx="19367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= 4</a:t>
            </a:r>
            <a:endParaRPr lang="en-US" sz="66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5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effectLst/>
              </a:rPr>
              <a:t>Solving for Equilibrium Concentration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381000" y="1063625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 dirty="0">
                <a:solidFill>
                  <a:srgbClr val="FF3300"/>
                </a:solidFill>
                <a:latin typeface="Arial" pitchFamily="34" charset="0"/>
              </a:rPr>
              <a:t>Step #4: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Substitute x into our equilibrium concentrations to find the actual concentrations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2590800" y="220980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O(g) + CO(g)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sym typeface="Wingdings 3" pitchFamily="18" charset="2"/>
              </a:rPr>
              <a:t>  H</a:t>
            </a:r>
            <a:r>
              <a:rPr lang="en-US" baseline="-25000" dirty="0">
                <a:solidFill>
                  <a:srgbClr val="000000"/>
                </a:solidFill>
                <a:latin typeface="Arial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sym typeface="Wingdings 3" pitchFamily="18" charset="2"/>
              </a:rPr>
              <a:t>(g) +  CO</a:t>
            </a:r>
            <a:r>
              <a:rPr lang="en-US" baseline="-25000" dirty="0">
                <a:solidFill>
                  <a:srgbClr val="000000"/>
                </a:solidFill>
                <a:latin typeface="Arial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sym typeface="Wingdings 3" pitchFamily="18" charset="2"/>
              </a:rPr>
              <a:t>(g)</a:t>
            </a:r>
          </a:p>
        </p:txBody>
      </p:sp>
      <p:graphicFrame>
        <p:nvGraphicFramePr>
          <p:cNvPr id="29718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794961"/>
              </p:ext>
            </p:extLst>
          </p:nvPr>
        </p:nvGraphicFramePr>
        <p:xfrm>
          <a:off x="304800" y="2819400"/>
          <a:ext cx="8458200" cy="9448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quilibrium: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8-x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6-x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9747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249782"/>
              </p:ext>
            </p:extLst>
          </p:nvPr>
        </p:nvGraphicFramePr>
        <p:xfrm>
          <a:off x="304800" y="4572000"/>
          <a:ext cx="8458200" cy="9448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quilibrium: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8-4=4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6-4=2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81400" y="3581400"/>
            <a:ext cx="1459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= 4</a:t>
            </a:r>
            <a:endParaRPr lang="en-US" sz="4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4800600" cy="762000"/>
          </a:xfrm>
        </p:spPr>
        <p:txBody>
          <a:bodyPr/>
          <a:lstStyle/>
          <a:p>
            <a:r>
              <a:rPr lang="en-US" sz="3200" u="sng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Chemical Equilibrium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3465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Reversible Reactions: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660525" y="1493838"/>
            <a:ext cx="6492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chemical reaction in which the products</a:t>
            </a:r>
          </a:p>
          <a:p>
            <a:pPr marL="457200" indent="-457200"/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can react to re-form the reactants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09600" y="2667000"/>
            <a:ext cx="35157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Chemical Equilibrium: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676400" y="3200400"/>
            <a:ext cx="67214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When the rate of the forward reaction</a:t>
            </a:r>
          </a:p>
          <a:p>
            <a:pPr marL="457200" indent="-457200"/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equals the rate of the reverse reaction</a:t>
            </a:r>
          </a:p>
          <a:p>
            <a:pPr marL="457200" indent="-457200"/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 the concentration of products and</a:t>
            </a:r>
          </a:p>
          <a:p>
            <a:pPr marL="457200" indent="-457200"/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reactants remains unchanged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438400" y="4876800"/>
            <a:ext cx="39324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2HgO(s) </a:t>
            </a:r>
            <a:r>
              <a:rPr lang="en-US" sz="2400" dirty="0">
                <a:solidFill>
                  <a:srgbClr val="C00000"/>
                </a:solidFill>
                <a:latin typeface="Arial" pitchFamily="34" charset="0"/>
                <a:sym typeface="Wingdings 3" pitchFamily="18" charset="2"/>
              </a:rPr>
              <a:t>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2Hg(l) + O</a:t>
            </a:r>
            <a:r>
              <a:rPr lang="en-US" sz="2400" baseline="-25000" dirty="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(g) 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85800" y="5410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1600" dirty="0">
                <a:solidFill>
                  <a:srgbClr val="000000"/>
                </a:solidFill>
                <a:latin typeface="Arial" pitchFamily="34" charset="0"/>
              </a:rPr>
              <a:t>Arrows going both directions ( </a:t>
            </a:r>
            <a:r>
              <a:rPr lang="en-US" sz="2400" dirty="0">
                <a:solidFill>
                  <a:srgbClr val="C00000"/>
                </a:solidFill>
                <a:latin typeface="Arial" pitchFamily="34" charset="0"/>
                <a:sym typeface="Wingdings 3" pitchFamily="18" charset="2"/>
              </a:rPr>
              <a:t>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sym typeface="Wingdings 3" pitchFamily="18" charset="2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</a:rPr>
              <a:t>) indicates equilibrium in a chemical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2" grpId="0"/>
      <p:bldP spid="4103" grpId="0"/>
      <p:bldP spid="41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Equilbrium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066800"/>
            <a:ext cx="6553200" cy="5160963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9144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/>
              </a:rPr>
              <a:t>2NO</a:t>
            </a:r>
            <a:r>
              <a:rPr lang="en-US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en-US" dirty="0">
                <a:solidFill>
                  <a:srgbClr val="000000"/>
                </a:solidFill>
                <a:effectLst/>
              </a:rPr>
              <a:t>(g) </a:t>
            </a:r>
            <a:r>
              <a:rPr lang="en-US" dirty="0">
                <a:solidFill>
                  <a:srgbClr val="000000"/>
                </a:solidFill>
                <a:effectLst/>
                <a:sym typeface="Wingdings 3" pitchFamily="18" charset="2"/>
              </a:rPr>
              <a:t> </a:t>
            </a:r>
            <a:r>
              <a:rPr lang="en-US" dirty="0">
                <a:solidFill>
                  <a:srgbClr val="000000"/>
                </a:solidFill>
                <a:effectLst/>
                <a:sym typeface="Wingdings" pitchFamily="2" charset="2"/>
              </a:rPr>
              <a:t>2NO(g) + O</a:t>
            </a:r>
            <a:r>
              <a:rPr lang="en-US" baseline="-25000" dirty="0">
                <a:solidFill>
                  <a:srgbClr val="000000"/>
                </a:solidFill>
                <a:effectLst/>
                <a:sym typeface="Wingdings" pitchFamily="2" charset="2"/>
              </a:rPr>
              <a:t>2</a:t>
            </a:r>
            <a:r>
              <a:rPr lang="en-US" dirty="0">
                <a:solidFill>
                  <a:srgbClr val="000000"/>
                </a:solidFill>
                <a:effectLst/>
                <a:sym typeface="Wingdings" pitchFamily="2" charset="2"/>
              </a:rPr>
              <a:t>(g)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648200" y="1087438"/>
            <a:ext cx="4114800" cy="4918075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>
              <a:latin typeface="Arial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724400" y="1560513"/>
            <a:ext cx="4191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0" dirty="0">
                <a:solidFill>
                  <a:srgbClr val="000000"/>
                </a:solidFill>
                <a:latin typeface="Arial" pitchFamily="34" charset="0"/>
              </a:rPr>
              <a:t>    Remember this 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</a:rPr>
              <a:t>from last unit?</a:t>
            </a:r>
          </a:p>
          <a:p>
            <a:endParaRPr lang="en-US" sz="2400" b="0" dirty="0">
              <a:solidFill>
                <a:srgbClr val="000000"/>
              </a:solidFill>
              <a:latin typeface="Arial" pitchFamily="34" charset="0"/>
            </a:endParaRPr>
          </a:p>
          <a:p>
            <a:r>
              <a:rPr lang="en-US" sz="2400" b="0" dirty="0">
                <a:solidFill>
                  <a:srgbClr val="000000"/>
                </a:solidFill>
                <a:latin typeface="Arial" pitchFamily="34" charset="0"/>
              </a:rPr>
              <a:t>Why was it so important to measure reaction rate at the start of the reaction</a:t>
            </a:r>
          </a:p>
          <a:p>
            <a:r>
              <a:rPr lang="en-US" sz="2400" b="0" dirty="0">
                <a:solidFill>
                  <a:srgbClr val="000000"/>
                </a:solidFill>
                <a:latin typeface="Arial" pitchFamily="34" charset="0"/>
              </a:rPr>
              <a:t>(method of initial rates?)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Equilbrium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066800"/>
            <a:ext cx="6553200" cy="5160963"/>
          </a:xfrm>
          <a:prstGeom prst="rect">
            <a:avLst/>
          </a:prstGeom>
          <a:noFill/>
        </p:spPr>
      </p:pic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/>
              </a:rPr>
              <a:t>2NO</a:t>
            </a:r>
            <a:r>
              <a:rPr lang="en-US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en-US" dirty="0">
                <a:solidFill>
                  <a:srgbClr val="000000"/>
                </a:solidFill>
                <a:effectLst/>
              </a:rPr>
              <a:t>(g) </a:t>
            </a:r>
            <a:r>
              <a:rPr lang="en-US" dirty="0">
                <a:solidFill>
                  <a:srgbClr val="000000"/>
                </a:solidFill>
                <a:effectLst/>
                <a:sym typeface="Wingdings 3" pitchFamily="18" charset="2"/>
              </a:rPr>
              <a:t></a:t>
            </a:r>
            <a:r>
              <a:rPr lang="en-US" dirty="0">
                <a:solidFill>
                  <a:srgbClr val="000000"/>
                </a:solidFill>
                <a:effectLst/>
                <a:sym typeface="Wingdings" pitchFamily="2" charset="2"/>
              </a:rPr>
              <a:t> 2NO(g) + O</a:t>
            </a:r>
            <a:r>
              <a:rPr lang="en-US" baseline="-25000" dirty="0">
                <a:solidFill>
                  <a:srgbClr val="000000"/>
                </a:solidFill>
                <a:effectLst/>
                <a:sym typeface="Wingdings" pitchFamily="2" charset="2"/>
              </a:rPr>
              <a:t>2</a:t>
            </a:r>
            <a:r>
              <a:rPr lang="en-US" dirty="0">
                <a:solidFill>
                  <a:srgbClr val="000000"/>
                </a:solidFill>
                <a:effectLst/>
                <a:sym typeface="Wingdings" pitchFamily="2" charset="2"/>
              </a:rPr>
              <a:t>(g)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5257800" cy="1143000"/>
          </a:xfrm>
        </p:spPr>
        <p:txBody>
          <a:bodyPr/>
          <a:lstStyle/>
          <a:p>
            <a:r>
              <a:rPr lang="en-US" sz="4000" u="sng" dirty="0">
                <a:solidFill>
                  <a:srgbClr val="000000"/>
                </a:solidFill>
                <a:effectLst/>
              </a:rPr>
              <a:t>Law of Mass Action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97353" y="1030793"/>
            <a:ext cx="34579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itchFamily="34" charset="0"/>
              </a:rPr>
              <a:t>For the reaction: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990600" y="51054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itchFamily="34" charset="0"/>
              </a:rPr>
              <a:t>Where</a:t>
            </a:r>
            <a:r>
              <a:rPr lang="en-US" sz="3200" dirty="0">
                <a:latin typeface="Arial" pitchFamily="34" charset="0"/>
              </a:rPr>
              <a:t> </a:t>
            </a:r>
            <a:r>
              <a:rPr lang="en-US" sz="3200" i="1" dirty="0">
                <a:solidFill>
                  <a:srgbClr val="C00000"/>
                </a:solidFill>
                <a:latin typeface="Times New Roman" pitchFamily="18" charset="0"/>
              </a:rPr>
              <a:t>K</a:t>
            </a:r>
            <a:r>
              <a:rPr lang="en-US" sz="3200" dirty="0">
                <a:latin typeface="Arial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</a:rPr>
              <a:t>is the equilibrium constant, and is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</a:rPr>
              <a:t>unitless</a:t>
            </a:r>
            <a:endParaRPr lang="en-US" sz="32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860925" y="10636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2133600" y="1752600"/>
            <a:ext cx="5257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i="1" dirty="0" err="1">
                <a:solidFill>
                  <a:srgbClr val="C00000"/>
                </a:solidFill>
                <a:latin typeface="Times New Roman" pitchFamily="18" charset="0"/>
              </a:rPr>
              <a:t>jA</a:t>
            </a:r>
            <a:r>
              <a:rPr lang="en-US" sz="4800" i="1" dirty="0">
                <a:solidFill>
                  <a:srgbClr val="C00000"/>
                </a:solidFill>
                <a:latin typeface="Times New Roman" pitchFamily="18" charset="0"/>
              </a:rPr>
              <a:t> + </a:t>
            </a:r>
            <a:r>
              <a:rPr lang="en-US" sz="4800" i="1" dirty="0" err="1">
                <a:solidFill>
                  <a:srgbClr val="C00000"/>
                </a:solidFill>
                <a:latin typeface="Times New Roman" pitchFamily="18" charset="0"/>
              </a:rPr>
              <a:t>kB</a:t>
            </a:r>
            <a:r>
              <a:rPr lang="en-US" sz="4800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800" i="1" dirty="0">
                <a:solidFill>
                  <a:srgbClr val="C00000"/>
                </a:solidFill>
                <a:latin typeface="Times New Roman" pitchFamily="18" charset="0"/>
                <a:sym typeface="Wingdings 3" pitchFamily="18" charset="2"/>
              </a:rPr>
              <a:t> </a:t>
            </a:r>
            <a:r>
              <a:rPr lang="en-US" sz="4800" i="1" dirty="0" err="1">
                <a:solidFill>
                  <a:srgbClr val="C00000"/>
                </a:solidFill>
                <a:latin typeface="Times New Roman" pitchFamily="18" charset="0"/>
                <a:sym typeface="Wingdings 3" pitchFamily="18" charset="2"/>
              </a:rPr>
              <a:t>lC</a:t>
            </a:r>
            <a:r>
              <a:rPr lang="en-US" sz="4800" i="1" dirty="0">
                <a:solidFill>
                  <a:srgbClr val="C00000"/>
                </a:solidFill>
                <a:latin typeface="Times New Roman" pitchFamily="18" charset="0"/>
                <a:sym typeface="Wingdings 3" pitchFamily="18" charset="2"/>
              </a:rPr>
              <a:t> + </a:t>
            </a:r>
            <a:r>
              <a:rPr lang="en-US" sz="4800" i="1" dirty="0" err="1">
                <a:solidFill>
                  <a:srgbClr val="C00000"/>
                </a:solidFill>
                <a:latin typeface="Times New Roman" pitchFamily="18" charset="0"/>
                <a:sym typeface="Wingdings 3" pitchFamily="18" charset="2"/>
              </a:rPr>
              <a:t>mD</a:t>
            </a:r>
            <a:endParaRPr lang="en-US" sz="4800" i="1" dirty="0">
              <a:solidFill>
                <a:srgbClr val="C00000"/>
              </a:solidFill>
              <a:latin typeface="Times New Roman" pitchFamily="18" charset="0"/>
              <a:sym typeface="Wingdings 3" pitchFamily="18" charset="2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438400" y="2667000"/>
          <a:ext cx="3553097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4" imgW="863280" imgH="444240" progId="Equation.3">
                  <p:embed/>
                </p:oleObj>
              </mc:Choice>
              <mc:Fallback>
                <p:oleObj name="Equation" r:id="rId4" imgW="86328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667000"/>
                        <a:ext cx="3553097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001000" cy="8382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effectLst/>
              </a:rPr>
              <a:t>Product Favored Equilibrium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69925" y="838200"/>
            <a:ext cx="79406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Large values for </a:t>
            </a:r>
            <a:r>
              <a:rPr lang="en-US" sz="3200" i="1" dirty="0">
                <a:solidFill>
                  <a:srgbClr val="C00000"/>
                </a:solidFill>
                <a:latin typeface="Times New Roman" pitchFamily="18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signify the reaction is “product favored”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990600" y="5334000"/>
            <a:ext cx="7331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When equilibrium is achieved,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</a:rPr>
              <a:t>most reactant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has been </a:t>
            </a:r>
            <a:r>
              <a:rPr lang="en-US" u="sng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</a:rPr>
              <a:t>converted to product</a:t>
            </a:r>
          </a:p>
        </p:txBody>
      </p:sp>
      <p:pic>
        <p:nvPicPr>
          <p:cNvPr id="33800" name="Picture 8" descr="Equilibrium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828800"/>
            <a:ext cx="4800600" cy="3379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001000" cy="8382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effectLst/>
              </a:rPr>
              <a:t>Reactant Favored Equilibrium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09600" y="838200"/>
            <a:ext cx="7940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Small values for 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signify the reaction is “reactant favored”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914400" y="5302250"/>
            <a:ext cx="7331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When equilibrium is achieved,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</a:rPr>
              <a:t>very little reactant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has been </a:t>
            </a:r>
            <a:r>
              <a:rPr lang="en-US" u="sng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converted to product</a:t>
            </a:r>
          </a:p>
        </p:txBody>
      </p:sp>
      <p:pic>
        <p:nvPicPr>
          <p:cNvPr id="34823" name="Picture 7" descr="Equilibrium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905000"/>
            <a:ext cx="4724400" cy="3325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effectLst/>
              </a:rPr>
              <a:t>Writing an Equilibrium Expression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62000" y="1828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Arial" pitchFamily="34" charset="0"/>
              </a:rPr>
              <a:t>2NO</a:t>
            </a:r>
            <a:r>
              <a:rPr lang="en-US" sz="3600" baseline="-25000" dirty="0">
                <a:solidFill>
                  <a:srgbClr val="C00000"/>
                </a:solidFill>
                <a:latin typeface="Arial" pitchFamily="34" charset="0"/>
              </a:rPr>
              <a:t>2</a:t>
            </a:r>
            <a:r>
              <a:rPr lang="en-US" sz="3600" dirty="0">
                <a:solidFill>
                  <a:srgbClr val="C00000"/>
                </a:solidFill>
                <a:latin typeface="Arial" pitchFamily="34" charset="0"/>
              </a:rPr>
              <a:t>(g) </a:t>
            </a:r>
            <a:r>
              <a:rPr lang="en-US" sz="3600" dirty="0">
                <a:solidFill>
                  <a:srgbClr val="C00000"/>
                </a:solidFill>
                <a:latin typeface="Arial" pitchFamily="34" charset="0"/>
                <a:sym typeface="Wingdings 3" pitchFamily="18" charset="2"/>
              </a:rPr>
              <a:t></a:t>
            </a:r>
            <a:r>
              <a:rPr lang="en-US" sz="3600" dirty="0">
                <a:solidFill>
                  <a:srgbClr val="C00000"/>
                </a:solidFill>
                <a:latin typeface="Arial" pitchFamily="34" charset="0"/>
                <a:sym typeface="Wingdings" pitchFamily="2" charset="2"/>
              </a:rPr>
              <a:t> 2NO(g) + O</a:t>
            </a:r>
            <a:r>
              <a:rPr lang="en-US" sz="3600" baseline="-25000" dirty="0">
                <a:solidFill>
                  <a:srgbClr val="C00000"/>
                </a:solidFill>
                <a:latin typeface="Arial" pitchFamily="34" charset="0"/>
                <a:sym typeface="Wingdings" pitchFamily="2" charset="2"/>
              </a:rPr>
              <a:t>2</a:t>
            </a:r>
            <a:r>
              <a:rPr lang="en-US" sz="3600" dirty="0">
                <a:solidFill>
                  <a:srgbClr val="C00000"/>
                </a:solidFill>
                <a:latin typeface="Arial" pitchFamily="34" charset="0"/>
                <a:sym typeface="Wingdings" pitchFamily="2" charset="2"/>
              </a:rPr>
              <a:t>(g)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352800" y="2895600"/>
            <a:ext cx="2082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i="1" dirty="0">
                <a:solidFill>
                  <a:srgbClr val="C00000"/>
                </a:solidFill>
                <a:latin typeface="Times New Roman" pitchFamily="18" charset="0"/>
              </a:rPr>
              <a:t>K =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</a:rPr>
              <a:t> </a:t>
            </a:r>
            <a:r>
              <a:rPr lang="en-US" sz="4400" dirty="0">
                <a:solidFill>
                  <a:srgbClr val="C00000"/>
                </a:solidFill>
                <a:latin typeface="Times New Roman" pitchFamily="18" charset="0"/>
              </a:rPr>
              <a:t>???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974725" y="1063625"/>
            <a:ext cx="7254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Write the equilibrium expression for the reaction: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2362200" y="3886200"/>
          <a:ext cx="3919537" cy="188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4" imgW="952200" imgH="457200" progId="Equation.3">
                  <p:embed/>
                </p:oleObj>
              </mc:Choice>
              <mc:Fallback>
                <p:oleObj name="Equation" r:id="rId4" imgW="95220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886200"/>
                        <a:ext cx="3919537" cy="188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838200"/>
          </a:xfrm>
        </p:spPr>
        <p:txBody>
          <a:bodyPr/>
          <a:lstStyle/>
          <a:p>
            <a:r>
              <a:rPr lang="en-US" sz="3200" u="sng" dirty="0">
                <a:solidFill>
                  <a:srgbClr val="000000"/>
                </a:solidFill>
                <a:effectLst/>
              </a:rPr>
              <a:t>Conclusions about Equilibrium Expressions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81000" y="838200"/>
            <a:ext cx="81692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The equilibrium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constant expression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for a reaction is the reciprocal for a reaction written in reverse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828800" y="2133600"/>
            <a:ext cx="563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Arial" pitchFamily="34" charset="0"/>
              </a:rPr>
              <a:t>2NO</a:t>
            </a:r>
            <a:r>
              <a:rPr lang="en-US" sz="3200" baseline="-25000" dirty="0">
                <a:solidFill>
                  <a:srgbClr val="C00000"/>
                </a:solidFill>
                <a:latin typeface="Arial" pitchFamily="34" charset="0"/>
              </a:rPr>
              <a:t>2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</a:rPr>
              <a:t>(g) 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sym typeface="Wingdings 3" pitchFamily="18" charset="2"/>
              </a:rPr>
              <a:t>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sym typeface="Wingdings" pitchFamily="2" charset="2"/>
              </a:rPr>
              <a:t> 2NO(g) + O</a:t>
            </a:r>
            <a:r>
              <a:rPr lang="en-US" sz="3200" baseline="-25000" dirty="0">
                <a:solidFill>
                  <a:srgbClr val="C00000"/>
                </a:solidFill>
                <a:latin typeface="Arial" pitchFamily="34" charset="0"/>
                <a:sym typeface="Wingdings" pitchFamily="2" charset="2"/>
              </a:rPr>
              <a:t>2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sym typeface="Wingdings" pitchFamily="2" charset="2"/>
              </a:rPr>
              <a:t>(g</a:t>
            </a:r>
            <a:r>
              <a:rPr lang="en-US" sz="3600" dirty="0">
                <a:solidFill>
                  <a:srgbClr val="C00000"/>
                </a:solidFill>
                <a:latin typeface="Arial" pitchFamily="34" charset="0"/>
                <a:sym typeface="Wingdings" pitchFamily="2" charset="2"/>
              </a:rPr>
              <a:t>)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209800" y="4495800"/>
            <a:ext cx="5654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Arial" pitchFamily="34" charset="0"/>
              </a:rPr>
              <a:t>2NO(g) + O</a:t>
            </a:r>
            <a:r>
              <a:rPr lang="en-US" sz="3200" baseline="-25000" dirty="0">
                <a:solidFill>
                  <a:srgbClr val="C00000"/>
                </a:solidFill>
                <a:latin typeface="Arial" pitchFamily="34" charset="0"/>
              </a:rPr>
              <a:t>2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</a:rPr>
              <a:t>(g) 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sym typeface="Wingdings 3" pitchFamily="18" charset="2"/>
              </a:rPr>
              <a:t> 2NO</a:t>
            </a:r>
            <a:r>
              <a:rPr lang="en-US" sz="3200" baseline="-25000" dirty="0">
                <a:solidFill>
                  <a:srgbClr val="C00000"/>
                </a:solidFill>
                <a:latin typeface="Arial" pitchFamily="34" charset="0"/>
                <a:sym typeface="Wingdings 3" pitchFamily="18" charset="2"/>
              </a:rPr>
              <a:t>2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sym typeface="Wingdings 3" pitchFamily="18" charset="2"/>
              </a:rPr>
              <a:t>(g)</a:t>
            </a:r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2895600" y="2895600"/>
          <a:ext cx="3352800" cy="1609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Equation" r:id="rId4" imgW="952200" imgH="457200" progId="Equation.3">
                  <p:embed/>
                </p:oleObj>
              </mc:Choice>
              <mc:Fallback>
                <p:oleObj name="Equation" r:id="rId4" imgW="952200" imgH="457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895600"/>
                        <a:ext cx="3352800" cy="16091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2743200" y="5181600"/>
          <a:ext cx="4041775" cy="14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Equation" r:id="rId6" imgW="1257120" imgH="457200" progId="Equation.3">
                  <p:embed/>
                </p:oleObj>
              </mc:Choice>
              <mc:Fallback>
                <p:oleObj name="Equation" r:id="rId6" imgW="1257120" imgH="457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181600"/>
                        <a:ext cx="4041775" cy="14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29627D0C-4248-4B9C-BF18-D549A3E9464A"/>
  <p:tag name="ISPRING_SCORM_RATE_SLIDES" val="1"/>
  <p:tag name="ISPRING_SCORM_RATE_QUIZZES" val="0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_RESOURCE_PATHS_HASH_PRESENTER" val="7fc3b360e499bee18575db5870aa805a7aa9a272"/>
  <p:tag name="GENSWF_MOVIE_ONCLICK_URL" val="http://"/>
  <p:tag name="GENSWF_MOVIE_ONCLICK_URL_TARGET" val="_self"/>
  <p:tag name="GENSWF_MOVIE_PRESENTATION_END_URL" val="http://"/>
  <p:tag name="GENSWF_MOVIE_PRESENTATION_END_URL_TARGET" val="_self"/>
  <p:tag name="FLASHSPRING_PRESENTATION_REFERENCES" val="W&#10;Q vs. K&#10;http://www.sciencegeek.net/Activities/QvsK.html&#10;_blank&#10;|&#10;W&#10;Calculating Equilibrium Concentration&#10;http://www.sciencegeek.net/Activities/equilcalcconc.html&#10;_blank&#10;|&#10;W&#10;Calculating K&#10;http://www.sciencegeek.net/Activities/calcK.html&#10;_blank&#10;|&#10;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675</Words>
  <Application>Microsoft Office PowerPoint</Application>
  <PresentationFormat>On-screen Show (4:3)</PresentationFormat>
  <Paragraphs>113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Default Design</vt:lpstr>
      <vt:lpstr>chemistry</vt:lpstr>
      <vt:lpstr>Equation</vt:lpstr>
      <vt:lpstr>CHEMICAL EQUILIBRIUM</vt:lpstr>
      <vt:lpstr>Chemical Equilibrium</vt:lpstr>
      <vt:lpstr>2NO2(g)  2NO(g) + O2(g)</vt:lpstr>
      <vt:lpstr>2NO2(g)  2NO(g) + O2(g)</vt:lpstr>
      <vt:lpstr>Law of Mass Action</vt:lpstr>
      <vt:lpstr>Product Favored Equilibrium</vt:lpstr>
      <vt:lpstr>Reactant Favored Equilibrium</vt:lpstr>
      <vt:lpstr>Writing an Equilibrium Expression</vt:lpstr>
      <vt:lpstr>Conclusions about Equilibrium Expressions</vt:lpstr>
      <vt:lpstr>Conclusions about Equilibrium Expressions</vt:lpstr>
      <vt:lpstr>The Reaction Quotient</vt:lpstr>
      <vt:lpstr>Significance of the Reaction Quotient</vt:lpstr>
      <vt:lpstr>Solving for Equilibrium Concentration</vt:lpstr>
      <vt:lpstr>Solving for Equilibrium Concentration</vt:lpstr>
      <vt:lpstr>Solving for Equilibrium Concentration</vt:lpstr>
      <vt:lpstr>Solving for Equilibrium Concentration</vt:lpstr>
      <vt:lpstr>Solving for Equilibrium Concentration</vt:lpstr>
    </vt:vector>
  </TitlesOfParts>
  <Company>Independent Web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Equilibrium</dc:title>
  <dc:creator>Andrew Allan</dc:creator>
  <cp:lastModifiedBy>Morrison, Brent</cp:lastModifiedBy>
  <cp:revision>121</cp:revision>
  <dcterms:created xsi:type="dcterms:W3CDTF">2006-06-20T23:17:27Z</dcterms:created>
  <dcterms:modified xsi:type="dcterms:W3CDTF">2016-01-06T14:53:13Z</dcterms:modified>
</cp:coreProperties>
</file>