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4650-D743-4F4C-A229-F88A9352D8F7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E659-8D77-421D-9021-46A19C4BC30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055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65DA7-DE4F-49C3-AF63-130050DDE31E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55905-C2A9-4652-AF6F-DEE908AFD72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7235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52C8-F88F-4A5E-B39A-539C423A7850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E678F-7DBA-49C7-B372-5CCC7EF5B89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5768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33E4-F574-4991-BE5B-51EA1C8F058A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0E39-4F90-4715-9FCC-79174083EE5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5283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D1D27-8ED7-46BC-AECD-5C33DD259DB6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DF8C5-7832-4D85-9DD4-5BA3D2141FE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1976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BF2B3-20C4-406A-9185-A11B8A480C79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E85AF-F001-4EBD-9949-DEC41F5DAC5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4604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0CFA7-400A-4A9D-A8D7-98A715706F82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B6E8A-92B3-47D8-9C83-6B23A25EC54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7612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8BB3F-8902-4895-82CA-ADDFE826E930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0CF3E-2FA5-45D6-8AF5-DCAC4A0C54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4730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F0F9-44F7-4C72-9CBF-A0111D00604A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2ABFD-C4C7-4FFF-9528-C3F7B539556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17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0861-C2B9-49AC-BE59-A82A3EBE273F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86A34-8C85-4C96-8CED-20AC8E41A22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0492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C8B9-100C-4B19-AA49-083FB0641E38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FAD6C-46FC-4680-8B44-6A12A07C60C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3878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65D436-A6F6-42EC-B94D-BA6F05F2A4EA}" type="datetimeFigureOut">
              <a:rPr lang="en-CA"/>
              <a:pPr>
                <a:defRPr/>
              </a:pPr>
              <a:t>18/01/2017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118A690-A418-424A-9F34-8120330C134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gif"/><Relationship Id="rId5" Type="http://schemas.openxmlformats.org/officeDocument/2006/relationships/hyperlink" Target="http://en.wikipedia.org/wiki/File:Charles_and_Gay-Lussac's_Law_animated.gif" TargetMode="Externa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124075" y="2133600"/>
            <a:ext cx="30226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CA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8175" y="3716338"/>
            <a:ext cx="3529013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7200" b="1" dirty="0">
                <a:latin typeface="Arial" panose="020B0604020202020204" pitchFamily="34" charset="0"/>
                <a:cs typeface="Arial" panose="020B0604020202020204" pitchFamily="34" charset="0"/>
              </a:rPr>
              <a:t>GASES</a:t>
            </a:r>
          </a:p>
        </p:txBody>
      </p:sp>
      <p:pic>
        <p:nvPicPr>
          <p:cNvPr id="2052" name="Picture 6" descr="http://www.family-vacation-getaways-at-los-angeles-theme-parks.com/images/balloons_floating_lg_nw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981075"/>
            <a:ext cx="4281488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Charles’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volume of a fixed amount of gas is directly proportional to its temperature               (in Kelvin), when pressure is kept constant.</a:t>
            </a:r>
            <a:endParaRPr lang="en-CA" altLang="en-US"/>
          </a:p>
          <a:p>
            <a:pPr eaLnBrk="1" hangingPunct="1"/>
            <a:r>
              <a:rPr lang="en-US" altLang="en-US" b="1" u="sng"/>
              <a:t>The Kelvin scale</a:t>
            </a:r>
            <a:r>
              <a:rPr lang="en-US" altLang="en-US" b="1"/>
              <a:t> (The Absolute scale)</a:t>
            </a:r>
            <a:endParaRPr lang="en-CA" altLang="en-US"/>
          </a:p>
          <a:p>
            <a:pPr eaLnBrk="1" hangingPunct="1"/>
            <a:r>
              <a:rPr lang="en-US" altLang="en-US" b="1"/>
              <a:t>Uses zero Kelvin as the lowest temperature. 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		i.e. 0 K</a:t>
            </a:r>
            <a:endParaRPr lang="en-CA" altLang="en-US"/>
          </a:p>
          <a:p>
            <a:pPr eaLnBrk="1" hangingPunct="1"/>
            <a:r>
              <a:rPr lang="en-US" altLang="en-US" b="1"/>
              <a:t>On the Celsius scale:	0 K = - 273 </a:t>
            </a:r>
            <a:r>
              <a:rPr lang="en-US" altLang="en-US" b="1" baseline="30000"/>
              <a:t>o</a:t>
            </a:r>
            <a:r>
              <a:rPr lang="en-US" altLang="en-US" b="1"/>
              <a:t>C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i="1"/>
              <a:t>			 (more precisely  – 273.15 </a:t>
            </a:r>
            <a:r>
              <a:rPr lang="en-US" altLang="en-US" b="1" i="1" baseline="30000"/>
              <a:t>o</a:t>
            </a:r>
            <a:r>
              <a:rPr lang="en-US" altLang="en-US" b="1" i="1"/>
              <a:t>C)</a:t>
            </a:r>
            <a:endParaRPr lang="en-CA" altLang="en-US"/>
          </a:p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941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/>
              <a:t>Kelvin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86463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To convert:	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e.g.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1.  Convert to Kelvin scale</a:t>
            </a:r>
            <a:r>
              <a:rPr lang="en-CA" altLang="en-US"/>
              <a:t>                                       </a:t>
            </a:r>
            <a:r>
              <a:rPr lang="en-US" altLang="en-US" b="1"/>
              <a:t>a)  25 </a:t>
            </a:r>
            <a:r>
              <a:rPr lang="en-US" altLang="en-US" b="1" baseline="30000"/>
              <a:t>o</a:t>
            </a:r>
            <a:r>
              <a:rPr lang="en-US" altLang="en-US" b="1"/>
              <a:t>C		b)  - 58 </a:t>
            </a:r>
            <a:r>
              <a:rPr lang="en-US" altLang="en-US" b="1" baseline="30000"/>
              <a:t>o</a:t>
            </a:r>
            <a:r>
              <a:rPr lang="en-US" altLang="en-US" b="1"/>
              <a:t>C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2.  Convert to Celsius scale</a:t>
            </a:r>
            <a:r>
              <a:rPr lang="en-CA" altLang="en-US"/>
              <a:t>                                    </a:t>
            </a:r>
            <a:r>
              <a:rPr lang="en-US" altLang="en-US" b="1"/>
              <a:t>a)  475 K		b)  17 K</a:t>
            </a:r>
            <a:endParaRPr lang="en-CA" altLang="en-US"/>
          </a:p>
          <a:p>
            <a:pPr eaLnBrk="1" hangingPunct="1"/>
            <a:endParaRPr lang="en-CA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00338" y="1628775"/>
            <a:ext cx="3168650" cy="646113"/>
          </a:xfrm>
          <a:prstGeom prst="rect">
            <a:avLst/>
          </a:prstGeom>
          <a:noFill/>
          <a:ln w="444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Calibri" panose="020F0502020204030204" pitchFamily="34" charset="0"/>
              </a:rPr>
              <a:t>T</a:t>
            </a:r>
            <a:r>
              <a:rPr lang="en-US" altLang="en-US" sz="3600" b="1" baseline="-25000">
                <a:latin typeface="Calibri" panose="020F0502020204030204" pitchFamily="34" charset="0"/>
              </a:rPr>
              <a:t>K</a:t>
            </a:r>
            <a:r>
              <a:rPr lang="en-US" altLang="en-US" sz="3600" b="1">
                <a:latin typeface="Calibri" panose="020F0502020204030204" pitchFamily="34" charset="0"/>
              </a:rPr>
              <a:t> = T</a:t>
            </a:r>
            <a:r>
              <a:rPr lang="en-US" altLang="en-US" sz="3600" b="1" baseline="-25000">
                <a:latin typeface="Calibri" panose="020F0502020204030204" pitchFamily="34" charset="0"/>
              </a:rPr>
              <a:t>oC</a:t>
            </a:r>
            <a:r>
              <a:rPr lang="en-US" altLang="en-US" sz="3600" b="1">
                <a:latin typeface="Calibri" panose="020F0502020204030204" pitchFamily="34" charset="0"/>
              </a:rPr>
              <a:t>  +  273</a:t>
            </a:r>
            <a:endParaRPr lang="en-CA" altLang="en-US" sz="3600">
              <a:latin typeface="Calibri" panose="020F0502020204030204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588125" y="1844675"/>
            <a:ext cx="1152525" cy="4257675"/>
            <a:chOff x="6588224" y="1844824"/>
            <a:chExt cx="1152128" cy="4257764"/>
          </a:xfrm>
        </p:grpSpPr>
        <p:sp>
          <p:nvSpPr>
            <p:cNvPr id="5" name="Can 4"/>
            <p:cNvSpPr/>
            <p:nvPr/>
          </p:nvSpPr>
          <p:spPr>
            <a:xfrm>
              <a:off x="6588224" y="1844824"/>
              <a:ext cx="71413" cy="4176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>
                <a:solidFill>
                  <a:srgbClr val="00B050"/>
                </a:solidFill>
              </a:endParaRPr>
            </a:p>
          </p:txBody>
        </p:sp>
        <p:sp>
          <p:nvSpPr>
            <p:cNvPr id="6156" name="TextBox 6"/>
            <p:cNvSpPr txBox="1">
              <a:spLocks noChangeArrowheads="1"/>
            </p:cNvSpPr>
            <p:nvPr/>
          </p:nvSpPr>
          <p:spPr bwMode="auto">
            <a:xfrm>
              <a:off x="6804248" y="1844824"/>
              <a:ext cx="8640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rgbClr val="00B050"/>
                  </a:solidFill>
                  <a:latin typeface="Calibri" panose="020F0502020204030204" pitchFamily="34" charset="0"/>
                </a:rPr>
                <a:t>100 </a:t>
              </a:r>
              <a:r>
                <a:rPr lang="en-CA" altLang="en-US" baseline="30000">
                  <a:solidFill>
                    <a:srgbClr val="00B050"/>
                  </a:solidFill>
                  <a:latin typeface="Calibri" panose="020F0502020204030204" pitchFamily="34" charset="0"/>
                </a:rPr>
                <a:t>0</a:t>
              </a:r>
              <a:r>
                <a:rPr lang="en-CA" altLang="en-US">
                  <a:solidFill>
                    <a:srgbClr val="00B05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6157" name="TextBox 8"/>
            <p:cNvSpPr txBox="1">
              <a:spLocks noChangeArrowheads="1"/>
            </p:cNvSpPr>
            <p:nvPr/>
          </p:nvSpPr>
          <p:spPr bwMode="auto">
            <a:xfrm>
              <a:off x="6876256" y="3645024"/>
              <a:ext cx="8640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rgbClr val="00B050"/>
                  </a:solidFill>
                  <a:latin typeface="Calibri" panose="020F0502020204030204" pitchFamily="34" charset="0"/>
                </a:rPr>
                <a:t>0  </a:t>
              </a:r>
              <a:r>
                <a:rPr lang="en-CA" altLang="en-US" baseline="30000">
                  <a:solidFill>
                    <a:srgbClr val="00B050"/>
                  </a:solidFill>
                  <a:latin typeface="Calibri" panose="020F0502020204030204" pitchFamily="34" charset="0"/>
                </a:rPr>
                <a:t>0</a:t>
              </a:r>
              <a:r>
                <a:rPr lang="en-CA" altLang="en-US">
                  <a:solidFill>
                    <a:srgbClr val="00B05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6158" name="TextBox 10"/>
            <p:cNvSpPr txBox="1">
              <a:spLocks noChangeArrowheads="1"/>
            </p:cNvSpPr>
            <p:nvPr/>
          </p:nvSpPr>
          <p:spPr bwMode="auto">
            <a:xfrm>
              <a:off x="6804248" y="5733256"/>
              <a:ext cx="8640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rgbClr val="00B050"/>
                  </a:solidFill>
                  <a:latin typeface="Calibri" panose="020F0502020204030204" pitchFamily="34" charset="0"/>
                </a:rPr>
                <a:t>-273 </a:t>
              </a:r>
              <a:r>
                <a:rPr lang="en-CA" altLang="en-US" baseline="30000">
                  <a:solidFill>
                    <a:srgbClr val="00B050"/>
                  </a:solidFill>
                  <a:latin typeface="Calibri" panose="020F0502020204030204" pitchFamily="34" charset="0"/>
                </a:rPr>
                <a:t>0</a:t>
              </a:r>
              <a:r>
                <a:rPr lang="en-CA" altLang="en-US">
                  <a:solidFill>
                    <a:srgbClr val="00B05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8027988" y="1844675"/>
            <a:ext cx="1116012" cy="4257675"/>
            <a:chOff x="8028384" y="1844824"/>
            <a:chExt cx="1115616" cy="4257764"/>
          </a:xfrm>
        </p:grpSpPr>
        <p:sp>
          <p:nvSpPr>
            <p:cNvPr id="6" name="Can 5"/>
            <p:cNvSpPr/>
            <p:nvPr/>
          </p:nvSpPr>
          <p:spPr>
            <a:xfrm>
              <a:off x="8028384" y="1844824"/>
              <a:ext cx="71412" cy="4176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152" name="TextBox 7"/>
            <p:cNvSpPr txBox="1">
              <a:spLocks noChangeArrowheads="1"/>
            </p:cNvSpPr>
            <p:nvPr/>
          </p:nvSpPr>
          <p:spPr bwMode="auto">
            <a:xfrm>
              <a:off x="8279904" y="1844824"/>
              <a:ext cx="8640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373 K</a:t>
              </a:r>
            </a:p>
          </p:txBody>
        </p:sp>
        <p:sp>
          <p:nvSpPr>
            <p:cNvPr id="6153" name="TextBox 9"/>
            <p:cNvSpPr txBox="1">
              <a:spLocks noChangeArrowheads="1"/>
            </p:cNvSpPr>
            <p:nvPr/>
          </p:nvSpPr>
          <p:spPr bwMode="auto">
            <a:xfrm>
              <a:off x="8279904" y="3645024"/>
              <a:ext cx="8640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273 K</a:t>
              </a:r>
            </a:p>
          </p:txBody>
        </p:sp>
        <p:sp>
          <p:nvSpPr>
            <p:cNvPr id="6154" name="TextBox 11"/>
            <p:cNvSpPr txBox="1">
              <a:spLocks noChangeArrowheads="1"/>
            </p:cNvSpPr>
            <p:nvPr/>
          </p:nvSpPr>
          <p:spPr bwMode="auto">
            <a:xfrm>
              <a:off x="8279904" y="5733256"/>
              <a:ext cx="8640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rgbClr val="C00000"/>
                  </a:solidFill>
                  <a:latin typeface="Calibri" panose="020F0502020204030204" pitchFamily="34" charset="0"/>
                </a:rPr>
                <a:t>0 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996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Charles’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eaLnBrk="1" hangingPunct="1"/>
            <a:r>
              <a:rPr lang="en-US" altLang="en-US" b="1"/>
              <a:t>Graphically:  V  </a:t>
            </a:r>
            <a:r>
              <a:rPr lang="en-US" altLang="en-US" b="1">
                <a:sym typeface="Symbol" panose="05050102010706020507" pitchFamily="18" charset="2"/>
              </a:rPr>
              <a:t></a:t>
            </a:r>
            <a:r>
              <a:rPr lang="en-US" altLang="en-US" b="1"/>
              <a:t>  T  (direct proportion)</a:t>
            </a:r>
            <a:endParaRPr lang="en-CA" altLang="en-US"/>
          </a:p>
          <a:p>
            <a:pPr eaLnBrk="1" hangingPunct="1"/>
            <a:r>
              <a:rPr lang="en-US" altLang="en-US" b="1"/>
              <a:t>Regardless of gas, V = 0 when T= - 273 </a:t>
            </a:r>
            <a:r>
              <a:rPr lang="en-US" altLang="en-US" b="1" baseline="30000"/>
              <a:t>o</a:t>
            </a:r>
            <a:r>
              <a:rPr lang="en-US" altLang="en-US" b="1"/>
              <a:t>C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11413" y="3716338"/>
            <a:ext cx="4248150" cy="2962275"/>
            <a:chOff x="2411760" y="3717032"/>
            <a:chExt cx="4248472" cy="2961039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087677" y="4904780"/>
              <a:ext cx="237549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3275425" y="6092527"/>
              <a:ext cx="244811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7" name="TextBox 8"/>
            <p:cNvSpPr txBox="1">
              <a:spLocks noChangeArrowheads="1"/>
            </p:cNvSpPr>
            <p:nvPr/>
          </p:nvSpPr>
          <p:spPr bwMode="auto">
            <a:xfrm>
              <a:off x="2411760" y="3861048"/>
              <a:ext cx="7920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3200" b="1">
                  <a:latin typeface="Calibri" panose="020F0502020204030204" pitchFamily="34" charset="0"/>
                </a:rPr>
                <a:t>V</a:t>
              </a:r>
            </a:p>
          </p:txBody>
        </p:sp>
        <p:sp>
          <p:nvSpPr>
            <p:cNvPr id="7178" name="TextBox 9"/>
            <p:cNvSpPr txBox="1">
              <a:spLocks noChangeArrowheads="1"/>
            </p:cNvSpPr>
            <p:nvPr/>
          </p:nvSpPr>
          <p:spPr bwMode="auto">
            <a:xfrm>
              <a:off x="5868144" y="6093296"/>
              <a:ext cx="7920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Calibri" panose="020F0502020204030204" pitchFamily="34" charset="0"/>
                </a:rPr>
                <a:t>T</a:t>
              </a:r>
              <a:r>
                <a:rPr lang="en-US" altLang="en-US" sz="3200" b="1" baseline="-25000">
                  <a:latin typeface="Calibri" panose="020F0502020204030204" pitchFamily="34" charset="0"/>
                </a:rPr>
                <a:t>K</a:t>
              </a:r>
              <a:endParaRPr lang="en-CA" altLang="en-US" sz="3200" b="1">
                <a:latin typeface="Calibri" panose="020F0502020204030204" pitchFamily="34" charset="0"/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 flipV="1">
            <a:off x="3276600" y="5589588"/>
            <a:ext cx="790575" cy="50323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4067175" y="4724400"/>
            <a:ext cx="1296988" cy="8651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44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Charles’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b="1"/>
              <a:t>F</a:t>
            </a:r>
            <a:r>
              <a:rPr lang="en-US" altLang="en-US" b="1"/>
              <a:t>or 2 volumes and 2 temperatures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51050" y="2636838"/>
          <a:ext cx="22098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3" imgW="571320" imgH="431640" progId="Equation.3">
                  <p:embed/>
                </p:oleObj>
              </mc:Choice>
              <mc:Fallback>
                <p:oleObj name="Equation" r:id="rId3" imgW="571320" imgH="43164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636838"/>
                        <a:ext cx="2209800" cy="1555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95513" y="4437063"/>
            <a:ext cx="1871662" cy="646112"/>
          </a:xfrm>
          <a:prstGeom prst="rect">
            <a:avLst/>
          </a:prstGeom>
          <a:noFill/>
          <a:ln w="444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Calibri" panose="020F0502020204030204" pitchFamily="34" charset="0"/>
              </a:rPr>
              <a:t>(use T</a:t>
            </a:r>
            <a:r>
              <a:rPr lang="en-US" altLang="en-US" sz="3600" b="1" baseline="-25000">
                <a:latin typeface="Calibri" panose="020F0502020204030204" pitchFamily="34" charset="0"/>
              </a:rPr>
              <a:t>K</a:t>
            </a:r>
            <a:r>
              <a:rPr lang="en-US" altLang="en-US" sz="3600" b="1">
                <a:latin typeface="Calibri" panose="020F0502020204030204" pitchFamily="34" charset="0"/>
              </a:rPr>
              <a:t> )</a:t>
            </a:r>
            <a:endParaRPr lang="en-CA" altLang="en-US" sz="3600">
              <a:latin typeface="Calibri" panose="020F0502020204030204" pitchFamily="34" charset="0"/>
            </a:endParaRPr>
          </a:p>
        </p:txBody>
      </p:sp>
      <p:pic>
        <p:nvPicPr>
          <p:cNvPr id="1030" name="Picture 8" descr="http://upload.wikimedia.org/wikipedia/commons/thumb/e/e4/Charles_and_Gay-Lussac%27s_Law_animated.gif/220px-Charles_and_Gay-Lussac%27s_Law_animated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636838"/>
            <a:ext cx="36226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60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Charles’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6888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Sample Problems: </a:t>
            </a:r>
            <a:endParaRPr lang="en-CA" b="1" dirty="0"/>
          </a:p>
          <a:p>
            <a:pPr marL="355600" indent="-3556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b="1" dirty="0"/>
              <a:t>75 </a:t>
            </a:r>
            <a:r>
              <a:rPr lang="en-US" b="1" dirty="0" err="1"/>
              <a:t>mL</a:t>
            </a:r>
            <a:r>
              <a:rPr lang="en-US" b="1" dirty="0"/>
              <a:t> of dry hydrogen gas at 22 </a:t>
            </a:r>
            <a:r>
              <a:rPr lang="en-US" b="1" baseline="30000" dirty="0" err="1"/>
              <a:t>o</a:t>
            </a:r>
            <a:r>
              <a:rPr lang="en-US" b="1" dirty="0" err="1"/>
              <a:t>C</a:t>
            </a:r>
            <a:r>
              <a:rPr lang="en-US" b="1" dirty="0"/>
              <a:t> is drawn into a syringe.  If the temperature is raised to 125 </a:t>
            </a:r>
            <a:r>
              <a:rPr lang="en-US" b="1" baseline="30000" dirty="0" err="1"/>
              <a:t>o</a:t>
            </a:r>
            <a:r>
              <a:rPr lang="en-US" b="1" dirty="0" err="1"/>
              <a:t>C</a:t>
            </a:r>
            <a:r>
              <a:rPr lang="en-US" b="1" dirty="0"/>
              <a:t>, keeping the pressure constant, what volume will this same mass of hydrogen gas occupy?</a:t>
            </a:r>
          </a:p>
          <a:p>
            <a:pPr marL="355600" indent="-355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ans</a:t>
            </a:r>
            <a:r>
              <a:rPr lang="en-US" b="1" dirty="0">
                <a:solidFill>
                  <a:srgbClr val="FF0000"/>
                </a:solidFill>
              </a:rPr>
              <a:t>: 1.0 x 10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mL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en-CA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2. A balloon filled with dry He</a:t>
            </a:r>
            <a:r>
              <a:rPr lang="en-US" b="1" baseline="-25000" dirty="0"/>
              <a:t>(g)</a:t>
            </a:r>
            <a:r>
              <a:rPr lang="en-US" b="1" dirty="0"/>
              <a:t> has a volume of 3.75 L at 25 </a:t>
            </a:r>
            <a:r>
              <a:rPr lang="en-US" b="1" baseline="30000" dirty="0" err="1"/>
              <a:t>o</a:t>
            </a:r>
            <a:r>
              <a:rPr lang="en-US" b="1" dirty="0" err="1"/>
              <a:t>C.</a:t>
            </a:r>
            <a:r>
              <a:rPr lang="en-US" b="1" dirty="0"/>
              <a:t>  The same balloon is placed in a freezer and the volume of the balloon now is 3.05 L.  Calculate the temperature (in </a:t>
            </a:r>
            <a:r>
              <a:rPr lang="en-US" b="1" baseline="30000" dirty="0" err="1"/>
              <a:t>o</a:t>
            </a:r>
            <a:r>
              <a:rPr lang="en-US" b="1" dirty="0" err="1"/>
              <a:t>C</a:t>
            </a:r>
            <a:r>
              <a:rPr lang="en-US" b="1" dirty="0"/>
              <a:t>) of the freezer.</a:t>
            </a:r>
            <a:endParaRPr lang="en-CA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dirty="0"/>
              <a:t>	</a:t>
            </a:r>
            <a:r>
              <a:rPr lang="en-CA" b="1" dirty="0">
                <a:solidFill>
                  <a:srgbClr val="FF0000"/>
                </a:solidFill>
              </a:rPr>
              <a:t>(</a:t>
            </a:r>
            <a:r>
              <a:rPr lang="en-CA" b="1" dirty="0" err="1">
                <a:solidFill>
                  <a:srgbClr val="FF0000"/>
                </a:solidFill>
              </a:rPr>
              <a:t>ans</a:t>
            </a:r>
            <a:r>
              <a:rPr lang="en-CA" b="1" dirty="0">
                <a:solidFill>
                  <a:srgbClr val="FF0000"/>
                </a:solidFill>
              </a:rPr>
              <a:t>:</a:t>
            </a:r>
            <a:r>
              <a:rPr lang="en-US" b="1" dirty="0">
                <a:solidFill>
                  <a:srgbClr val="FF0000"/>
                </a:solidFill>
              </a:rPr>
              <a:t> -31 </a:t>
            </a:r>
            <a:r>
              <a:rPr lang="en-US" b="1" baseline="30000" dirty="0" err="1">
                <a:solidFill>
                  <a:srgbClr val="FF0000"/>
                </a:solidFill>
              </a:rPr>
              <a:t>o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5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Gay-Lussac’s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b="1"/>
              <a:t>The pressure of a fixed amount of gas is directly proportional to its temperature        (in Kelvin), when volume is kept constant.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 sz="1200"/>
          </a:p>
          <a:p>
            <a:pPr eaLnBrk="1" hangingPunct="1"/>
            <a:r>
              <a:rPr lang="en-US" altLang="en-US" b="1"/>
              <a:t>Graphically:  P </a:t>
            </a:r>
            <a:r>
              <a:rPr lang="en-US" altLang="en-US" b="1">
                <a:sym typeface="Symbol" panose="05050102010706020507" pitchFamily="18" charset="2"/>
              </a:rPr>
              <a:t></a:t>
            </a:r>
            <a:r>
              <a:rPr lang="en-US" altLang="en-US" b="1"/>
              <a:t>  T  (direct proportion)</a:t>
            </a: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0124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Gay-Lussac’s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CA" altLang="en-US" b="1"/>
              <a:t>F</a:t>
            </a:r>
            <a:r>
              <a:rPr lang="en-US" altLang="en-US" b="1"/>
              <a:t>or 2 pressures and 2 temperatures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411413" y="2420938"/>
          <a:ext cx="2062162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3" imgW="533160" imgH="431640" progId="Equation.3">
                  <p:embed/>
                </p:oleObj>
              </mc:Choice>
              <mc:Fallback>
                <p:oleObj name="Equation" r:id="rId3" imgW="533160" imgH="43164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420938"/>
                        <a:ext cx="2062162" cy="1555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27313" y="4365625"/>
            <a:ext cx="1871662" cy="646113"/>
          </a:xfrm>
          <a:prstGeom prst="rect">
            <a:avLst/>
          </a:prstGeom>
          <a:noFill/>
          <a:ln w="444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Calibri" panose="020F0502020204030204" pitchFamily="34" charset="0"/>
              </a:rPr>
              <a:t>(use T</a:t>
            </a:r>
            <a:r>
              <a:rPr lang="en-US" altLang="en-US" sz="3600" b="1" baseline="-25000">
                <a:latin typeface="Calibri" panose="020F0502020204030204" pitchFamily="34" charset="0"/>
              </a:rPr>
              <a:t>K</a:t>
            </a:r>
            <a:r>
              <a:rPr lang="en-US" altLang="en-US" sz="3600" b="1">
                <a:latin typeface="Calibri" panose="020F0502020204030204" pitchFamily="34" charset="0"/>
              </a:rPr>
              <a:t> )</a:t>
            </a:r>
            <a:endParaRPr lang="en-CA" altLang="en-US" sz="3600">
              <a:latin typeface="Calibri" panose="020F0502020204030204" pitchFamily="34" charset="0"/>
            </a:endParaRPr>
          </a:p>
        </p:txBody>
      </p:sp>
      <p:pic>
        <p:nvPicPr>
          <p:cNvPr id="2054" name="Picture 7" descr="http://z.about.com/d/autorepair/1/0/I/H/00000037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96975"/>
            <a:ext cx="1628775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74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Gay-Lussac’s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Sample Problems: </a:t>
            </a:r>
            <a:endParaRPr lang="en-CA" b="1" dirty="0"/>
          </a:p>
          <a:p>
            <a:pPr marL="355600" indent="-3556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b="1" dirty="0"/>
              <a:t>Assuming that room temperature is 22 </a:t>
            </a:r>
            <a:r>
              <a:rPr lang="en-US" b="1" baseline="30000" dirty="0" err="1"/>
              <a:t>o</a:t>
            </a:r>
            <a:r>
              <a:rPr lang="en-US" b="1" dirty="0" err="1"/>
              <a:t>C</a:t>
            </a:r>
            <a:r>
              <a:rPr lang="en-US" b="1" dirty="0"/>
              <a:t>, to what temperature must a given mass of gas be raised such that its pressure is doubled?</a:t>
            </a:r>
          </a:p>
          <a:p>
            <a:pPr marL="355600" indent="-355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</a:t>
            </a:r>
            <a:r>
              <a:rPr lang="en-CA" b="1" dirty="0">
                <a:solidFill>
                  <a:srgbClr val="FF0000"/>
                </a:solidFill>
              </a:rPr>
              <a:t> (</a:t>
            </a:r>
            <a:r>
              <a:rPr lang="en-CA" b="1" dirty="0" err="1">
                <a:solidFill>
                  <a:srgbClr val="FF0000"/>
                </a:solidFill>
              </a:rPr>
              <a:t>ans</a:t>
            </a:r>
            <a:r>
              <a:rPr lang="en-CA" b="1" dirty="0">
                <a:solidFill>
                  <a:srgbClr val="FF0000"/>
                </a:solidFill>
              </a:rPr>
              <a:t>:</a:t>
            </a:r>
            <a:r>
              <a:rPr lang="en-US" b="1" dirty="0">
                <a:solidFill>
                  <a:srgbClr val="FF0000"/>
                </a:solidFill>
              </a:rPr>
              <a:t> 317 </a:t>
            </a:r>
            <a:r>
              <a:rPr lang="en-US" b="1" baseline="30000" dirty="0" err="1">
                <a:solidFill>
                  <a:srgbClr val="FF0000"/>
                </a:solidFill>
              </a:rPr>
              <a:t>o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endParaRPr lang="en-CA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2. The pressure gauge reading on a cylinder of oxygen gas is 8.5x10</a:t>
            </a:r>
            <a:r>
              <a:rPr lang="en-US" b="1" baseline="30000" dirty="0"/>
              <a:t>3</a:t>
            </a:r>
            <a:r>
              <a:rPr lang="en-US" b="1" dirty="0"/>
              <a:t> </a:t>
            </a:r>
            <a:r>
              <a:rPr lang="en-US" b="1" dirty="0" err="1"/>
              <a:t>kPa</a:t>
            </a:r>
            <a:r>
              <a:rPr lang="en-US" b="1" dirty="0"/>
              <a:t>, at 22 </a:t>
            </a:r>
            <a:r>
              <a:rPr lang="en-US" b="1" baseline="30000" dirty="0" err="1"/>
              <a:t>o</a:t>
            </a:r>
            <a:r>
              <a:rPr lang="en-US" b="1" dirty="0" err="1"/>
              <a:t>C.</a:t>
            </a:r>
            <a:r>
              <a:rPr lang="en-US" b="1" dirty="0"/>
              <a:t>  What will be the pressure if the cylinder is placed in boiling water?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</a:t>
            </a:r>
            <a:r>
              <a:rPr lang="en-CA" b="1" dirty="0">
                <a:solidFill>
                  <a:srgbClr val="FF0000"/>
                </a:solidFill>
              </a:rPr>
              <a:t> (</a:t>
            </a:r>
            <a:r>
              <a:rPr lang="en-CA" b="1" dirty="0" err="1">
                <a:solidFill>
                  <a:srgbClr val="FF0000"/>
                </a:solidFill>
              </a:rPr>
              <a:t>ans</a:t>
            </a:r>
            <a:r>
              <a:rPr lang="en-CA" b="1" dirty="0">
                <a:solidFill>
                  <a:srgbClr val="FF0000"/>
                </a:solidFill>
              </a:rPr>
              <a:t>: </a:t>
            </a:r>
            <a:r>
              <a:rPr lang="en-US" b="1" dirty="0">
                <a:solidFill>
                  <a:srgbClr val="FF0000"/>
                </a:solidFill>
              </a:rPr>
              <a:t>1.1 x 10</a:t>
            </a:r>
            <a:r>
              <a:rPr lang="en-US" b="1" baseline="30000" dirty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kPa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endParaRPr lang="en-CA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529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/>
              <a:t>Gas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Sample Problems: </a:t>
            </a:r>
            <a:endParaRPr lang="en-CA" altLang="en-US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3. Using the gas laws, isolate the unknown required: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a)  Charles’ Law			find T</a:t>
            </a:r>
            <a:r>
              <a:rPr lang="en-US" altLang="en-US" b="1" baseline="-25000"/>
              <a:t>2</a:t>
            </a:r>
            <a:r>
              <a:rPr lang="en-US" altLang="en-US" b="1"/>
              <a:t>		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b)  Boyle’s Law			find V</a:t>
            </a:r>
            <a:r>
              <a:rPr lang="en-US" altLang="en-US" b="1" baseline="-25000"/>
              <a:t>2</a:t>
            </a:r>
            <a:r>
              <a:rPr lang="en-US" altLang="en-US" b="1"/>
              <a:t>	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c)  Gay-Lussac’s Law		find P</a:t>
            </a:r>
            <a:r>
              <a:rPr lang="en-US" altLang="en-US" b="1" baseline="-25000"/>
              <a:t>2</a:t>
            </a:r>
            <a:r>
              <a:rPr lang="en-US" altLang="en-US" b="1"/>
              <a:t>	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753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b="1"/>
              <a:t>(11.4)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0" lvl="1" eaLnBrk="1" fontAlgn="auto" hangingPunct="1">
              <a:spcAft>
                <a:spcPts val="0"/>
              </a:spcAft>
              <a:defRPr/>
            </a:pPr>
            <a:r>
              <a:rPr lang="en-CA" sz="4400" b="1" dirty="0"/>
              <a:t>Combined Gas Laws</a:t>
            </a:r>
            <a:endParaRPr lang="en-CA" sz="4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70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Chapter 11 </a:t>
            </a:r>
            <a:r>
              <a:rPr lang="en-CA" altLang="en-US"/>
              <a:t/>
            </a:r>
            <a:br>
              <a:rPr lang="en-CA" altLang="en-US"/>
            </a:br>
            <a:endParaRPr lang="en-CA" alt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BEHAVIOUR OF GASES</a:t>
            </a:r>
          </a:p>
          <a:p>
            <a:pPr marL="0" lvl="1" eaLnBrk="1" fontAlgn="auto" hangingPunct="1">
              <a:spcAft>
                <a:spcPts val="0"/>
              </a:spcAft>
              <a:defRPr/>
            </a:pPr>
            <a:r>
              <a:rPr lang="en-US" sz="3200" b="1" dirty="0"/>
              <a:t>(11.2)  Pressure and Volume</a:t>
            </a:r>
            <a:endParaRPr lang="en-CA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4000" dirty="0"/>
          </a:p>
        </p:txBody>
      </p:sp>
      <p:pic>
        <p:nvPicPr>
          <p:cNvPr id="3076" name="Picture 5" descr="oxygen_g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2913063" cy="291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/>
              <a:t>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For measuring temperature and pressure:</a:t>
            </a:r>
            <a:endParaRPr lang="en-CA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STP:</a:t>
            </a:r>
            <a:r>
              <a:rPr lang="en-US" b="1" dirty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Standard Temperature and Pressure</a:t>
            </a:r>
            <a:endParaRPr lang="en-CA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		T = 0</a:t>
            </a:r>
            <a:r>
              <a:rPr lang="en-US" b="1" baseline="30000" dirty="0"/>
              <a:t>0</a:t>
            </a:r>
            <a:r>
              <a:rPr lang="en-US" b="1" dirty="0"/>
              <a:t>C or 273 K</a:t>
            </a:r>
            <a:endParaRPr lang="en-CA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		P = 101.3 </a:t>
            </a:r>
            <a:r>
              <a:rPr lang="en-US" b="1" dirty="0" err="1"/>
              <a:t>kPa</a:t>
            </a:r>
            <a:r>
              <a:rPr lang="en-US" b="1" dirty="0"/>
              <a:t> at sea level</a:t>
            </a:r>
            <a:endParaRPr lang="en-CA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SATP:</a:t>
            </a:r>
            <a:r>
              <a:rPr lang="en-US" b="1" dirty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Standard </a:t>
            </a:r>
            <a:r>
              <a:rPr lang="en-US" b="1" u="sng" dirty="0"/>
              <a:t>Ambient</a:t>
            </a:r>
            <a:r>
              <a:rPr lang="en-US" b="1" dirty="0"/>
              <a:t> Temperature and Pressure</a:t>
            </a:r>
            <a:endParaRPr lang="en-CA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		T = 25</a:t>
            </a:r>
            <a:r>
              <a:rPr lang="en-US" b="1" baseline="30000" dirty="0"/>
              <a:t>0</a:t>
            </a:r>
            <a:r>
              <a:rPr lang="en-US" b="1" dirty="0"/>
              <a:t>C or 298 K</a:t>
            </a:r>
            <a:endParaRPr lang="en-CA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		P = 100 </a:t>
            </a:r>
            <a:r>
              <a:rPr lang="en-US" b="1" dirty="0" err="1"/>
              <a:t>kPa</a:t>
            </a:r>
            <a:r>
              <a:rPr lang="en-US" b="1" dirty="0"/>
              <a:t> at sea level (use 3 </a:t>
            </a:r>
            <a:r>
              <a:rPr lang="en-US" b="1" dirty="0" err="1"/>
              <a:t>s.d</a:t>
            </a:r>
            <a:r>
              <a:rPr lang="en-US" b="1" dirty="0"/>
              <a:t>.)</a:t>
            </a:r>
            <a:endParaRPr lang="en-CA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81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Combined Gas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using Boyle’s Law and Charles’ Laws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498725" y="2492375"/>
          <a:ext cx="3044825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2492375"/>
                        <a:ext cx="3044825" cy="1555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11863" y="2852738"/>
            <a:ext cx="1871662" cy="646112"/>
          </a:xfrm>
          <a:prstGeom prst="rect">
            <a:avLst/>
          </a:prstGeom>
          <a:noFill/>
          <a:ln w="444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Calibri" panose="020F0502020204030204" pitchFamily="34" charset="0"/>
              </a:rPr>
              <a:t>(use T</a:t>
            </a:r>
            <a:r>
              <a:rPr lang="en-US" altLang="en-US" sz="3600" b="1" baseline="-25000">
                <a:latin typeface="Calibri" panose="020F0502020204030204" pitchFamily="34" charset="0"/>
              </a:rPr>
              <a:t>K</a:t>
            </a:r>
            <a:r>
              <a:rPr lang="en-US" altLang="en-US" sz="3600" b="1">
                <a:latin typeface="Calibri" panose="020F0502020204030204" pitchFamily="34" charset="0"/>
              </a:rPr>
              <a:t> )</a:t>
            </a:r>
            <a:endParaRPr lang="en-CA" altLang="en-US" sz="3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31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Combined Gas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2562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b="1" dirty="0"/>
              <a:t>Sample problems: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b="1" dirty="0"/>
              <a:t>A balloon has a volume of 5.5 L at SATP.  What volume will the same balloon occupy at –5.0</a:t>
            </a:r>
            <a:r>
              <a:rPr lang="en-US" b="1" baseline="30000" dirty="0"/>
              <a:t>0</a:t>
            </a:r>
            <a:r>
              <a:rPr lang="en-US" b="1" dirty="0"/>
              <a:t>C and a pressure of 125 </a:t>
            </a:r>
            <a:r>
              <a:rPr lang="en-US" b="1" dirty="0" err="1"/>
              <a:t>kPa</a:t>
            </a:r>
            <a:r>
              <a:rPr lang="en-US" b="1" dirty="0"/>
              <a:t>?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dirty="0">
                <a:solidFill>
                  <a:srgbClr val="FF0000"/>
                </a:solidFill>
              </a:rPr>
              <a:t>	(</a:t>
            </a:r>
            <a:r>
              <a:rPr lang="en-US" sz="3300" b="1" dirty="0" err="1">
                <a:solidFill>
                  <a:srgbClr val="FF0000"/>
                </a:solidFill>
              </a:rPr>
              <a:t>ans</a:t>
            </a:r>
            <a:r>
              <a:rPr lang="en-US" sz="3300" b="1" dirty="0">
                <a:solidFill>
                  <a:srgbClr val="FF0000"/>
                </a:solidFill>
              </a:rPr>
              <a:t>: 4.0 L)</a:t>
            </a:r>
            <a:endParaRPr lang="en-CA" sz="33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CA" sz="3300" b="1" dirty="0"/>
              <a:t>2. </a:t>
            </a:r>
            <a:r>
              <a:rPr lang="en-US" b="1" dirty="0"/>
              <a:t>To what temperature (in </a:t>
            </a:r>
            <a:r>
              <a:rPr lang="en-US" b="1" baseline="30000" dirty="0"/>
              <a:t>0</a:t>
            </a:r>
            <a:r>
              <a:rPr lang="en-US" b="1" dirty="0"/>
              <a:t>C) must 25.0 </a:t>
            </a:r>
            <a:r>
              <a:rPr lang="en-US" b="1" dirty="0" err="1"/>
              <a:t>mL</a:t>
            </a:r>
            <a:r>
              <a:rPr lang="en-US" b="1" dirty="0"/>
              <a:t> of argon gas at STP be heated such that the new volume is       30.0 </a:t>
            </a:r>
            <a:r>
              <a:rPr lang="en-US" b="1" dirty="0" err="1"/>
              <a:t>mL</a:t>
            </a:r>
            <a:r>
              <a:rPr lang="en-US" b="1" dirty="0"/>
              <a:t> and the pressure is 110.0 </a:t>
            </a:r>
            <a:r>
              <a:rPr lang="en-US" b="1" dirty="0" err="1"/>
              <a:t>kPa</a:t>
            </a:r>
            <a:r>
              <a:rPr lang="en-US" b="1" dirty="0"/>
              <a:t>?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dirty="0"/>
              <a:t>	</a:t>
            </a:r>
            <a:r>
              <a:rPr lang="en-US" sz="3300" b="1" dirty="0">
                <a:solidFill>
                  <a:srgbClr val="FF0000"/>
                </a:solidFill>
              </a:rPr>
              <a:t>(</a:t>
            </a:r>
            <a:r>
              <a:rPr lang="en-US" sz="3300" b="1" dirty="0" err="1">
                <a:solidFill>
                  <a:srgbClr val="FF0000"/>
                </a:solidFill>
              </a:rPr>
              <a:t>ans</a:t>
            </a:r>
            <a:r>
              <a:rPr lang="en-US" sz="3300" b="1" dirty="0">
                <a:solidFill>
                  <a:srgbClr val="FF0000"/>
                </a:solidFill>
              </a:rPr>
              <a:t>: 83</a:t>
            </a:r>
            <a:r>
              <a:rPr lang="en-US" sz="3300" b="1" baseline="30000" dirty="0">
                <a:solidFill>
                  <a:srgbClr val="FF0000"/>
                </a:solidFill>
              </a:rPr>
              <a:t>0</a:t>
            </a:r>
            <a:r>
              <a:rPr lang="en-US" sz="3300" b="1" dirty="0">
                <a:solidFill>
                  <a:srgbClr val="FF0000"/>
                </a:solidFill>
              </a:rPr>
              <a:t>C)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dirty="0"/>
              <a:t>3. Rearrange the combined gas law equation to solve for </a:t>
            </a:r>
            <a:endParaRPr lang="en-CA" sz="33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300" b="1" dirty="0"/>
              <a:t>a) P</a:t>
            </a:r>
            <a:r>
              <a:rPr lang="en-US" sz="3300" b="1" baseline="-25000" dirty="0"/>
              <a:t>2</a:t>
            </a:r>
            <a:endParaRPr lang="en-CA" sz="33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300" b="1" dirty="0"/>
              <a:t>b) T</a:t>
            </a:r>
            <a:r>
              <a:rPr lang="en-US" sz="3300" b="1" baseline="-25000" dirty="0"/>
              <a:t>1</a:t>
            </a:r>
            <a:endParaRPr lang="en-CA" sz="33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sz="3300" dirty="0"/>
          </a:p>
        </p:txBody>
      </p:sp>
    </p:spTree>
    <p:extLst>
      <p:ext uri="{BB962C8B-B14F-4D97-AF65-F5344CB8AC3E}">
        <p14:creationId xmlns:p14="http://schemas.microsoft.com/office/powerpoint/2010/main" val="16658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Dalton’s Law of Partial Pressure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Consider a mixture of gases, the total pressure of the mixture is the sum of the pressures of each of the individual gases.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03350" y="3357563"/>
            <a:ext cx="5329238" cy="646112"/>
          </a:xfrm>
          <a:prstGeom prst="rect">
            <a:avLst/>
          </a:prstGeom>
          <a:noFill/>
          <a:ln w="444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Calibri" panose="020F0502020204030204" pitchFamily="34" charset="0"/>
              </a:rPr>
              <a:t>P</a:t>
            </a:r>
            <a:r>
              <a:rPr lang="en-US" altLang="en-US" sz="3600" b="1" baseline="-25000">
                <a:latin typeface="Calibri" panose="020F0502020204030204" pitchFamily="34" charset="0"/>
              </a:rPr>
              <a:t>total</a:t>
            </a:r>
            <a:r>
              <a:rPr lang="en-US" altLang="en-US" sz="3600" b="1">
                <a:latin typeface="Calibri" panose="020F0502020204030204" pitchFamily="34" charset="0"/>
              </a:rPr>
              <a:t> = P</a:t>
            </a:r>
            <a:r>
              <a:rPr lang="en-US" altLang="en-US" sz="3600" b="1" baseline="-25000">
                <a:latin typeface="Calibri" panose="020F0502020204030204" pitchFamily="34" charset="0"/>
              </a:rPr>
              <a:t>1</a:t>
            </a:r>
            <a:r>
              <a:rPr lang="en-US" altLang="en-US" sz="3600" b="1">
                <a:latin typeface="Calibri" panose="020F0502020204030204" pitchFamily="34" charset="0"/>
              </a:rPr>
              <a:t> +  P</a:t>
            </a:r>
            <a:r>
              <a:rPr lang="en-US" altLang="en-US" sz="3600" b="1" baseline="-25000">
                <a:latin typeface="Calibri" panose="020F0502020204030204" pitchFamily="34" charset="0"/>
              </a:rPr>
              <a:t>2</a:t>
            </a:r>
            <a:r>
              <a:rPr lang="en-US" altLang="en-US" sz="3600" b="1">
                <a:latin typeface="Calibri" panose="020F0502020204030204" pitchFamily="34" charset="0"/>
              </a:rPr>
              <a:t> +  P</a:t>
            </a:r>
            <a:r>
              <a:rPr lang="en-US" altLang="en-US" sz="3600" b="1" baseline="-25000">
                <a:latin typeface="Calibri" panose="020F0502020204030204" pitchFamily="34" charset="0"/>
              </a:rPr>
              <a:t>3</a:t>
            </a:r>
            <a:r>
              <a:rPr lang="en-US" altLang="en-US" sz="3600" b="1">
                <a:latin typeface="Calibri" panose="020F0502020204030204" pitchFamily="34" charset="0"/>
              </a:rPr>
              <a:t> +  …etc </a:t>
            </a:r>
            <a:endParaRPr lang="en-CA" altLang="en-US" sz="3600">
              <a:latin typeface="Calibri" panose="020F0502020204030204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795588" y="4437063"/>
          <a:ext cx="2995612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3" imgW="774360" imgH="431640" progId="Equation.3">
                  <p:embed/>
                </p:oleObj>
              </mc:Choice>
              <mc:Fallback>
                <p:oleObj name="Equation" r:id="rId3" imgW="774360" imgH="43164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437063"/>
                        <a:ext cx="2995612" cy="1555750"/>
                      </a:xfrm>
                      <a:prstGeom prst="rect">
                        <a:avLst/>
                      </a:prstGeom>
                      <a:noFill/>
                      <a:ln w="730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54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Dalton’s Law of Partial Pressure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b="1" dirty="0"/>
              <a:t>Sample problem: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1. A mixture of 3 gases has a total pressure of     138 </a:t>
            </a:r>
            <a:r>
              <a:rPr lang="en-US" b="1" dirty="0" err="1"/>
              <a:t>kPa</a:t>
            </a:r>
            <a:r>
              <a:rPr lang="en-US" b="1" dirty="0"/>
              <a:t>.  This mixture is 35 % N</a:t>
            </a:r>
            <a:r>
              <a:rPr lang="en-US" b="1" baseline="-25000" dirty="0"/>
              <a:t>2(g)</a:t>
            </a:r>
            <a:r>
              <a:rPr lang="en-US" b="1" dirty="0"/>
              <a:t> , 54 % O</a:t>
            </a:r>
            <a:r>
              <a:rPr lang="en-US" b="1" baseline="-25000" dirty="0"/>
              <a:t>2(g)</a:t>
            </a:r>
            <a:r>
              <a:rPr lang="en-US" b="1" dirty="0"/>
              <a:t> and the rest is CO</a:t>
            </a:r>
            <a:r>
              <a:rPr lang="en-US" b="1" baseline="-25000" dirty="0"/>
              <a:t>2(g)</a:t>
            </a:r>
            <a:r>
              <a:rPr lang="en-US" b="1" dirty="0"/>
              <a:t> .</a:t>
            </a:r>
            <a:endParaRPr lang="en-CA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Calculate the partial pressure of each gas in this mixture.</a:t>
            </a:r>
            <a:endParaRPr lang="en-CA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	</a:t>
            </a:r>
            <a:r>
              <a:rPr lang="en-US" b="1" dirty="0" err="1">
                <a:solidFill>
                  <a:srgbClr val="FF0000"/>
                </a:solidFill>
              </a:rPr>
              <a:t>Ans</a:t>
            </a:r>
            <a:r>
              <a:rPr lang="en-US" b="1" dirty="0">
                <a:solidFill>
                  <a:srgbClr val="FF0000"/>
                </a:solidFill>
              </a:rPr>
              <a:t>:  	P</a:t>
            </a:r>
            <a:r>
              <a:rPr lang="en-US" sz="2000" b="1" dirty="0">
                <a:solidFill>
                  <a:srgbClr val="FF0000"/>
                </a:solidFill>
              </a:rPr>
              <a:t>N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= 48 </a:t>
            </a:r>
            <a:r>
              <a:rPr lang="en-US" b="1" dirty="0" err="1">
                <a:solidFill>
                  <a:srgbClr val="FF0000"/>
                </a:solidFill>
              </a:rPr>
              <a:t>kPa</a:t>
            </a:r>
            <a:endParaRPr lang="en-CA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			P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= 75 </a:t>
            </a:r>
            <a:r>
              <a:rPr lang="en-US" b="1" dirty="0" err="1">
                <a:solidFill>
                  <a:srgbClr val="FF0000"/>
                </a:solidFill>
              </a:rPr>
              <a:t>kPa</a:t>
            </a:r>
            <a:r>
              <a:rPr lang="en-CA" dirty="0">
                <a:solidFill>
                  <a:srgbClr val="FF0000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			P</a:t>
            </a:r>
            <a:r>
              <a:rPr lang="en-US" sz="2400" b="1" dirty="0">
                <a:solidFill>
                  <a:srgbClr val="FF0000"/>
                </a:solidFill>
              </a:rPr>
              <a:t>CO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= 15 </a:t>
            </a:r>
            <a:r>
              <a:rPr lang="en-US" b="1" dirty="0" err="1">
                <a:solidFill>
                  <a:srgbClr val="FF0000"/>
                </a:solidFill>
              </a:rPr>
              <a:t>kPa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7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b="1"/>
              <a:t>Homework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7594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400" dirty="0"/>
              <a:t>- </a:t>
            </a:r>
            <a:r>
              <a:rPr lang="en-CA" sz="2600" b="1" dirty="0"/>
              <a:t>Textbook</a:t>
            </a:r>
          </a:p>
          <a:p>
            <a:pPr indent="-73025" eaLnBrk="1" hangingPunct="1">
              <a:buFont typeface="Arial" panose="020B0604020202020204" pitchFamily="34" charset="0"/>
              <a:buNone/>
              <a:defRPr/>
            </a:pPr>
            <a:r>
              <a:rPr lang="en-CA" sz="2600" dirty="0"/>
              <a:t>p457 #17-21</a:t>
            </a:r>
          </a:p>
          <a:p>
            <a:pPr indent="-73025" eaLnBrk="1" hangingPunct="1">
              <a:buFont typeface="Arial" panose="020B0604020202020204" pitchFamily="34" charset="0"/>
              <a:buNone/>
              <a:defRPr/>
            </a:pPr>
            <a:r>
              <a:rPr lang="en-CA" sz="2600" dirty="0"/>
              <a:t>p460 #22-25</a:t>
            </a:r>
          </a:p>
          <a:p>
            <a:pPr indent="-73025" eaLnBrk="1" hangingPunct="1">
              <a:buFont typeface="Arial" panose="020B0604020202020204" pitchFamily="34" charset="0"/>
              <a:buNone/>
              <a:defRPr/>
            </a:pPr>
            <a:r>
              <a:rPr lang="en-CA" sz="2600" dirty="0"/>
              <a:t>(see answers p469)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600" dirty="0"/>
              <a:t>- </a:t>
            </a:r>
            <a:r>
              <a:rPr lang="en-CA" sz="2600" b="1" dirty="0"/>
              <a:t>Quiz</a:t>
            </a:r>
            <a:r>
              <a:rPr lang="en-CA" sz="2600" dirty="0"/>
              <a:t> Chapter 11 - Wednesday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600" dirty="0"/>
              <a:t>	Do: p468 #15-33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600" dirty="0"/>
              <a:t>	(see </a:t>
            </a:r>
            <a:r>
              <a:rPr lang="en-CA" sz="2600" dirty="0" err="1"/>
              <a:t>ans</a:t>
            </a:r>
            <a:r>
              <a:rPr lang="en-CA" sz="2600" dirty="0"/>
              <a:t> p645)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600" b="1" dirty="0"/>
              <a:t>NOTE:  </a:t>
            </a:r>
            <a:r>
              <a:rPr lang="en-CA" sz="2600" dirty="0"/>
              <a:t>TEST UNIT 5 on Tuesday, Jan 20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600" u="sng" dirty="0">
                <a:solidFill>
                  <a:srgbClr val="FF0000"/>
                </a:solidFill>
              </a:rPr>
              <a:t>Reminder</a:t>
            </a:r>
            <a:r>
              <a:rPr lang="en-CA" sz="2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600" dirty="0">
                <a:solidFill>
                  <a:srgbClr val="0070C0"/>
                </a:solidFill>
              </a:rPr>
              <a:t>Summative Lab</a:t>
            </a:r>
            <a:r>
              <a:rPr lang="en-CA" sz="26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600" dirty="0"/>
              <a:t>	(prep) (</a:t>
            </a:r>
            <a:r>
              <a:rPr lang="en-CA" sz="2600" dirty="0" err="1"/>
              <a:t>Th</a:t>
            </a:r>
            <a:r>
              <a:rPr lang="en-CA" sz="2600" dirty="0"/>
              <a:t>)   Jan 15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CA" sz="2600" dirty="0"/>
              <a:t>	(lab day) (F) Jan 16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CA" sz="2400" dirty="0"/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572000" y="5229225"/>
            <a:ext cx="42481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400">
                <a:solidFill>
                  <a:srgbClr val="FF0000"/>
                </a:solidFill>
              </a:rPr>
              <a:t>Teacher must approve: 		Procedure </a:t>
            </a:r>
          </a:p>
          <a:p>
            <a:pPr eaLnBrk="1" hangingPunct="1"/>
            <a:r>
              <a:rPr lang="en-CA" altLang="en-US" sz="2400">
                <a:solidFill>
                  <a:srgbClr val="FF0000"/>
                </a:solidFill>
              </a:rPr>
              <a:t>	Observation Tables x 2</a:t>
            </a:r>
          </a:p>
        </p:txBody>
      </p:sp>
      <p:sp>
        <p:nvSpPr>
          <p:cNvPr id="6" name="Curved Down Arrow 5"/>
          <p:cNvSpPr/>
          <p:nvPr/>
        </p:nvSpPr>
        <p:spPr>
          <a:xfrm rot="20500487">
            <a:off x="3500438" y="4652963"/>
            <a:ext cx="1970087" cy="8350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641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800" dirty="0"/>
              <a:t>(12.1)</a:t>
            </a:r>
          </a:p>
        </p:txBody>
      </p:sp>
      <p:sp>
        <p:nvSpPr>
          <p:cNvPr id="9219" name="Subtitle 6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CA" altLang="en-US" sz="4400"/>
              <a:t>Ideal Gas Laws</a:t>
            </a:r>
          </a:p>
        </p:txBody>
      </p:sp>
    </p:spTree>
    <p:extLst>
      <p:ext uri="{BB962C8B-B14F-4D97-AF65-F5344CB8AC3E}">
        <p14:creationId xmlns:p14="http://schemas.microsoft.com/office/powerpoint/2010/main" val="3871191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Avogadro’s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50" cy="49244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/>
              <a:t>Compare equal volumes of different gases (at same T + P)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32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2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2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200" b="1" dirty="0"/>
              <a:t>           </a:t>
            </a:r>
            <a:r>
              <a:rPr lang="en-US" sz="3200" b="1" dirty="0" err="1"/>
              <a:t>V</a:t>
            </a:r>
            <a:r>
              <a:rPr lang="en-US" sz="3200" b="1" baseline="-25000" dirty="0" err="1"/>
              <a:t>He</a:t>
            </a:r>
            <a:r>
              <a:rPr lang="en-US" sz="3200" b="1" dirty="0"/>
              <a:t> = 2 L	                    </a:t>
            </a:r>
            <a:r>
              <a:rPr lang="en-US" sz="3200" b="1" dirty="0" err="1"/>
              <a:t>V</a:t>
            </a:r>
            <a:r>
              <a:rPr lang="en-US" sz="3200" b="1" baseline="-25000" dirty="0" err="1"/>
              <a:t>Ar</a:t>
            </a:r>
            <a:r>
              <a:rPr lang="en-US" sz="3200" b="1" dirty="0"/>
              <a:t> = 2 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2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/>
              <a:t>Avogadro hypothesized that equal volumes contain the same number of particles (or same number moles)</a:t>
            </a:r>
            <a:endParaRPr lang="en-CA" sz="32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CA" sz="32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CA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979613" y="2565400"/>
            <a:ext cx="1257300" cy="12573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508625" y="2565400"/>
            <a:ext cx="1257300" cy="12573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051050" y="2565400"/>
            <a:ext cx="1152525" cy="1233488"/>
            <a:chOff x="2051720" y="2564904"/>
            <a:chExt cx="1152128" cy="1233428"/>
          </a:xfrm>
        </p:grpSpPr>
        <p:sp>
          <p:nvSpPr>
            <p:cNvPr id="10253" name="TextBox 5"/>
            <p:cNvSpPr txBox="1">
              <a:spLocks noChangeArrowheads="1"/>
            </p:cNvSpPr>
            <p:nvPr/>
          </p:nvSpPr>
          <p:spPr bwMode="auto">
            <a:xfrm>
              <a:off x="2051720" y="2924944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He</a:t>
              </a:r>
            </a:p>
          </p:txBody>
        </p:sp>
        <p:sp>
          <p:nvSpPr>
            <p:cNvPr id="10254" name="TextBox 7"/>
            <p:cNvSpPr txBox="1">
              <a:spLocks noChangeArrowheads="1"/>
            </p:cNvSpPr>
            <p:nvPr/>
          </p:nvSpPr>
          <p:spPr bwMode="auto">
            <a:xfrm>
              <a:off x="2195736" y="3429000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He</a:t>
              </a:r>
            </a:p>
          </p:txBody>
        </p:sp>
        <p:sp>
          <p:nvSpPr>
            <p:cNvPr id="10255" name="TextBox 8"/>
            <p:cNvSpPr txBox="1">
              <a:spLocks noChangeArrowheads="1"/>
            </p:cNvSpPr>
            <p:nvPr/>
          </p:nvSpPr>
          <p:spPr bwMode="auto">
            <a:xfrm>
              <a:off x="2555776" y="3068960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He</a:t>
              </a:r>
            </a:p>
          </p:txBody>
        </p:sp>
        <p:sp>
          <p:nvSpPr>
            <p:cNvPr id="10256" name="TextBox 9"/>
            <p:cNvSpPr txBox="1">
              <a:spLocks noChangeArrowheads="1"/>
            </p:cNvSpPr>
            <p:nvPr/>
          </p:nvSpPr>
          <p:spPr bwMode="auto">
            <a:xfrm>
              <a:off x="2195736" y="2564904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He</a:t>
              </a:r>
            </a:p>
          </p:txBody>
        </p:sp>
        <p:sp>
          <p:nvSpPr>
            <p:cNvPr id="10257" name="TextBox 10"/>
            <p:cNvSpPr txBox="1">
              <a:spLocks noChangeArrowheads="1"/>
            </p:cNvSpPr>
            <p:nvPr/>
          </p:nvSpPr>
          <p:spPr bwMode="auto">
            <a:xfrm>
              <a:off x="2699792" y="2564904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He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580063" y="2565400"/>
            <a:ext cx="1152525" cy="1233488"/>
            <a:chOff x="2051720" y="2564904"/>
            <a:chExt cx="1152128" cy="1233428"/>
          </a:xfrm>
        </p:grpSpPr>
        <p:sp>
          <p:nvSpPr>
            <p:cNvPr id="10248" name="TextBox 13"/>
            <p:cNvSpPr txBox="1">
              <a:spLocks noChangeArrowheads="1"/>
            </p:cNvSpPr>
            <p:nvPr/>
          </p:nvSpPr>
          <p:spPr bwMode="auto">
            <a:xfrm>
              <a:off x="2051720" y="2924944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Ar</a:t>
              </a:r>
            </a:p>
          </p:txBody>
        </p:sp>
        <p:sp>
          <p:nvSpPr>
            <p:cNvPr id="10249" name="TextBox 14"/>
            <p:cNvSpPr txBox="1">
              <a:spLocks noChangeArrowheads="1"/>
            </p:cNvSpPr>
            <p:nvPr/>
          </p:nvSpPr>
          <p:spPr bwMode="auto">
            <a:xfrm>
              <a:off x="2195736" y="3429000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Ar</a:t>
              </a:r>
            </a:p>
          </p:txBody>
        </p:sp>
        <p:sp>
          <p:nvSpPr>
            <p:cNvPr id="10250" name="TextBox 15"/>
            <p:cNvSpPr txBox="1">
              <a:spLocks noChangeArrowheads="1"/>
            </p:cNvSpPr>
            <p:nvPr/>
          </p:nvSpPr>
          <p:spPr bwMode="auto">
            <a:xfrm>
              <a:off x="2555776" y="3068960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Ar</a:t>
              </a:r>
            </a:p>
          </p:txBody>
        </p:sp>
        <p:sp>
          <p:nvSpPr>
            <p:cNvPr id="10251" name="TextBox 16"/>
            <p:cNvSpPr txBox="1">
              <a:spLocks noChangeArrowheads="1"/>
            </p:cNvSpPr>
            <p:nvPr/>
          </p:nvSpPr>
          <p:spPr bwMode="auto">
            <a:xfrm>
              <a:off x="2195736" y="2564904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Ar</a:t>
              </a:r>
            </a:p>
          </p:txBody>
        </p:sp>
        <p:sp>
          <p:nvSpPr>
            <p:cNvPr id="10252" name="TextBox 17"/>
            <p:cNvSpPr txBox="1">
              <a:spLocks noChangeArrowheads="1"/>
            </p:cNvSpPr>
            <p:nvPr/>
          </p:nvSpPr>
          <p:spPr bwMode="auto">
            <a:xfrm>
              <a:off x="2699792" y="2564904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/>
                <a:t>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69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26" grpId="0" animBg="1"/>
      <p:bldP spid="10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Avogadro’s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b="1"/>
              <a:t>Avogadro’s hypothesis: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	n  </a:t>
            </a:r>
            <a:r>
              <a:rPr lang="en-US" altLang="en-US" sz="2800" b="1">
                <a:sym typeface="Symbol" panose="05050102010706020507" pitchFamily="18" charset="2"/>
              </a:rPr>
              <a:t></a:t>
            </a:r>
            <a:r>
              <a:rPr lang="en-US" altLang="en-US" sz="2800" b="1"/>
              <a:t>  V (where n is number of moles)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/>
          </a:p>
          <a:p>
            <a:pPr eaLnBrk="1" hangingPunct="1"/>
            <a:r>
              <a:rPr lang="en-US" altLang="en-US" sz="2800" b="1"/>
              <a:t>Avogadro’s Law</a:t>
            </a:r>
          </a:p>
          <a:p>
            <a:pPr eaLnBrk="1" hangingPunct="1"/>
            <a:endParaRPr lang="en-US" altLang="en-US" sz="2800" b="1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   (at constant temperature and pressure)</a:t>
            </a:r>
            <a:endParaRPr lang="en-CA" altLang="en-US" sz="2800"/>
          </a:p>
        </p:txBody>
      </p:sp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3924300" y="3500438"/>
          <a:ext cx="13763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3" imgW="533169" imgH="431613" progId="Equation.3">
                  <p:embed/>
                </p:oleObj>
              </mc:Choice>
              <mc:Fallback>
                <p:oleObj name="Equation" r:id="rId3" imgW="533169" imgH="431613" progId="Equation.3">
                  <p:embed/>
                  <p:pic>
                    <p:nvPicPr>
                      <p:cNvPr id="10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500438"/>
                        <a:ext cx="1376363" cy="1114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74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Avogadro’s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50" cy="4873625"/>
          </a:xfrm>
        </p:spPr>
        <p:txBody>
          <a:bodyPr/>
          <a:lstStyle/>
          <a:p>
            <a:pPr eaLnBrk="1" hangingPunct="1"/>
            <a:r>
              <a:rPr lang="en-US" altLang="en-US" sz="2800" b="1" u="sng"/>
              <a:t>Example:</a:t>
            </a:r>
            <a:endParaRPr lang="en-CA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1. A 224 L container of hydrogen gas at STP contains 10.0 moles of hydrogen.  </a:t>
            </a:r>
            <a:r>
              <a:rPr lang="en-CA" altLang="en-US" sz="2800"/>
              <a:t>                                      </a:t>
            </a:r>
            <a:r>
              <a:rPr lang="en-US" altLang="en-US" sz="2800" b="1"/>
              <a:t>If 5.0 moles of hydrogen is added, and the temperature and pressure remain constant, determine the volume of the gas.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	(ans: 336 L)</a:t>
            </a:r>
            <a:endParaRPr lang="en-CA" altLang="en-US" sz="280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130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/>
              <a:t>Pressure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Pressure = Force exerted on an object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="1"/>
              <a:t>			    per unit area</a:t>
            </a:r>
            <a:endParaRPr lang="en-CA" altLang="en-US"/>
          </a:p>
          <a:p>
            <a:pPr>
              <a:buFont typeface="Arial" panose="020B0604020202020204" pitchFamily="34" charset="0"/>
              <a:buNone/>
            </a:pPr>
            <a:endParaRPr lang="en-CA" altLang="en-US"/>
          </a:p>
          <a:p>
            <a:r>
              <a:rPr lang="en-US" altLang="en-US" b="1"/>
              <a:t>units:	Pascal (Pa)	</a:t>
            </a:r>
            <a:endParaRPr lang="en-CA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 b="1"/>
              <a:t>			often we use kilopascal (kPa)</a:t>
            </a:r>
            <a:endParaRPr lang="en-CA" altLang="en-US" b="1" u="sng"/>
          </a:p>
          <a:p>
            <a:pPr>
              <a:buFont typeface="Arial" panose="020B0604020202020204" pitchFamily="34" charset="0"/>
              <a:buNone/>
            </a:pPr>
            <a:r>
              <a:rPr lang="en-CA" altLang="en-US" b="1"/>
              <a:t>			(</a:t>
            </a:r>
            <a:r>
              <a:rPr lang="en-US" altLang="en-US" b="1"/>
              <a:t>1 kPa = 1000 Pa)</a:t>
            </a:r>
            <a:endParaRPr lang="en-CA" altLang="en-US" b="1" u="sng"/>
          </a:p>
          <a:p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Avogadro’s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b="1"/>
              <a:t>Back to gases and chemical reactions …</a:t>
            </a:r>
            <a:endParaRPr lang="en-CA" altLang="en-US" sz="2800"/>
          </a:p>
          <a:p>
            <a:pPr eaLnBrk="1" hangingPunct="1"/>
            <a:r>
              <a:rPr lang="en-US" altLang="en-US" sz="2800" b="1"/>
              <a:t>In a balanced chemical equation, the coefficients for gaseous substances represent volume ratios as well as mole ratios.</a:t>
            </a:r>
            <a:endParaRPr lang="en-CA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Ex:		N</a:t>
            </a:r>
            <a:r>
              <a:rPr lang="en-US" altLang="en-US" sz="2000" b="1"/>
              <a:t>2(g)  </a:t>
            </a:r>
            <a:r>
              <a:rPr lang="en-US" altLang="en-US" sz="2800" b="1"/>
              <a:t>+  3H</a:t>
            </a:r>
            <a:r>
              <a:rPr lang="en-US" altLang="en-US" sz="2000" b="1"/>
              <a:t>2(g) </a:t>
            </a:r>
            <a:r>
              <a:rPr lang="en-US" altLang="en-US" sz="2800" b="1">
                <a:sym typeface="Symbol" panose="05050102010706020507" pitchFamily="18" charset="2"/>
              </a:rPr>
              <a:t></a:t>
            </a:r>
            <a:r>
              <a:rPr lang="en-US" altLang="en-US" sz="2800" b="1"/>
              <a:t> 2NH</a:t>
            </a:r>
            <a:r>
              <a:rPr lang="en-US" altLang="en-US" sz="2000" b="1"/>
              <a:t>3(g)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 sz="1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</a:t>
            </a:r>
            <a:r>
              <a:rPr lang="en-US" altLang="en-US" sz="2800" b="1">
                <a:solidFill>
                  <a:srgbClr val="00B0F0"/>
                </a:solidFill>
              </a:rPr>
              <a:t>		1 mol   3 mol     2 mol</a:t>
            </a:r>
            <a:endParaRPr lang="en-CA" altLang="en-US" sz="2800">
              <a:solidFill>
                <a:srgbClr val="00B0F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		1 vol	   3 vol      2 vol</a:t>
            </a:r>
            <a:endParaRPr lang="en-CA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		</a:t>
            </a:r>
            <a:r>
              <a:rPr lang="en-US" altLang="en-US" sz="2800" b="1">
                <a:solidFill>
                  <a:srgbClr val="00B0F0"/>
                </a:solidFill>
              </a:rPr>
              <a:t>1 L        3 L         2 L</a:t>
            </a:r>
            <a:endParaRPr lang="en-CA" altLang="en-US" sz="2800">
              <a:solidFill>
                <a:srgbClr val="00B0F0"/>
              </a:solidFill>
            </a:endParaRPr>
          </a:p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6169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Avogadro’s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2588" cy="4873625"/>
          </a:xfrm>
        </p:spPr>
        <p:txBody>
          <a:bodyPr/>
          <a:lstStyle/>
          <a:p>
            <a:pPr eaLnBrk="1" hangingPunct="1"/>
            <a:r>
              <a:rPr lang="en-US" altLang="en-US" sz="2800" b="1" u="sng"/>
              <a:t>Example:</a:t>
            </a:r>
            <a:endParaRPr lang="en-CA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2. The reaction below is known as the Haber Process.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	 N</a:t>
            </a:r>
            <a:r>
              <a:rPr lang="en-US" altLang="en-US" sz="2000" b="1"/>
              <a:t>2(g)  </a:t>
            </a:r>
            <a:r>
              <a:rPr lang="en-US" altLang="en-US" sz="2800" b="1"/>
              <a:t>+  3H</a:t>
            </a:r>
            <a:r>
              <a:rPr lang="en-US" altLang="en-US" sz="2000" b="1"/>
              <a:t>2(g) </a:t>
            </a:r>
            <a:r>
              <a:rPr lang="en-US" altLang="en-US" sz="2800" b="1">
                <a:sym typeface="Symbol" panose="05050102010706020507" pitchFamily="18" charset="2"/>
              </a:rPr>
              <a:t></a:t>
            </a:r>
            <a:r>
              <a:rPr lang="en-US" altLang="en-US" sz="2800" b="1"/>
              <a:t> 2NH</a:t>
            </a:r>
            <a:r>
              <a:rPr lang="en-US" altLang="en-US" sz="2000" b="1"/>
              <a:t>3(g)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What volume of nitrogen is needed to react with 12.0 L of hydrogen?</a:t>
            </a:r>
            <a:endParaRPr lang="en-CA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</a:t>
            </a:r>
            <a:r>
              <a:rPr lang="en-US" altLang="en-US" sz="2800" b="1">
                <a:solidFill>
                  <a:srgbClr val="FF0000"/>
                </a:solidFill>
              </a:rPr>
              <a:t>(ans: 4.00 L N</a:t>
            </a:r>
            <a:r>
              <a:rPr lang="en-US" altLang="en-US" sz="2800" b="1" baseline="-25000">
                <a:solidFill>
                  <a:srgbClr val="FF0000"/>
                </a:solidFill>
              </a:rPr>
              <a:t>2</a:t>
            </a:r>
            <a:r>
              <a:rPr lang="en-US" altLang="en-US" sz="2800" b="1">
                <a:solidFill>
                  <a:srgbClr val="FF0000"/>
                </a:solidFill>
              </a:rPr>
              <a:t>)</a:t>
            </a:r>
            <a:endParaRPr lang="en-CA" altLang="en-US" sz="280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19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Molar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/>
              <a:t>Using Avogadro’s Law …</a:t>
            </a:r>
            <a:endParaRPr lang="en-CA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/>
              <a:t>One mole of </a:t>
            </a:r>
            <a:r>
              <a:rPr lang="en-US" sz="2800" b="1" i="1" dirty="0"/>
              <a:t>any </a:t>
            </a:r>
            <a:r>
              <a:rPr lang="en-US" sz="2800" b="1" dirty="0"/>
              <a:t>gas has the same volume as any other gas, at the same conditions of T + 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CA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CA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/>
              <a:t>Where: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/>
              <a:t>	MV (Molar volume) = volume occupied</a:t>
            </a:r>
            <a:r>
              <a:rPr lang="en-US" sz="2800" b="1" i="1" dirty="0"/>
              <a:t> </a:t>
            </a:r>
            <a:r>
              <a:rPr lang="en-US" sz="2800" b="1" dirty="0"/>
              <a:t>by 				one mole of a gas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/>
              <a:t>	n = # moles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/>
              <a:t>	V = volume</a:t>
            </a:r>
            <a:endParaRPr lang="en-CA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CA" dirty="0"/>
          </a:p>
        </p:txBody>
      </p:sp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3348038" y="3213100"/>
          <a:ext cx="15081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3" imgW="583947" imgH="482391" progId="Equation.3">
                  <p:embed/>
                </p:oleObj>
              </mc:Choice>
              <mc:Fallback>
                <p:oleObj name="Equation" r:id="rId3" imgW="583947" imgH="482391" progId="Equation.3">
                  <p:embed/>
                  <p:pic>
                    <p:nvPicPr>
                      <p:cNvPr id="10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213100"/>
                        <a:ext cx="1508125" cy="1246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652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en-CA" dirty="0"/>
              <a:t>Molar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5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u="sng" dirty="0"/>
              <a:t>Example:</a:t>
            </a:r>
            <a:endParaRPr lang="en-CA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/>
              <a:t>3. Suppose you have 32.12 g of methane gas (CH</a:t>
            </a:r>
            <a:r>
              <a:rPr lang="en-US" sz="2200" b="1" dirty="0"/>
              <a:t>4(g)</a:t>
            </a:r>
            <a:r>
              <a:rPr lang="en-US" sz="2800" b="1" dirty="0"/>
              <a:t>) at STP.  </a:t>
            </a:r>
            <a:endParaRPr lang="en-CA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/>
              <a:t>	The volume occupied by this gas is 44.8 L.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rgbClr val="FF3300"/>
                </a:solidFill>
              </a:rPr>
              <a:t>a) </a:t>
            </a:r>
            <a:r>
              <a:rPr lang="en-US" sz="2800" b="1" dirty="0"/>
              <a:t>How many moles are present?</a:t>
            </a:r>
            <a:r>
              <a:rPr lang="en-US" sz="2800" b="1" dirty="0">
                <a:solidFill>
                  <a:srgbClr val="FF0000"/>
                </a:solidFill>
              </a:rPr>
              <a:t>	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	(ans:2.001 mol)</a:t>
            </a:r>
            <a:endParaRPr lang="en-CA" sz="2800" dirty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CA" sz="2800" b="1" dirty="0">
                <a:solidFill>
                  <a:srgbClr val="FF3300"/>
                </a:solidFill>
              </a:rPr>
              <a:t>b)  </a:t>
            </a:r>
            <a:r>
              <a:rPr lang="en-US" sz="2800" b="1" dirty="0"/>
              <a:t>How many molecules are present?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	(1.20x10</a:t>
            </a:r>
            <a:r>
              <a:rPr lang="en-US" sz="2800" b="1" baseline="30000" dirty="0">
                <a:solidFill>
                  <a:srgbClr val="FF0000"/>
                </a:solidFill>
              </a:rPr>
              <a:t>24</a:t>
            </a:r>
            <a:r>
              <a:rPr lang="en-US" sz="2800" b="1" dirty="0">
                <a:solidFill>
                  <a:srgbClr val="FF0000"/>
                </a:solidFill>
              </a:rPr>
              <a:t> molecules)</a:t>
            </a:r>
            <a:endParaRPr lang="en-CA" sz="2800" dirty="0"/>
          </a:p>
          <a:p>
            <a:pPr marL="514350" indent="-5143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CA" sz="2800" b="1" dirty="0">
                <a:solidFill>
                  <a:srgbClr val="FF3300"/>
                </a:solidFill>
              </a:rPr>
              <a:t>c)  </a:t>
            </a:r>
            <a:r>
              <a:rPr lang="en-US" sz="2800" b="1" dirty="0"/>
              <a:t>What volume would 1.00 mol of this gas occupy at STP?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	(22.4 L)</a:t>
            </a:r>
            <a:endParaRPr lang="en-CA" sz="28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504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>How large is 22.4 L?</a:t>
            </a:r>
            <a:r>
              <a:rPr lang="en-CA" sz="3200" dirty="0"/>
              <a:t/>
            </a:r>
            <a:br>
              <a:rPr lang="en-CA" sz="3200" dirty="0"/>
            </a:br>
            <a:endParaRPr lang="en-CA" dirty="0"/>
          </a:p>
        </p:txBody>
      </p:sp>
      <p:pic>
        <p:nvPicPr>
          <p:cNvPr id="4" name="Picture 3" descr="3bottlesLAT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33375"/>
            <a:ext cx="4037012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56100" y="4292600"/>
            <a:ext cx="424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/>
              <a:t>500 mL               1 L               2 L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3850" y="3716338"/>
            <a:ext cx="3743325" cy="2530475"/>
            <a:chOff x="323528" y="3717032"/>
            <a:chExt cx="3743321" cy="2529572"/>
          </a:xfrm>
        </p:grpSpPr>
        <p:pic>
          <p:nvPicPr>
            <p:cNvPr id="17414" name="Picture 5" descr="molar volum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3743321" cy="2085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5" name="TextBox 6"/>
            <p:cNvSpPr txBox="1">
              <a:spLocks noChangeArrowheads="1"/>
            </p:cNvSpPr>
            <p:nvPr/>
          </p:nvSpPr>
          <p:spPr bwMode="auto">
            <a:xfrm>
              <a:off x="1691680" y="5877272"/>
              <a:ext cx="18722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rgbClr val="FF0000"/>
                  </a:solidFill>
                </a:rPr>
                <a:t>22.4 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556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Combined Gas Laws</a:t>
            </a:r>
            <a:endParaRPr lang="en-CA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7931150" cy="4873625"/>
          </a:xfrm>
        </p:spPr>
        <p:txBody>
          <a:bodyPr/>
          <a:lstStyle/>
          <a:p>
            <a:pPr eaLnBrk="1" hangingPunct="1"/>
            <a:r>
              <a:rPr lang="en-CA" altLang="en-US" b="1"/>
              <a:t>Recall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					         (for constant T + P)</a:t>
            </a: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CA" altLang="en-US" b="1"/>
              <a:t>or</a:t>
            </a:r>
            <a:r>
              <a:rPr lang="en-CA" altLang="en-US"/>
              <a:t>			    </a:t>
            </a:r>
            <a:r>
              <a:rPr lang="en-CA" altLang="en-US" b="1"/>
              <a:t> and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 sz="1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      (for constant T + P)	(for a fixed amount of gas)</a:t>
            </a: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Therefore </a:t>
            </a: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							(use T</a:t>
            </a:r>
            <a:r>
              <a:rPr lang="en-US" altLang="en-US" b="1" baseline="-25000"/>
              <a:t>K</a:t>
            </a:r>
            <a:r>
              <a:rPr lang="en-US" altLang="en-US" b="1"/>
              <a:t>)</a:t>
            </a: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/>
          </a:p>
        </p:txBody>
      </p:sp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3348038" y="1557338"/>
          <a:ext cx="137636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3" imgW="533169" imgH="431613" progId="Equation.3">
                  <p:embed/>
                </p:oleObj>
              </mc:Choice>
              <mc:Fallback>
                <p:oleObj name="Equation" r:id="rId3" imgW="533169" imgH="431613" progId="Equation.3">
                  <p:embed/>
                  <p:pic>
                    <p:nvPicPr>
                      <p:cNvPr id="10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557338"/>
                        <a:ext cx="1376362" cy="1114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908175" y="2924175"/>
          <a:ext cx="13763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5" imgW="533169" imgH="431613" progId="Equation.3">
                  <p:embed/>
                </p:oleObj>
              </mc:Choice>
              <mc:Fallback>
                <p:oleObj name="Equation" r:id="rId5" imgW="533169" imgH="431613" progId="Equation.3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924175"/>
                        <a:ext cx="1376363" cy="1114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148263" y="2997200"/>
          <a:ext cx="19335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7" imgW="748975" imgH="431613" progId="Equation.3">
                  <p:embed/>
                </p:oleObj>
              </mc:Choice>
              <mc:Fallback>
                <p:oleObj name="Equation" r:id="rId7" imgW="748975" imgH="431613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997200"/>
                        <a:ext cx="1933575" cy="1114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971800" y="5084763"/>
          <a:ext cx="19669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9" imgW="761669" imgH="431613" progId="Equation.3">
                  <p:embed/>
                </p:oleObj>
              </mc:Choice>
              <mc:Fallback>
                <p:oleObj name="Equation" r:id="rId9" imgW="761669" imgH="431613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84763"/>
                        <a:ext cx="1966913" cy="1114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67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Combined Gas Laws</a:t>
            </a:r>
            <a:endParaRPr lang="en-CA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b="1" u="sng"/>
              <a:t>Example:</a:t>
            </a: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4. A 1.80 g sample of helium gas occupies 10.0 L at STP.  If the gas container leaks, what will be the new volume if 0.50 g escapes when the temperature is raised to 15 </a:t>
            </a:r>
            <a:r>
              <a:rPr lang="en-US" altLang="en-US" b="1" baseline="30000"/>
              <a:t>0</a:t>
            </a:r>
            <a:r>
              <a:rPr lang="en-US" altLang="en-US" b="1"/>
              <a:t>C and the pressure changes to 95 kPa?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	</a:t>
            </a:r>
            <a:r>
              <a:rPr lang="en-US" altLang="en-US" b="1">
                <a:solidFill>
                  <a:srgbClr val="FF0000"/>
                </a:solidFill>
              </a:rPr>
              <a:t>(ans: 8.1 L)</a:t>
            </a:r>
            <a:endParaRPr lang="en-CA" altLang="en-US">
              <a:solidFill>
                <a:srgbClr val="FF0000"/>
              </a:solidFill>
            </a:endParaRPr>
          </a:p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49963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sz="4400" b="1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7467600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CA" b="1" dirty="0"/>
              <a:t>Textbook </a:t>
            </a:r>
          </a:p>
          <a:p>
            <a:pPr eaLnBrk="1" hangingPunct="1">
              <a:defRPr/>
            </a:pPr>
            <a:r>
              <a:rPr lang="en-CA" dirty="0"/>
              <a:t>p477 #1-4</a:t>
            </a:r>
          </a:p>
          <a:p>
            <a:pPr eaLnBrk="1" hangingPunct="1">
              <a:defRPr/>
            </a:pPr>
            <a:r>
              <a:rPr lang="en-CA" dirty="0"/>
              <a:t>p482 #5-11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CA" dirty="0"/>
              <a:t>(check answers on p469)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CA" dirty="0">
                <a:solidFill>
                  <a:srgbClr val="FF0000"/>
                </a:solidFill>
              </a:rPr>
              <a:t>         </a:t>
            </a:r>
            <a:endParaRPr lang="en-CA" dirty="0"/>
          </a:p>
          <a:p>
            <a:pPr eaLnBrk="1" hangingPunct="1">
              <a:defRPr/>
            </a:pPr>
            <a:r>
              <a:rPr lang="en-CA" b="1" dirty="0"/>
              <a:t>NOTE: </a:t>
            </a:r>
            <a:r>
              <a:rPr lang="en-CA" dirty="0"/>
              <a:t>Final Exam date: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CA" dirty="0"/>
          </a:p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</a:rPr>
              <a:t>REMINDER: </a:t>
            </a:r>
            <a:r>
              <a:rPr lang="en-CA" dirty="0"/>
              <a:t>Quiz Chapter 11 </a:t>
            </a:r>
            <a:r>
              <a:rPr lang="en-CA"/>
              <a:t>next class</a:t>
            </a:r>
            <a:endParaRPr lang="en-CA" dirty="0"/>
          </a:p>
          <a:p>
            <a:pPr lvl="1" eaLnBrk="1" hangingPunct="1">
              <a:defRPr/>
            </a:pPr>
            <a:r>
              <a:rPr lang="en-CA" dirty="0"/>
              <a:t>Worksheets “The Gas Laws”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CA" dirty="0"/>
              <a:t>			     “Word Search”</a:t>
            </a:r>
          </a:p>
          <a:p>
            <a:pPr marL="890588" indent="185738" eaLnBrk="1" hangingPunct="1">
              <a:buFont typeface="Wingdings" panose="05000000000000000000" pitchFamily="2" charset="2"/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4152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800" dirty="0"/>
              <a:t>(12.1)</a:t>
            </a:r>
          </a:p>
        </p:txBody>
      </p:sp>
      <p:sp>
        <p:nvSpPr>
          <p:cNvPr id="8195" name="Subtitle 6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CA" altLang="en-US" sz="4400"/>
              <a:t>Ideal Gas Laws</a:t>
            </a:r>
          </a:p>
        </p:txBody>
      </p:sp>
    </p:spTree>
    <p:extLst>
      <p:ext uri="{BB962C8B-B14F-4D97-AF65-F5344CB8AC3E}">
        <p14:creationId xmlns:p14="http://schemas.microsoft.com/office/powerpoint/2010/main" val="2357345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What is an ideal gas?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In an ideal gas</a:t>
            </a:r>
            <a:endParaRPr lang="en-CA" altLang="en-US" sz="2800"/>
          </a:p>
          <a:p>
            <a:pPr eaLnBrk="1" hangingPunct="1"/>
            <a:r>
              <a:rPr lang="en-US" altLang="en-US" sz="2800" b="1"/>
              <a:t>molecules have zero volume themselves</a:t>
            </a:r>
            <a:endParaRPr lang="en-CA" altLang="en-US" sz="2800"/>
          </a:p>
          <a:p>
            <a:pPr eaLnBrk="1" hangingPunct="1"/>
            <a:r>
              <a:rPr lang="en-US" altLang="en-US" sz="2800" b="1"/>
              <a:t>there are no forces of attraction between the molecules</a:t>
            </a:r>
            <a:endParaRPr lang="en-CA" altLang="en-US" sz="2800"/>
          </a:p>
          <a:p>
            <a:pPr eaLnBrk="1" hangingPunct="1"/>
            <a:r>
              <a:rPr lang="en-US" altLang="en-US" sz="2800" b="1"/>
              <a:t>the molar volume (at STP) is 22.4 L</a:t>
            </a:r>
            <a:endParaRPr lang="en-CA" altLang="en-US" sz="2800"/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276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en-US" altLang="en-US" b="1"/>
              <a:t>Atmospheric Pressure</a:t>
            </a:r>
            <a:endParaRPr lang="en-CA" altLang="en-US" b="1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388" y="1557338"/>
            <a:ext cx="6562725" cy="4525962"/>
          </a:xfrm>
        </p:spPr>
        <p:txBody>
          <a:bodyPr/>
          <a:lstStyle/>
          <a:p>
            <a:r>
              <a:rPr lang="en-US" altLang="en-US" b="1"/>
              <a:t>A barometer is an instrument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="1"/>
              <a:t>	that is used to measure atmospheric pressure.</a:t>
            </a:r>
            <a:endParaRPr lang="en-CA" altLang="en-US" b="1" u="sng"/>
          </a:p>
          <a:p>
            <a:r>
              <a:rPr lang="en-US" altLang="en-US" b="1"/>
              <a:t>e.g. mercury barometer </a:t>
            </a:r>
            <a:endParaRPr lang="en-CA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 b="1"/>
              <a:t>		(Toricelli’s barometer)</a:t>
            </a:r>
            <a:endParaRPr lang="en-CA" altLang="en-US"/>
          </a:p>
          <a:p>
            <a:r>
              <a:rPr lang="en-US" altLang="en-US" b="1">
                <a:solidFill>
                  <a:srgbClr val="FF0000"/>
                </a:solidFill>
              </a:rPr>
              <a:t>Standard atmospheric pressure </a:t>
            </a:r>
            <a:r>
              <a:rPr lang="en-US" altLang="en-US" b="1"/>
              <a:t>values:</a:t>
            </a:r>
            <a:endParaRPr lang="en-CA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 b="1"/>
              <a:t>			</a:t>
            </a:r>
            <a:r>
              <a:rPr lang="en-US" altLang="en-US" sz="2800" b="1"/>
              <a:t>101.3 kPa		</a:t>
            </a:r>
            <a:endParaRPr lang="en-CA" altLang="en-US" sz="280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b="1" i="1"/>
              <a:t>	or		</a:t>
            </a:r>
            <a:r>
              <a:rPr lang="en-US" altLang="en-US" sz="2800" b="1"/>
              <a:t>760 mm Hg	    760 torr	1 atm</a:t>
            </a:r>
            <a:endParaRPr lang="en-CA" altLang="en-US" sz="2800"/>
          </a:p>
          <a:p>
            <a:pPr>
              <a:buFont typeface="Arial" panose="020B0604020202020204" pitchFamily="34" charset="0"/>
              <a:buNone/>
            </a:pPr>
            <a:endParaRPr lang="en-CA" altLang="en-US"/>
          </a:p>
        </p:txBody>
      </p:sp>
      <p:pic>
        <p:nvPicPr>
          <p:cNvPr id="5124" name="Picture 2" descr="http://www.ems.psu.edu/~nese/f4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981075"/>
            <a:ext cx="33845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What about real gases?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In real gases</a:t>
            </a:r>
            <a:endParaRPr lang="en-CA" altLang="en-US"/>
          </a:p>
          <a:p>
            <a:pPr eaLnBrk="1" hangingPunct="1"/>
            <a:r>
              <a:rPr lang="en-US" altLang="en-US" b="1"/>
              <a:t>there are forces of attraction between gas molecules</a:t>
            </a:r>
            <a:endParaRPr lang="en-CA" altLang="en-US"/>
          </a:p>
          <a:p>
            <a:pPr eaLnBrk="1" hangingPunct="1"/>
            <a:r>
              <a:rPr lang="en-US" altLang="en-US" b="1"/>
              <a:t>the molar volume (at STP) is not the same</a:t>
            </a:r>
            <a:endParaRPr lang="en-CA" altLang="en-US"/>
          </a:p>
          <a:p>
            <a:pPr eaLnBrk="1" hangingPunct="1"/>
            <a:r>
              <a:rPr lang="en-US" altLang="en-US" b="1"/>
              <a:t>(see p482 table 12.1)</a:t>
            </a:r>
            <a:endParaRPr lang="en-CA" altLang="en-US"/>
          </a:p>
          <a:p>
            <a:pPr eaLnBrk="1" hangingPunct="1"/>
            <a:endParaRPr lang="en-CA" altLang="en-US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But…</a:t>
            </a:r>
            <a:endParaRPr lang="en-CA" altLang="en-US"/>
          </a:p>
          <a:p>
            <a:pPr eaLnBrk="1" hangingPunct="1"/>
            <a:r>
              <a:rPr lang="en-US" altLang="en-US" b="1"/>
              <a:t>we will not consider these factors and we will treat ALL gases as IDEAL gases.</a:t>
            </a:r>
            <a:endParaRPr lang="en-CA" altLang="en-US"/>
          </a:p>
          <a:p>
            <a:pPr eaLnBrk="1" hangingPunct="1"/>
            <a:endParaRPr lang="en-CA" altLang="en-US" b="1"/>
          </a:p>
        </p:txBody>
      </p:sp>
    </p:spTree>
    <p:extLst>
      <p:ext uri="{BB962C8B-B14F-4D97-AF65-F5344CB8AC3E}">
        <p14:creationId xmlns:p14="http://schemas.microsoft.com/office/powerpoint/2010/main" val="8207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Ideal Gas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/>
              <a:t>Where: </a:t>
            </a:r>
            <a:endParaRPr lang="en-C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/>
              <a:t>R = Universal Gas Law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/>
              <a:t>P = pressure (</a:t>
            </a:r>
            <a:r>
              <a:rPr lang="en-US" b="1" dirty="0" err="1"/>
              <a:t>kPa</a:t>
            </a:r>
            <a:r>
              <a:rPr lang="en-US" b="1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/>
              <a:t>V = volume (L)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/>
              <a:t>n = mole (mol)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/>
              <a:t>T = temperature (use T</a:t>
            </a:r>
            <a:r>
              <a:rPr lang="en-US" b="1" baseline="-25000" dirty="0"/>
              <a:t>K</a:t>
            </a:r>
            <a:r>
              <a:rPr lang="en-US" b="1" dirty="0"/>
              <a:t>)</a:t>
            </a:r>
            <a:endParaRPr lang="en-C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/>
              <a:t>	    </a:t>
            </a:r>
            <a:endParaRPr lang="en-CA" dirty="0"/>
          </a:p>
        </p:txBody>
      </p:sp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2916238" y="2133600"/>
          <a:ext cx="24098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3" imgW="609336" imgH="152334" progId="Equation.3">
                  <p:embed/>
                </p:oleObj>
              </mc:Choice>
              <mc:Fallback>
                <p:oleObj name="Equation" r:id="rId3" imgW="609336" imgH="152334" progId="Equation.3">
                  <p:embed/>
                  <p:pic>
                    <p:nvPicPr>
                      <p:cNvPr id="10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133600"/>
                        <a:ext cx="2409825" cy="6016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700338" y="3716338"/>
          <a:ext cx="3016250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5" imgW="1167893" imgH="482391" progId="Equation.3">
                  <p:embed/>
                </p:oleObj>
              </mc:Choice>
              <mc:Fallback>
                <p:oleObj name="Equation" r:id="rId5" imgW="1167893" imgH="482391" progId="Equation.3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716338"/>
                        <a:ext cx="3016250" cy="12461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956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Ideal Gas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b="1" u="sng"/>
              <a:t>Examples:</a:t>
            </a: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5. Calculate the molar volume of ammonia gas at SATP.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	</a:t>
            </a:r>
            <a:r>
              <a:rPr lang="en-US" altLang="en-US" b="1">
                <a:solidFill>
                  <a:srgbClr val="FF0000"/>
                </a:solidFill>
              </a:rPr>
              <a:t>(ans: 24.8 L)</a:t>
            </a:r>
            <a:endParaRPr lang="en-CA" altLang="en-US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6. The pressure gauge on a 15.0 L cylinder of oxygen gas has a reading of 2.70x10</a:t>
            </a:r>
            <a:r>
              <a:rPr lang="en-US" altLang="en-US" b="1" baseline="30000"/>
              <a:t>3</a:t>
            </a:r>
            <a:r>
              <a:rPr lang="en-US" altLang="en-US" b="1"/>
              <a:t> kPa 	and a temperature of 22.5 </a:t>
            </a:r>
            <a:r>
              <a:rPr lang="en-US" altLang="en-US" b="1" baseline="30000"/>
              <a:t>0</a:t>
            </a:r>
            <a:r>
              <a:rPr lang="en-US" altLang="en-US" b="1"/>
              <a:t>C.  What is the 	mass of oxygen in the cylinder?</a:t>
            </a:r>
            <a:endParaRPr lang="en-CA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0000"/>
                </a:solidFill>
              </a:rPr>
              <a:t>	(ans: 528 g)</a:t>
            </a: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965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/>
              <a:t>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/>
              <a:t>Examples:</a:t>
            </a:r>
          </a:p>
          <a:p>
            <a:pPr marL="514350" indent="-514350">
              <a:buFont typeface="Arial" charset="0"/>
              <a:buAutoNum type="alphaLcParenR"/>
              <a:defRPr/>
            </a:pPr>
            <a:r>
              <a:rPr lang="en-US" b="1" dirty="0"/>
              <a:t>Express 95.8 </a:t>
            </a:r>
            <a:r>
              <a:rPr lang="en-US" b="1" dirty="0" err="1"/>
              <a:t>kPa</a:t>
            </a:r>
            <a:r>
              <a:rPr lang="en-US" b="1" dirty="0"/>
              <a:t> in atmospheres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Ans</a:t>
            </a:r>
            <a:r>
              <a:rPr lang="en-US" b="1" dirty="0">
                <a:solidFill>
                  <a:srgbClr val="FF0000"/>
                </a:solidFill>
              </a:rPr>
              <a:t>: 0.946 </a:t>
            </a:r>
            <a:r>
              <a:rPr lang="en-US" b="1" dirty="0" err="1">
                <a:solidFill>
                  <a:srgbClr val="FF0000"/>
                </a:solidFill>
              </a:rPr>
              <a:t>atm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en-CA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b="1" dirty="0"/>
              <a:t>b) Express 887 mm Hg in </a:t>
            </a:r>
            <a:r>
              <a:rPr lang="en-US" b="1" dirty="0" err="1"/>
              <a:t>kPa</a:t>
            </a:r>
            <a:endParaRPr lang="en-US" b="1" dirty="0"/>
          </a:p>
          <a:p>
            <a:pPr>
              <a:buFont typeface="Arial" charset="0"/>
              <a:buNone/>
              <a:defRPr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Ans</a:t>
            </a:r>
            <a:r>
              <a:rPr lang="en-US" b="1" dirty="0">
                <a:solidFill>
                  <a:srgbClr val="FF0000"/>
                </a:solidFill>
              </a:rPr>
              <a:t>: 118 </a:t>
            </a:r>
            <a:r>
              <a:rPr lang="en-US" b="1" dirty="0" err="1">
                <a:solidFill>
                  <a:srgbClr val="FF0000"/>
                </a:solidFill>
              </a:rPr>
              <a:t>kPa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en-CA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/>
              <a:t>Boyle’s Law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The volume of a given amount of gas, at constant temperature, varies inversely with the applied pressure.</a:t>
            </a:r>
            <a:endParaRPr lang="en-CA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 b="1"/>
              <a:t>	i.e. as P inc, V dec.	</a:t>
            </a:r>
            <a:endParaRPr lang="en-CA" altLang="en-US"/>
          </a:p>
          <a:p>
            <a:r>
              <a:rPr lang="en-US" altLang="en-US" b="1"/>
              <a:t>This is referred to as an </a:t>
            </a:r>
            <a:r>
              <a:rPr lang="en-US" altLang="en-US" b="1" u="sng"/>
              <a:t>inverse</a:t>
            </a:r>
            <a:r>
              <a:rPr lang="en-US" altLang="en-US" b="1"/>
              <a:t> relationship</a:t>
            </a:r>
            <a:endParaRPr lang="en-CA" altLang="en-US"/>
          </a:p>
          <a:p>
            <a:endParaRPr lang="en-CA" altLang="en-US"/>
          </a:p>
        </p:txBody>
      </p:sp>
      <p:pic>
        <p:nvPicPr>
          <p:cNvPr id="7172" name="Picture 6" descr="http://reich-chemistry.wikispaces.com/file/view/boylelaw.gif/34063913/boylela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254500"/>
            <a:ext cx="2592387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Boyle’s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 eaLnBrk="1" hangingPunct="1"/>
            <a:r>
              <a:rPr lang="en-CA" altLang="en-US" b="1"/>
              <a:t>For </a:t>
            </a:r>
            <a:r>
              <a:rPr lang="en-US" altLang="en-US" b="1"/>
              <a:t>2 volumes and 2 pressures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                                                      (textbook)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/>
          </a:p>
          <a:p>
            <a:pPr eaLnBrk="1" hangingPunct="1"/>
            <a:r>
              <a:rPr lang="en-US" altLang="en-US" b="1"/>
              <a:t>Graphically:		     </a:t>
            </a:r>
          </a:p>
          <a:p>
            <a:pPr eaLnBrk="1" hangingPunct="1"/>
            <a:endParaRPr lang="en-US" altLang="en-US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    (inverse relationship)</a:t>
            </a:r>
            <a:r>
              <a:rPr lang="en-CA" altLang="en-US"/>
              <a:t>               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CA" altLang="en-US" b="1"/>
              <a:t>                                     </a:t>
            </a: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CA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3068638"/>
            <a:ext cx="2376487" cy="646112"/>
          </a:xfrm>
          <a:prstGeom prst="rect">
            <a:avLst/>
          </a:prstGeom>
          <a:noFill/>
          <a:ln w="444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/>
              <a:t>P</a:t>
            </a:r>
            <a:r>
              <a:rPr lang="en-US" altLang="en-US" sz="3600" b="1" baseline="-25000"/>
              <a:t>1</a:t>
            </a:r>
            <a:r>
              <a:rPr lang="en-US" altLang="en-US" sz="3600" b="1"/>
              <a:t>V</a:t>
            </a:r>
            <a:r>
              <a:rPr lang="en-US" altLang="en-US" sz="3600" b="1" baseline="-25000"/>
              <a:t>1</a:t>
            </a:r>
            <a:r>
              <a:rPr lang="en-US" altLang="en-US" sz="3600" b="1"/>
              <a:t> = P</a:t>
            </a:r>
            <a:r>
              <a:rPr lang="en-US" altLang="en-US" sz="3600" b="1" baseline="-25000"/>
              <a:t>2</a:t>
            </a:r>
            <a:r>
              <a:rPr lang="en-US" altLang="en-US" sz="3600" b="1"/>
              <a:t>V</a:t>
            </a:r>
            <a:r>
              <a:rPr lang="en-US" altLang="en-US" sz="3600" b="1" baseline="-25000"/>
              <a:t>2</a:t>
            </a:r>
            <a:endParaRPr lang="en-CA" altLang="en-US" sz="36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64163" y="2997200"/>
            <a:ext cx="2232025" cy="646113"/>
          </a:xfrm>
          <a:prstGeom prst="rect">
            <a:avLst/>
          </a:prstGeom>
          <a:noFill/>
          <a:ln w="444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/>
              <a:t>P</a:t>
            </a:r>
            <a:r>
              <a:rPr lang="en-US" altLang="en-US" sz="3600" b="1" baseline="-25000"/>
              <a:t>i</a:t>
            </a:r>
            <a:r>
              <a:rPr lang="en-US" altLang="en-US" sz="3600" b="1"/>
              <a:t>V</a:t>
            </a:r>
            <a:r>
              <a:rPr lang="en-US" altLang="en-US" sz="3600" b="1" baseline="-25000"/>
              <a:t>i</a:t>
            </a:r>
            <a:r>
              <a:rPr lang="en-US" altLang="en-US" sz="3600" b="1"/>
              <a:t> = P</a:t>
            </a:r>
            <a:r>
              <a:rPr lang="en-US" altLang="en-US" sz="3600" b="1" baseline="-25000"/>
              <a:t>f</a:t>
            </a:r>
            <a:r>
              <a:rPr lang="en-US" altLang="en-US" sz="3600" b="1"/>
              <a:t>V</a:t>
            </a:r>
            <a:r>
              <a:rPr lang="en-US" altLang="en-US" sz="3600" b="1" baseline="-25000"/>
              <a:t>f</a:t>
            </a:r>
            <a:endParaRPr lang="en-CA" altLang="en-US" sz="360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>
              <a:latin typeface="Arial" panose="020B0604020202020204" pitchFamily="34" charset="0"/>
            </a:endParaRP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>
              <a:latin typeface="Arial" panose="020B0604020202020204" pitchFamily="34" charset="0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7893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3" grpId="1" build="p"/>
      <p:bldP spid="4" grpId="0" animBg="1" autoUpdateAnimBg="0"/>
      <p:bldP spid="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Boyle’s Law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b="1" dirty="0"/>
              <a:t>Sample Problems: </a:t>
            </a:r>
            <a:endParaRPr lang="en-CA" b="1" dirty="0"/>
          </a:p>
          <a:p>
            <a:pPr marL="514350" indent="-514350" eaLnBrk="1" hangingPunct="1">
              <a:buFont typeface="Arial" panose="020B0604020202020204" pitchFamily="34" charset="0"/>
              <a:buAutoNum type="arabicPeriod"/>
              <a:defRPr/>
            </a:pPr>
            <a:r>
              <a:rPr lang="en-US" b="1" dirty="0"/>
              <a:t>A 350 </a:t>
            </a:r>
            <a:r>
              <a:rPr lang="en-US" b="1" dirty="0" err="1"/>
              <a:t>mL</a:t>
            </a:r>
            <a:r>
              <a:rPr lang="en-US" b="1" dirty="0"/>
              <a:t> sample of air at 125 </a:t>
            </a:r>
            <a:r>
              <a:rPr lang="en-US" b="1" dirty="0" err="1"/>
              <a:t>kPa</a:t>
            </a:r>
            <a:r>
              <a:rPr lang="en-US" b="1" dirty="0"/>
              <a:t> is reduced to a volume of 250 </a:t>
            </a:r>
            <a:r>
              <a:rPr lang="en-US" b="1" dirty="0" err="1"/>
              <a:t>mL.</a:t>
            </a:r>
            <a:r>
              <a:rPr lang="en-US" b="1" dirty="0"/>
              <a:t>   Calculate the new pressure.</a:t>
            </a:r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ans</a:t>
            </a:r>
            <a:r>
              <a:rPr lang="en-US" b="1" dirty="0">
                <a:solidFill>
                  <a:srgbClr val="FF0000"/>
                </a:solidFill>
              </a:rPr>
              <a:t>: 180 </a:t>
            </a:r>
            <a:r>
              <a:rPr lang="en-US" b="1" dirty="0" err="1">
                <a:solidFill>
                  <a:srgbClr val="FF0000"/>
                </a:solidFill>
              </a:rPr>
              <a:t>kPa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en-CA" b="1" dirty="0">
              <a:solidFill>
                <a:srgbClr val="FF0000"/>
              </a:solidFill>
            </a:endParaRPr>
          </a:p>
          <a:p>
            <a:pPr marL="514350" indent="-514350" eaLnBrk="1" hangingPunct="1">
              <a:buFont typeface="Arial" panose="020B0604020202020204" pitchFamily="34" charset="0"/>
              <a:buAutoNum type="arabicPeriod" startAt="2"/>
              <a:defRPr/>
            </a:pPr>
            <a:r>
              <a:rPr lang="en-US" b="1" dirty="0"/>
              <a:t>A 55 </a:t>
            </a:r>
            <a:r>
              <a:rPr lang="en-US" b="1" dirty="0" err="1"/>
              <a:t>mL</a:t>
            </a:r>
            <a:r>
              <a:rPr lang="en-US" b="1" dirty="0"/>
              <a:t> sample of helium at 525 </a:t>
            </a:r>
            <a:r>
              <a:rPr lang="en-US" b="1" dirty="0" err="1"/>
              <a:t>torr</a:t>
            </a:r>
            <a:r>
              <a:rPr lang="en-US" b="1" dirty="0"/>
              <a:t> is compressed to a certain volume at 2.5 atm.  What is the new volume, in </a:t>
            </a:r>
            <a:r>
              <a:rPr lang="en-US" b="1" dirty="0" err="1"/>
              <a:t>litres</a:t>
            </a:r>
            <a:r>
              <a:rPr lang="en-US" b="1" dirty="0"/>
              <a:t>?</a:t>
            </a:r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ans</a:t>
            </a:r>
            <a:r>
              <a:rPr lang="en-US" b="1" dirty="0">
                <a:solidFill>
                  <a:srgbClr val="FF0000"/>
                </a:solidFill>
              </a:rPr>
              <a:t>: 0.015 L)</a:t>
            </a:r>
            <a:endParaRPr lang="en-CA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b="1"/>
              <a:t>(11.3)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0" lvl="1" eaLnBrk="1" fontAlgn="auto" hangingPunct="1">
              <a:spcAft>
                <a:spcPts val="0"/>
              </a:spcAft>
              <a:defRPr/>
            </a:pPr>
            <a:r>
              <a:rPr lang="en-US" sz="4400" b="1" dirty="0"/>
              <a:t>Gases and Temperature</a:t>
            </a:r>
            <a:endParaRPr lang="en-CA" sz="4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9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857</Words>
  <Application>Microsoft Office PowerPoint</Application>
  <PresentationFormat>On-screen Show (4:3)</PresentationFormat>
  <Paragraphs>282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Equation</vt:lpstr>
      <vt:lpstr>UNIT 5</vt:lpstr>
      <vt:lpstr>Chapter 11  </vt:lpstr>
      <vt:lpstr>Pressure</vt:lpstr>
      <vt:lpstr>Atmospheric Pressure</vt:lpstr>
      <vt:lpstr>Conversions</vt:lpstr>
      <vt:lpstr>Boyle’s Law</vt:lpstr>
      <vt:lpstr>Boyle’s Law</vt:lpstr>
      <vt:lpstr>Boyle’s Law</vt:lpstr>
      <vt:lpstr>(11.3)</vt:lpstr>
      <vt:lpstr>Charles’ Law</vt:lpstr>
      <vt:lpstr>Kelvin Scale</vt:lpstr>
      <vt:lpstr>Charles’ Law</vt:lpstr>
      <vt:lpstr>Charles’ Law</vt:lpstr>
      <vt:lpstr>Charles’ Law</vt:lpstr>
      <vt:lpstr>Gay-Lussac’s Law</vt:lpstr>
      <vt:lpstr>Gay-Lussac’s Law</vt:lpstr>
      <vt:lpstr>Gay-Lussac’s Law</vt:lpstr>
      <vt:lpstr>Gas Laws</vt:lpstr>
      <vt:lpstr>(11.4)</vt:lpstr>
      <vt:lpstr>Measurement</vt:lpstr>
      <vt:lpstr>Combined Gas Law</vt:lpstr>
      <vt:lpstr>Combined Gas Law</vt:lpstr>
      <vt:lpstr>Dalton’s Law of Partial Pressure</vt:lpstr>
      <vt:lpstr>Dalton’s Law of Partial Pressure</vt:lpstr>
      <vt:lpstr>Homework</vt:lpstr>
      <vt:lpstr>(12.1)</vt:lpstr>
      <vt:lpstr>Avogadro’s Law</vt:lpstr>
      <vt:lpstr>Avogadro’s Law</vt:lpstr>
      <vt:lpstr>Avogadro’s Law</vt:lpstr>
      <vt:lpstr>Avogadro’s Law</vt:lpstr>
      <vt:lpstr>Avogadro’s Law</vt:lpstr>
      <vt:lpstr>Molar Volume</vt:lpstr>
      <vt:lpstr>Molar Volume</vt:lpstr>
      <vt:lpstr>How large is 22.4 L? </vt:lpstr>
      <vt:lpstr>Combined Gas Laws</vt:lpstr>
      <vt:lpstr>Combined Gas Laws</vt:lpstr>
      <vt:lpstr>Homework</vt:lpstr>
      <vt:lpstr>(12.1)</vt:lpstr>
      <vt:lpstr>What is an ideal gas?</vt:lpstr>
      <vt:lpstr>What about real gases?</vt:lpstr>
      <vt:lpstr>Ideal Gas Law</vt:lpstr>
      <vt:lpstr>Ideal Gas Law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Morrison, Brent</cp:lastModifiedBy>
  <cp:revision>24</cp:revision>
  <dcterms:created xsi:type="dcterms:W3CDTF">2011-01-09T21:41:01Z</dcterms:created>
  <dcterms:modified xsi:type="dcterms:W3CDTF">2017-01-18T14:46:16Z</dcterms:modified>
</cp:coreProperties>
</file>