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64" r:id="rId2"/>
    <p:sldId id="265" r:id="rId3"/>
    <p:sldId id="266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D4D4D"/>
    <a:srgbClr val="FF0000"/>
    <a:srgbClr val="FF3300"/>
    <a:srgbClr val="5F5F5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a/a6/Lechatelier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000000"/>
                </a:solidFill>
                <a:effectLst/>
              </a:rPr>
              <a:t>Le </a:t>
            </a:r>
            <a:r>
              <a:rPr lang="en-US" sz="4800" dirty="0" err="1" smtClean="0">
                <a:solidFill>
                  <a:srgbClr val="000000"/>
                </a:solidFill>
                <a:effectLst/>
              </a:rPr>
              <a:t>Chatelier’s</a:t>
            </a:r>
            <a:r>
              <a:rPr lang="en-US" sz="4800" dirty="0" smtClean="0">
                <a:solidFill>
                  <a:srgbClr val="000000"/>
                </a:solidFill>
                <a:effectLst/>
              </a:rPr>
              <a:t> Principle</a:t>
            </a:r>
            <a:endParaRPr lang="en-US" sz="4800" dirty="0">
              <a:solidFill>
                <a:srgbClr val="000000"/>
              </a:solidFill>
              <a:effectLst/>
            </a:endParaRPr>
          </a:p>
        </p:txBody>
      </p:sp>
      <p:pic>
        <p:nvPicPr>
          <p:cNvPr id="5" name="Picture 4" descr="seesa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743200"/>
            <a:ext cx="4876800" cy="26581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  <a:effectLst/>
              </a:rPr>
              <a:t>LeChatelier’s</a:t>
            </a:r>
            <a:r>
              <a:rPr lang="en-US" dirty="0">
                <a:solidFill>
                  <a:srgbClr val="000000"/>
                </a:solidFill>
                <a:effectLst/>
              </a:rPr>
              <a:t> Principle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5410200" cy="3733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dirty="0">
                <a:solidFill>
                  <a:srgbClr val="000000"/>
                </a:solidFill>
                <a:effectLst/>
              </a:rPr>
              <a:t>When a system </a:t>
            </a:r>
            <a:r>
              <a:rPr lang="en-US" sz="3200" dirty="0" smtClean="0">
                <a:solidFill>
                  <a:srgbClr val="000000"/>
                </a:solidFill>
                <a:effectLst/>
              </a:rPr>
              <a:t>at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  <a:effectLst/>
              </a:rPr>
              <a:t>equilibrium </a:t>
            </a:r>
            <a:r>
              <a:rPr lang="en-US" sz="3200" dirty="0">
                <a:solidFill>
                  <a:srgbClr val="000000"/>
                </a:solidFill>
                <a:effectLst/>
              </a:rPr>
              <a:t>is placed </a:t>
            </a:r>
            <a:r>
              <a:rPr lang="en-US" sz="3200" dirty="0" smtClean="0">
                <a:solidFill>
                  <a:srgbClr val="000000"/>
                </a:solidFill>
                <a:effectLst/>
              </a:rPr>
              <a:t>under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  <a:effectLst/>
              </a:rPr>
              <a:t>stress</a:t>
            </a:r>
            <a:r>
              <a:rPr lang="en-US" sz="3200" dirty="0">
                <a:solidFill>
                  <a:srgbClr val="000000"/>
                </a:solidFill>
                <a:effectLst/>
              </a:rPr>
              <a:t>, the system </a:t>
            </a:r>
            <a:r>
              <a:rPr lang="en-US" sz="3200" dirty="0" smtClean="0">
                <a:solidFill>
                  <a:srgbClr val="000000"/>
                </a:solidFill>
                <a:effectLst/>
              </a:rPr>
              <a:t>will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  <a:effectLst/>
              </a:rPr>
              <a:t>undergo </a:t>
            </a:r>
            <a:r>
              <a:rPr lang="en-US" sz="3200" dirty="0">
                <a:solidFill>
                  <a:srgbClr val="000000"/>
                </a:solidFill>
                <a:effectLst/>
              </a:rPr>
              <a:t>a change in </a:t>
            </a:r>
            <a:r>
              <a:rPr lang="en-US" sz="3200" dirty="0" smtClean="0">
                <a:solidFill>
                  <a:srgbClr val="000000"/>
                </a:solidFill>
                <a:effectLst/>
              </a:rPr>
              <a:t>such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  <a:effectLst/>
              </a:rPr>
              <a:t>a </a:t>
            </a:r>
            <a:r>
              <a:rPr lang="en-US" sz="3200" dirty="0">
                <a:solidFill>
                  <a:srgbClr val="000000"/>
                </a:solidFill>
                <a:effectLst/>
              </a:rPr>
              <a:t>way as to relieve </a:t>
            </a:r>
            <a:r>
              <a:rPr lang="en-US" sz="3200" dirty="0" smtClean="0">
                <a:solidFill>
                  <a:srgbClr val="000000"/>
                </a:solidFill>
                <a:effectLst/>
              </a:rPr>
              <a:t>that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  <a:effectLst/>
              </a:rPr>
              <a:t>stress and restore 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  <a:effectLst/>
              </a:rPr>
              <a:t>state of equilibrium.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pic>
        <p:nvPicPr>
          <p:cNvPr id="69637" name="Picture 5" descr="File:Lechateli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676400"/>
            <a:ext cx="2266950" cy="2428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141540" y="1295400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</a:rPr>
              <a:t>Henry Le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</a:rPr>
              <a:t>Chatelier</a:t>
            </a:r>
            <a:endParaRPr lang="en-US" sz="18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1905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  <a:effectLst/>
              </a:rPr>
              <a:t>When you take something away from a system at equilibrium, the system </a:t>
            </a:r>
            <a:r>
              <a:rPr lang="en-US" sz="2800" dirty="0">
                <a:solidFill>
                  <a:srgbClr val="C00000"/>
                </a:solidFill>
                <a:effectLst/>
              </a:rPr>
              <a:t>shifts </a:t>
            </a:r>
            <a:r>
              <a:rPr lang="en-US" sz="2800" dirty="0">
                <a:solidFill>
                  <a:srgbClr val="000000"/>
                </a:solidFill>
                <a:effectLst/>
              </a:rPr>
              <a:t>in such a way as to </a:t>
            </a:r>
            <a:r>
              <a:rPr lang="en-US" sz="2800" dirty="0">
                <a:solidFill>
                  <a:srgbClr val="C00000"/>
                </a:solidFill>
                <a:effectLst/>
              </a:rPr>
              <a:t>replace </a:t>
            </a:r>
            <a:r>
              <a:rPr lang="en-US" sz="2800" dirty="0" smtClean="0">
                <a:solidFill>
                  <a:srgbClr val="C00000"/>
                </a:solidFill>
                <a:effectLst/>
              </a:rPr>
              <a:t>some what </a:t>
            </a:r>
            <a:r>
              <a:rPr lang="en-US" sz="2800" dirty="0">
                <a:solidFill>
                  <a:srgbClr val="C00000"/>
                </a:solidFill>
                <a:effectLst/>
              </a:rPr>
              <a:t>you’ve taken away.</a:t>
            </a:r>
          </a:p>
        </p:txBody>
      </p:sp>
      <p:sp>
        <p:nvSpPr>
          <p:cNvPr id="70659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533400" y="228600"/>
            <a:ext cx="7391400" cy="914400"/>
          </a:xfrm>
          <a:noFill/>
          <a:ln/>
        </p:spPr>
        <p:txBody>
          <a:bodyPr/>
          <a:lstStyle/>
          <a:p>
            <a:pPr algn="l"/>
            <a:r>
              <a:rPr lang="en-US" u="sng" dirty="0">
                <a:solidFill>
                  <a:srgbClr val="000000"/>
                </a:solidFill>
                <a:effectLst/>
              </a:rPr>
              <a:t>Le </a:t>
            </a:r>
            <a:r>
              <a:rPr lang="en-US" u="sng" dirty="0" err="1">
                <a:solidFill>
                  <a:srgbClr val="000000"/>
                </a:solidFill>
                <a:effectLst/>
              </a:rPr>
              <a:t>Chatelier</a:t>
            </a:r>
            <a:r>
              <a:rPr lang="en-US" u="sng" dirty="0">
                <a:solidFill>
                  <a:srgbClr val="000000"/>
                </a:solidFill>
                <a:effectLst/>
              </a:rPr>
              <a:t> Translated: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09600" y="31242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latin typeface="Arial" pitchFamily="34" charset="0"/>
              </a:rPr>
              <a:t>When you add something to a system at equilibrium, the system 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</a:rPr>
              <a:t>shifts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</a:rPr>
              <a:t>in such a way as to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</a:rPr>
              <a:t>use up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</a:rPr>
              <a:t>some of what 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</a:rPr>
              <a:t>you’ve added.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/>
      <p:bldP spid="706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u="sng" dirty="0" err="1">
                <a:solidFill>
                  <a:srgbClr val="000000"/>
                </a:solidFill>
                <a:effectLst/>
              </a:rPr>
              <a:t>LeChatelier</a:t>
            </a:r>
            <a:r>
              <a:rPr lang="en-US" u="sng" dirty="0">
                <a:solidFill>
                  <a:srgbClr val="000000"/>
                </a:solidFill>
                <a:effectLst/>
              </a:rPr>
              <a:t> Example #1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83058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A closed container of ice and water is at equilibrium. Then, the temperature is raised.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09800" y="3151188"/>
            <a:ext cx="421410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Ice  +  Energy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Wingdings 3" pitchFamily="18" charset="2"/>
              </a:rPr>
              <a:t>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Wingdings" pitchFamily="2" charset="2"/>
              </a:rPr>
              <a:t>  Water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4419600" y="2590800"/>
            <a:ext cx="0" cy="609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914400" y="3962400"/>
            <a:ext cx="7696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The system temporarily shifts to the _______ to restore equilibrium.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724400" y="2971800"/>
            <a:ext cx="1905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295400" y="4343400"/>
            <a:ext cx="10175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 animBg="1"/>
      <p:bldP spid="8198" grpId="0"/>
      <p:bldP spid="8199" grpId="0" animBg="1"/>
      <p:bldP spid="82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u="sng" dirty="0" err="1">
                <a:solidFill>
                  <a:srgbClr val="000000"/>
                </a:solidFill>
                <a:effectLst/>
              </a:rPr>
              <a:t>LeChatelier</a:t>
            </a:r>
            <a:r>
              <a:rPr lang="en-US" u="sng" dirty="0">
                <a:solidFill>
                  <a:srgbClr val="000000"/>
                </a:solidFill>
                <a:effectLst/>
              </a:rPr>
              <a:t> Example #2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98525" y="1417638"/>
            <a:ext cx="78644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A closed container of N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and NO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is at equilibrium.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NO</a:t>
            </a:r>
            <a:r>
              <a:rPr lang="en-US" baseline="-25000" dirty="0">
                <a:solidFill>
                  <a:srgbClr val="FF0000"/>
                </a:solidFill>
                <a:latin typeface="Arial" pitchFamily="34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 is added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to the container.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905000" y="3151188"/>
            <a:ext cx="63246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N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O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4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(g)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 +  Energy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Wingdings 3" pitchFamily="18" charset="2"/>
              </a:rPr>
              <a:t>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Wingdings" pitchFamily="2" charset="2"/>
              </a:rPr>
              <a:t>  2 NO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Wingdings" pitchFamily="2" charset="2"/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Wingdings" pitchFamily="2" charset="2"/>
              </a:rPr>
              <a:t>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Wingdings" pitchFamily="2" charset="2"/>
              </a:rPr>
              <a:t>(g)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Wingdings" pitchFamily="2" charset="2"/>
              </a:rPr>
              <a:t> </a:t>
            </a:r>
            <a:endParaRPr lang="en-US" baseline="-250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6858000" y="2590800"/>
            <a:ext cx="0" cy="609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914400" y="3962400"/>
            <a:ext cx="71786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The system temporarily shifts to the _______ to restore equilibrium.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3352800" y="2971800"/>
            <a:ext cx="3048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371600" y="4343400"/>
            <a:ext cx="72487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left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 animBg="1"/>
      <p:bldP spid="9222" grpId="0"/>
      <p:bldP spid="9223" grpId="0" animBg="1"/>
      <p:bldP spid="92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u="sng" dirty="0" err="1">
                <a:solidFill>
                  <a:srgbClr val="000000"/>
                </a:solidFill>
                <a:effectLst/>
              </a:rPr>
              <a:t>LeChatelier</a:t>
            </a:r>
            <a:r>
              <a:rPr lang="en-US" u="sng" dirty="0">
                <a:solidFill>
                  <a:srgbClr val="000000"/>
                </a:solidFill>
                <a:effectLst/>
              </a:rPr>
              <a:t> Example #3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5344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A closed container of water and its vapor is at equilibrium.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Vapor is removed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from the system.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133600" y="2514600"/>
            <a:ext cx="470834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water  +  Energy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Wingdings 3" pitchFamily="18" charset="2"/>
              </a:rPr>
              <a:t>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Wingdings" pitchFamily="2" charset="2"/>
              </a:rPr>
              <a:t> vapor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6629400" y="3048000"/>
            <a:ext cx="0" cy="914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219200" y="4038600"/>
            <a:ext cx="71786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The system temporarily shifts to the _______ to restore equilibrium.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276600" y="3276600"/>
            <a:ext cx="2895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600200" y="4419600"/>
            <a:ext cx="10175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 animBg="1"/>
      <p:bldP spid="10246" grpId="0"/>
      <p:bldP spid="10247" grpId="0" animBg="1"/>
      <p:bldP spid="102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u="sng" dirty="0" err="1">
                <a:solidFill>
                  <a:srgbClr val="000000"/>
                </a:solidFill>
                <a:effectLst/>
              </a:rPr>
              <a:t>LeChatelier</a:t>
            </a:r>
            <a:r>
              <a:rPr lang="en-US" u="sng" dirty="0">
                <a:solidFill>
                  <a:srgbClr val="000000"/>
                </a:solidFill>
                <a:effectLst/>
              </a:rPr>
              <a:t> Example #4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98525" y="1417638"/>
            <a:ext cx="78644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A closed container of N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and NO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is at equilibrium. The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pressure is increased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905000" y="3151188"/>
            <a:ext cx="63246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N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</a:rPr>
              <a:t>4 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</a:rPr>
              <a:t>(g)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 +  Energy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sym typeface="Wingdings 3" pitchFamily="18" charset="2"/>
              </a:rPr>
              <a:t>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sym typeface="Wingdings" pitchFamily="2" charset="2"/>
              </a:rPr>
              <a:t> 2 NO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  <a:sym typeface="Wingdings" pitchFamily="2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sym typeface="Wingdings" pitchFamily="2" charset="2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  <a:sym typeface="Wingdings" pitchFamily="2" charset="2"/>
              </a:rPr>
              <a:t>(g)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  <a:sym typeface="Wingdings" pitchFamily="2" charset="2"/>
              </a:rPr>
              <a:t>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14400" y="3962400"/>
            <a:ext cx="7696200" cy="180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The system temporarily shifts to the _______ to restore equilibrium, because there are </a:t>
            </a:r>
            <a:r>
              <a:rPr lang="en-US" i="1" dirty="0">
                <a:solidFill>
                  <a:srgbClr val="000000"/>
                </a:solidFill>
                <a:latin typeface="Arial" pitchFamily="34" charset="0"/>
              </a:rPr>
              <a:t>fewer moles of gas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on that side of the equation.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3352800" y="2971800"/>
            <a:ext cx="3048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295400" y="4343400"/>
            <a:ext cx="72487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left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 animBg="1"/>
      <p:bldP spid="11271" grpId="0"/>
    </p:bldLst>
  </p:timing>
</p:sld>
</file>

<file path=ppt/theme/theme1.xml><?xml version="1.0" encoding="utf-8"?>
<a:theme xmlns:a="http://schemas.openxmlformats.org/drawingml/2006/main" name="1_chemistry">
  <a:themeElements>
    <a:clrScheme name="1_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281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1_chemistry</vt:lpstr>
      <vt:lpstr>Le Chatelier’s Principle</vt:lpstr>
      <vt:lpstr>LeChatelier’s Principle</vt:lpstr>
      <vt:lpstr>Le Chatelier Translated:</vt:lpstr>
      <vt:lpstr>LeChatelier Example #1</vt:lpstr>
      <vt:lpstr>LeChatelier Example #2</vt:lpstr>
      <vt:lpstr>LeChatelier Example #3</vt:lpstr>
      <vt:lpstr>LeChatelier Example #4</vt:lpstr>
    </vt:vector>
  </TitlesOfParts>
  <Company>Independent Web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Morrison, Brent</cp:lastModifiedBy>
  <cp:revision>94</cp:revision>
  <dcterms:created xsi:type="dcterms:W3CDTF">2006-06-20T23:17:27Z</dcterms:created>
  <dcterms:modified xsi:type="dcterms:W3CDTF">2016-01-06T14:55:16Z</dcterms:modified>
</cp:coreProperties>
</file>