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sldIdLst>
    <p:sldId id="256" r:id="rId2"/>
    <p:sldId id="319" r:id="rId3"/>
    <p:sldId id="321" r:id="rId4"/>
    <p:sldId id="320" r:id="rId5"/>
    <p:sldId id="330" r:id="rId6"/>
    <p:sldId id="353" r:id="rId7"/>
    <p:sldId id="331" r:id="rId8"/>
    <p:sldId id="347" r:id="rId9"/>
    <p:sldId id="346" r:id="rId10"/>
    <p:sldId id="354" r:id="rId11"/>
    <p:sldId id="345" r:id="rId12"/>
    <p:sldId id="271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36" r:id="rId26"/>
    <p:sldId id="341" r:id="rId27"/>
    <p:sldId id="335" r:id="rId28"/>
    <p:sldId id="279" r:id="rId29"/>
    <p:sldId id="337" r:id="rId30"/>
    <p:sldId id="348" r:id="rId31"/>
    <p:sldId id="338" r:id="rId32"/>
    <p:sldId id="339" r:id="rId33"/>
    <p:sldId id="340" r:id="rId34"/>
    <p:sldId id="342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43" r:id="rId44"/>
  </p:sldIdLst>
  <p:sldSz cx="9144000" cy="6858000" type="screen4x3"/>
  <p:notesSz cx="6858000" cy="9144000"/>
  <p:custDataLst>
    <p:tags r:id="rId4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922"/>
    </p:cViewPr>
  </p:sorterViewPr>
  <p:notesViewPr>
    <p:cSldViewPr snapToGrid="0" snapToObjects="1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823F1BA-0877-40B7-9A44-35A2D292CD01}" type="datetimeFigureOut">
              <a:rPr lang="en-US"/>
              <a:pPr>
                <a:defRPr/>
              </a:pPr>
              <a:t>2/6/2016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4E6A8D-C971-4AE1-A8D6-B8CB4E9768E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0196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4E6A8D-C971-4AE1-A8D6-B8CB4E9768E0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49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9501F-5E2E-4B1B-A43D-0DD9C958E8DC}" type="datetimeFigureOut">
              <a:rPr lang="en-US"/>
              <a:pPr>
                <a:defRPr/>
              </a:pPr>
              <a:t>2/6/2016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891E846-32D3-4453-B66C-CA2DA6022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33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31752-89D0-44DD-8035-31ABAA959258}" type="datetimeFigureOut">
              <a:rPr lang="en-US"/>
              <a:pPr>
                <a:defRPr/>
              </a:pPr>
              <a:t>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8EAC4-5D85-4BBB-966C-271F5070C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29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7A950-EE5F-4BA9-9809-D782C8DFA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4999B-BD67-4D2D-A6A6-ABAECAD750DD}" type="datetimeFigureOut">
              <a:rPr lang="en-US"/>
              <a:pPr>
                <a:defRPr/>
              </a:pPr>
              <a:t>2/6/2016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19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AE2D4-D574-49AD-9AA9-D3CD48DBD8C9}" type="datetimeFigureOut">
              <a:rPr lang="en-US"/>
              <a:pPr>
                <a:defRPr/>
              </a:pPr>
              <a:t>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9BA58-0894-4AAF-B350-91AC3244F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30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C0128-3A85-4BF9-8973-44AFE3E1C68A}" type="datetimeFigureOut">
              <a:rPr lang="en-US"/>
              <a:pPr>
                <a:defRPr/>
              </a:pPr>
              <a:t>2/6/2016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9DDECB4-71C0-4457-9374-D516A0963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66ECD-39D6-4370-884F-4FC5313658E5}" type="datetimeFigureOut">
              <a:rPr lang="en-US"/>
              <a:pPr>
                <a:defRPr/>
              </a:pPr>
              <a:t>2/6/2016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AF560-AE4E-42B0-B088-671B1CBD7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34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800C6-CE39-4A5E-8A36-18B1277027AF}" type="datetimeFigureOut">
              <a:rPr lang="en-US"/>
              <a:pPr>
                <a:defRPr/>
              </a:pPr>
              <a:t>2/6/2016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F62BECD-6FDC-475F-B469-7877DE167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13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47FBB-A1AE-4404-ADB7-64B0707AF11B}" type="datetimeFigureOut">
              <a:rPr lang="en-US"/>
              <a:pPr>
                <a:defRPr/>
              </a:pPr>
              <a:t>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50DB4-E598-47C0-8DC6-F74F47C55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1A0F3-0302-475F-8685-52479EE8464C}" type="datetimeFigureOut">
              <a:rPr lang="en-US"/>
              <a:pPr>
                <a:defRPr/>
              </a:pPr>
              <a:t>2/6/2016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2E5D588-CE8C-4E1A-AAB1-12728FD95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7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4FAA2EB-2B3C-497A-8C84-7B8912C74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7502C-A800-4CEE-9A06-CA98609030E3}" type="datetimeFigureOut">
              <a:rPr lang="en-US"/>
              <a:pPr>
                <a:defRPr/>
              </a:pPr>
              <a:t>2/6/2016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61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CA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49897-71D5-4C3A-8A6C-18895FA1E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B1064-76A4-4336-8D82-C98F1B9294D9}" type="datetimeFigureOut">
              <a:rPr lang="en-US"/>
              <a:pPr>
                <a:defRPr/>
              </a:pPr>
              <a:t>2/6/2016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48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18AAF2-85FD-4130-8050-F6D5B292CDAC}" type="datetimeFigureOut">
              <a:rPr lang="en-US"/>
              <a:pPr>
                <a:defRPr/>
              </a:pPr>
              <a:t>2/6/2016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562306-1CC2-43CB-B45F-543E4A1722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d.com/talks/edith_widder_the_weird_and_wonderful_world_of_bioluminescenc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CA" dirty="0"/>
          </a:p>
        </p:txBody>
      </p:sp>
      <p:sp>
        <p:nvSpPr>
          <p:cNvPr id="1331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CA" altLang="en-US" dirty="0" smtClean="0"/>
              <a:t>What is Light?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Colours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119" y="2022475"/>
            <a:ext cx="61912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841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Colours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1625" y="1526880"/>
            <a:ext cx="8503920" cy="4572000"/>
          </a:xfrm>
        </p:spPr>
        <p:txBody>
          <a:bodyPr/>
          <a:lstStyle/>
          <a:p>
            <a:r>
              <a:rPr lang="en-US" dirty="0"/>
              <a:t>What distinguishes </a:t>
            </a:r>
            <a:r>
              <a:rPr lang="en-US" dirty="0" err="1"/>
              <a:t>colours</a:t>
            </a:r>
            <a:r>
              <a:rPr lang="en-US" dirty="0"/>
              <a:t> of light is the different wavelengths </a:t>
            </a:r>
            <a:r>
              <a:rPr lang="en-US" dirty="0" smtClean="0"/>
              <a:t>of </a:t>
            </a:r>
            <a:r>
              <a:rPr lang="en-US" dirty="0"/>
              <a:t>light.</a:t>
            </a:r>
            <a:endParaRPr lang="en-CA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46"/>
          <a:stretch/>
        </p:blipFill>
        <p:spPr bwMode="auto">
          <a:xfrm>
            <a:off x="328111" y="2661928"/>
            <a:ext cx="8507914" cy="343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023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>
                <a:solidFill>
                  <a:srgbClr val="7B9899"/>
                </a:solidFill>
              </a:rPr>
              <a:t>COLOUR SPECTRUM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74345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These colours are called a </a:t>
            </a:r>
            <a:r>
              <a:rPr lang="en-CA" b="1" dirty="0" smtClean="0">
                <a:solidFill>
                  <a:srgbClr val="FF0000"/>
                </a:solidFill>
              </a:rPr>
              <a:t>SPECTRUM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CA" b="1" dirty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CA" b="1" dirty="0" smtClean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CA" b="1" dirty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CA" b="1" dirty="0" smtClean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>
                <a:solidFill>
                  <a:srgbClr val="000000"/>
                </a:solidFill>
              </a:rPr>
              <a:t>White light is made up of shades of Red, Orange, Yellow, Green, Blue, Indigo and Violet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>
                <a:solidFill>
                  <a:srgbClr val="000000"/>
                </a:solidFill>
              </a:rPr>
              <a:t>ROY G BIV is a mnemonic to help you remember the spectrum.</a:t>
            </a:r>
          </a:p>
        </p:txBody>
      </p:sp>
      <p:pic>
        <p:nvPicPr>
          <p:cNvPr id="4" name="Picture 10" descr="B2000px-Linear_visible_spect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2143847"/>
            <a:ext cx="76200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u="sng" dirty="0"/>
              <a:t>Additive Colour Theory of </a:t>
            </a:r>
            <a:r>
              <a:rPr lang="en-CA" u="sng" dirty="0" smtClean="0"/>
              <a:t>Light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white </a:t>
            </a:r>
            <a:r>
              <a:rPr lang="en-CA" dirty="0"/>
              <a:t>light is composed of  different colours (wavelengths) of </a:t>
            </a:r>
            <a:r>
              <a:rPr lang="en-CA" dirty="0" smtClean="0"/>
              <a:t>light</a:t>
            </a:r>
          </a:p>
          <a:p>
            <a:endParaRPr lang="en-CA" dirty="0" smtClean="0"/>
          </a:p>
          <a:p>
            <a:r>
              <a:rPr lang="en-CA" dirty="0" smtClean="0"/>
              <a:t>white light can be produced combining </a:t>
            </a:r>
            <a:r>
              <a:rPr lang="en-CA" dirty="0"/>
              <a:t>only three </a:t>
            </a:r>
            <a:r>
              <a:rPr lang="en-CA" dirty="0" smtClean="0"/>
              <a:t>colours</a:t>
            </a:r>
          </a:p>
          <a:p>
            <a:pPr lvl="1"/>
            <a:r>
              <a:rPr lang="en-CA" dirty="0" smtClean="0"/>
              <a:t>One </a:t>
            </a:r>
            <a:r>
              <a:rPr lang="en-CA" dirty="0"/>
              <a:t>such combination is </a:t>
            </a:r>
            <a:r>
              <a:rPr lang="en-CA" dirty="0" smtClean="0"/>
              <a:t>red</a:t>
            </a:r>
            <a:r>
              <a:rPr lang="en-CA" dirty="0"/>
              <a:t>, green and </a:t>
            </a:r>
            <a:r>
              <a:rPr lang="en-CA" dirty="0" smtClean="0"/>
              <a:t>blue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8227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u="sng" dirty="0" smtClean="0"/>
              <a:t>Additive Colour Theory of Light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Primary Colours for Light</a:t>
            </a:r>
          </a:p>
          <a:p>
            <a:pPr lvl="1"/>
            <a:r>
              <a:rPr lang="en-CA" dirty="0" smtClean="0"/>
              <a:t>Red, Green, Blue</a:t>
            </a:r>
          </a:p>
          <a:p>
            <a:r>
              <a:rPr lang="en-CA" dirty="0" smtClean="0"/>
              <a:t>If </a:t>
            </a:r>
            <a:r>
              <a:rPr lang="en-CA" dirty="0"/>
              <a:t>you mix only two primary colours together you make a </a:t>
            </a:r>
            <a:r>
              <a:rPr lang="en-CA" dirty="0" smtClean="0"/>
              <a:t>secondary </a:t>
            </a:r>
            <a:r>
              <a:rPr lang="en-CA" dirty="0"/>
              <a:t>colour.</a:t>
            </a:r>
          </a:p>
          <a:p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8" b="19626"/>
          <a:stretch/>
        </p:blipFill>
        <p:spPr bwMode="auto">
          <a:xfrm>
            <a:off x="1733550" y="3342290"/>
            <a:ext cx="5676900" cy="275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815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When Light Hits an Object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It can be absorbed</a:t>
            </a:r>
          </a:p>
          <a:p>
            <a:r>
              <a:rPr lang="en-CA" dirty="0" smtClean="0"/>
              <a:t>It can bounce off the object (reflect)</a:t>
            </a:r>
          </a:p>
          <a:p>
            <a:r>
              <a:rPr lang="en-CA" dirty="0" smtClean="0"/>
              <a:t>It can change direction (refraction in transparent objects)</a:t>
            </a:r>
            <a:endParaRPr lang="en-CA" dirty="0"/>
          </a:p>
        </p:txBody>
      </p:sp>
      <p:sp>
        <p:nvSpPr>
          <p:cNvPr id="4" name="AutoShape 2" descr="https://www.educate-sustainability.eu/kb/sites/www.educate-sustainability.eu.portal/files/images/01_02_0.img_assist_custom-290x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51" y="3176752"/>
            <a:ext cx="2457942" cy="312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465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Subtractive Colour Theory of Light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/>
              <a:t> </a:t>
            </a:r>
            <a:r>
              <a:rPr lang="en-CA" dirty="0" smtClean="0"/>
              <a:t>The </a:t>
            </a:r>
            <a:r>
              <a:rPr lang="en-CA" dirty="0"/>
              <a:t>colour you see when </a:t>
            </a:r>
            <a:r>
              <a:rPr lang="en-CA" dirty="0" smtClean="0"/>
              <a:t>you look </a:t>
            </a:r>
            <a:r>
              <a:rPr lang="en-CA" dirty="0"/>
              <a:t>at an object depends on the wavelengths that are </a:t>
            </a:r>
            <a:r>
              <a:rPr lang="en-CA" dirty="0" smtClean="0"/>
              <a:t>reflected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70" y="2944210"/>
            <a:ext cx="7315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991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3113690"/>
            <a:ext cx="8534400" cy="758825"/>
          </a:xfrm>
        </p:spPr>
        <p:txBody>
          <a:bodyPr/>
          <a:lstStyle/>
          <a:p>
            <a:r>
              <a:rPr lang="en-CA" sz="4000" dirty="0" smtClean="0">
                <a:solidFill>
                  <a:schemeClr val="tx1"/>
                </a:solidFill>
              </a:rPr>
              <a:t>How do we get the colour black?</a:t>
            </a:r>
            <a:endParaRPr lang="en-CA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698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do we get the colour black?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/>
              <a:t> A black object absorbs all colours while a white object  reflects all colours. A blue object reflects blue and </a:t>
            </a:r>
            <a:r>
              <a:rPr lang="en-CA" dirty="0" smtClean="0"/>
              <a:t>absorbs </a:t>
            </a:r>
            <a:r>
              <a:rPr lang="en-CA" dirty="0"/>
              <a:t>all other colours.</a:t>
            </a:r>
          </a:p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798381" y="3271974"/>
            <a:ext cx="7677807" cy="2522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098" name="Picture 2" descr="http://www.chem.purdue.edu/gchelp/cchem/ColorReflection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41" y="3627327"/>
            <a:ext cx="7197685" cy="181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093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Subtractive Colour Theory of Light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/>
              <a:t> The primary and secondary colours of light for the subtractive theory are  opposite to the colours of the additive theory.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10" y="3265403"/>
            <a:ext cx="8243332" cy="283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355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>
                <a:solidFill>
                  <a:srgbClr val="7B9899"/>
                </a:solidFill>
              </a:rPr>
              <a:t>UNDERSTANDING SIGHT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263406"/>
            <a:ext cx="8504238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To understand sight, you have to understand: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CA" sz="2800" dirty="0" smtClean="0"/>
              <a:t>Light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CA" sz="2800" dirty="0" smtClean="0"/>
              <a:t>Eye-Brain combination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Optics - how light behaves in the physical world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2328674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Subtractive Colour Theory of Light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/>
              <a:t> Cyan, magenta and yellow are the primary subtractive colours  while red, green and blue are the secondary subtractive </a:t>
            </a:r>
            <a:br>
              <a:rPr lang="en-CA" dirty="0"/>
            </a:br>
            <a:r>
              <a:rPr lang="en-CA" dirty="0"/>
              <a:t> colours.</a:t>
            </a:r>
          </a:p>
          <a:p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95548"/>
            <a:ext cx="7315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865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 smtClean="0">
                <a:solidFill>
                  <a:srgbClr val="7B9899"/>
                </a:solidFill>
              </a:rPr>
              <a:t>LUMINOUS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Atoms in </a:t>
            </a:r>
            <a:r>
              <a:rPr lang="en-CA" b="1" dirty="0" smtClean="0"/>
              <a:t>LUMINOUS OBJECTS</a:t>
            </a:r>
            <a:r>
              <a:rPr lang="en-CA" dirty="0" smtClean="0"/>
              <a:t> emit light rays in all directions produced from other energy sources.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CA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Atoms in </a:t>
            </a:r>
            <a:r>
              <a:rPr lang="en-CA" b="1" dirty="0"/>
              <a:t>NON-LUMINOUS OBJECTS</a:t>
            </a:r>
            <a:r>
              <a:rPr lang="en-CA" dirty="0"/>
              <a:t> scatter the light rays from luminous objects in all </a:t>
            </a:r>
            <a:r>
              <a:rPr lang="en-CA" dirty="0" smtClean="0"/>
              <a:t>directions.</a:t>
            </a:r>
            <a:endParaRPr lang="en-CA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CA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CA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CA" dirty="0" smtClean="0"/>
          </a:p>
        </p:txBody>
      </p:sp>
      <p:pic>
        <p:nvPicPr>
          <p:cNvPr id="4" name="Picture 5" descr="02SeeingLuninous-Non-Lumino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2428875"/>
            <a:ext cx="3578225" cy="15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03SeeingLuninous-Non-Lumino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4770438"/>
            <a:ext cx="3578225" cy="152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1587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>
                <a:solidFill>
                  <a:srgbClr val="7B9899"/>
                </a:solidFill>
              </a:rPr>
              <a:t>NOTE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CA" altLang="en-US" smtClean="0"/>
              <a:t>Atoms in all objects produce or scatter light rays. This diagram only shows light rays from atoms at the top and bottom of the objects.</a:t>
            </a:r>
          </a:p>
        </p:txBody>
      </p:sp>
      <p:pic>
        <p:nvPicPr>
          <p:cNvPr id="46084" name="Picture 5" descr="04SeeingLuninous-Non-Lumino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2844800"/>
            <a:ext cx="6483350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648738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>
                <a:solidFill>
                  <a:srgbClr val="7B9899"/>
                </a:solidFill>
              </a:rPr>
              <a:t>KEEP IT SIMPLE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sz="2200" dirty="0" smtClean="0"/>
              <a:t>To make diagrams simpler, we only show one ray of light from the top and bottom of objects. </a:t>
            </a:r>
            <a:endParaRPr lang="en-CA" sz="22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CA" sz="22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sz="2200" dirty="0" smtClean="0"/>
              <a:t>We simplify it even more and just show only the rays coming from the top of the object. </a:t>
            </a:r>
            <a:endParaRPr lang="en-CA" sz="2200" dirty="0"/>
          </a:p>
        </p:txBody>
      </p:sp>
      <p:pic>
        <p:nvPicPr>
          <p:cNvPr id="4" name="Picture 5" descr="05SeeingLuninous-Non-Lumino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12" y="4041419"/>
            <a:ext cx="4375150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SeeingLo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199" y="3839805"/>
            <a:ext cx="3076575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2618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>
                <a:solidFill>
                  <a:srgbClr val="7B9899"/>
                </a:solidFill>
              </a:rPr>
              <a:t>MEDIUMS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1450" y="1527175"/>
            <a:ext cx="8770938" cy="475773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sz="2000" dirty="0" smtClean="0"/>
              <a:t>A </a:t>
            </a:r>
            <a:r>
              <a:rPr lang="en-CA" sz="2000" b="1" dirty="0" smtClean="0"/>
              <a:t>TRANSPARENT MEDIUM</a:t>
            </a:r>
            <a:r>
              <a:rPr lang="en-CA" sz="2000" dirty="0" smtClean="0"/>
              <a:t> allows nearly all rays to pass straight through unaltered. (Ex. Air)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sz="2000" dirty="0" smtClean="0"/>
              <a:t>An </a:t>
            </a:r>
            <a:r>
              <a:rPr lang="en-CA" sz="2000" b="1" dirty="0" smtClean="0"/>
              <a:t>OPAQUE MEDIUM</a:t>
            </a:r>
            <a:r>
              <a:rPr lang="en-CA" sz="2000" dirty="0" smtClean="0"/>
              <a:t> absorbs or scatters all the rays. (Ex. Textbook, wall, etc.)</a:t>
            </a:r>
          </a:p>
        </p:txBody>
      </p:sp>
      <p:pic>
        <p:nvPicPr>
          <p:cNvPr id="4" name="Picture 5" descr="06Seeing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3013478"/>
            <a:ext cx="5510212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06SeeingOpaq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4594628"/>
            <a:ext cx="5510212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230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We can only sense so much…</a:t>
            </a:r>
            <a:endParaRPr lang="en-CA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sz="2800" dirty="0" smtClean="0"/>
              <a:t>When a dog whistle is blown, can you hear it?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CA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sz="2800" dirty="0" smtClean="0"/>
              <a:t>Some sounds are at such a high frequency, we can’t hear them.</a:t>
            </a:r>
          </a:p>
        </p:txBody>
      </p:sp>
    </p:spTree>
    <p:extLst>
      <p:ext uri="{BB962C8B-B14F-4D97-AF65-F5344CB8AC3E}">
        <p14:creationId xmlns:p14="http://schemas.microsoft.com/office/powerpoint/2010/main" val="222282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en-CA" altLang="en-US" smtClean="0"/>
              <a:t>WE DON’T SEE IT 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Our eyes can’t “see” some of the electromagnetic spectrum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The “colour” hot irons emit can’t be seen, but you feel the heat</a:t>
            </a:r>
          </a:p>
        </p:txBody>
      </p:sp>
      <p:pic>
        <p:nvPicPr>
          <p:cNvPr id="5" name="Picture 1029" descr="iron&amp;ha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r="237"/>
          <a:stretch>
            <a:fillRect/>
          </a:stretch>
        </p:blipFill>
        <p:spPr>
          <a:xfrm>
            <a:off x="4687310" y="2105748"/>
            <a:ext cx="4148715" cy="3320354"/>
          </a:xfrm>
        </p:spPr>
      </p:pic>
    </p:spTree>
    <p:extLst>
      <p:ext uri="{BB962C8B-B14F-4D97-AF65-F5344CB8AC3E}">
        <p14:creationId xmlns:p14="http://schemas.microsoft.com/office/powerpoint/2010/main" val="40425171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en-CA" altLang="en-US" smtClean="0"/>
              <a:t>WE DON’T SEE IT 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The colour iron emits is called Infrared Radiation (sound familiar?)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Some snakes can actually see Infrared Radiation!</a:t>
            </a:r>
          </a:p>
        </p:txBody>
      </p:sp>
      <p:pic>
        <p:nvPicPr>
          <p:cNvPr id="5" name="Picture 1029" descr="iron&amp;ha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r="237"/>
          <a:stretch>
            <a:fillRect/>
          </a:stretch>
        </p:blipFill>
        <p:spPr>
          <a:xfrm>
            <a:off x="4687310" y="2105748"/>
            <a:ext cx="4148715" cy="3320354"/>
          </a:xfrm>
        </p:spPr>
      </p:pic>
    </p:spTree>
    <p:extLst>
      <p:ext uri="{BB962C8B-B14F-4D97-AF65-F5344CB8AC3E}">
        <p14:creationId xmlns:p14="http://schemas.microsoft.com/office/powerpoint/2010/main" val="27972180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>
                <a:solidFill>
                  <a:srgbClr val="7B9899"/>
                </a:solidFill>
              </a:rPr>
              <a:t>MORE EXAMPLES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CA" altLang="en-US" dirty="0" smtClean="0"/>
              <a:t>When you use a microwave, you can’t see the “colour” your food is absorbing.</a:t>
            </a:r>
          </a:p>
          <a:p>
            <a:pPr eaLnBrk="1" hangingPunct="1"/>
            <a:r>
              <a:rPr lang="en-CA" altLang="en-US" dirty="0" smtClean="0"/>
              <a:t>The “colour” used to heat your food is called Microwave radiation.</a:t>
            </a:r>
          </a:p>
        </p:txBody>
      </p:sp>
      <p:pic>
        <p:nvPicPr>
          <p:cNvPr id="7" name="Picture 6" descr="Microw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352800"/>
            <a:ext cx="44196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>
                <a:solidFill>
                  <a:srgbClr val="7B9899"/>
                </a:solidFill>
              </a:rPr>
              <a:t>ELECTROMAGNETIC SPECTRUM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Visible light spectrum is a very small portion of a much larger spectrum called the Electromagnetic Spectrum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CA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CA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CA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CA" b="1" dirty="0" smtClean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b="1" dirty="0" smtClean="0"/>
              <a:t>Sample Mnemonic: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CA" b="1" dirty="0" smtClean="0">
                <a:solidFill>
                  <a:srgbClr val="FF0000"/>
                </a:solidFill>
              </a:rPr>
              <a:t>   </a:t>
            </a:r>
            <a:r>
              <a:rPr lang="en-CA" b="1" dirty="0" err="1" smtClean="0">
                <a:solidFill>
                  <a:srgbClr val="FF0000"/>
                </a:solidFill>
              </a:rPr>
              <a:t>R</a:t>
            </a:r>
            <a:r>
              <a:rPr lang="en-CA" dirty="0" err="1" smtClean="0"/>
              <a:t>amiel’s</a:t>
            </a:r>
            <a:r>
              <a:rPr lang="en-CA" dirty="0" smtClean="0"/>
              <a:t> </a:t>
            </a:r>
            <a:r>
              <a:rPr lang="en-CA" b="1" dirty="0" smtClean="0">
                <a:solidFill>
                  <a:srgbClr val="FF0000"/>
                </a:solidFill>
              </a:rPr>
              <a:t>M</a:t>
            </a:r>
            <a:r>
              <a:rPr lang="en-CA" dirty="0" smtClean="0"/>
              <a:t>other </a:t>
            </a:r>
            <a:r>
              <a:rPr lang="en-CA" b="1" dirty="0" smtClean="0">
                <a:solidFill>
                  <a:srgbClr val="FF0000"/>
                </a:solidFill>
              </a:rPr>
              <a:t>I</a:t>
            </a:r>
            <a:r>
              <a:rPr lang="en-CA" dirty="0" smtClean="0"/>
              <a:t>s </a:t>
            </a:r>
            <a:r>
              <a:rPr lang="en-CA" b="1" dirty="0" smtClean="0">
                <a:solidFill>
                  <a:srgbClr val="FF0000"/>
                </a:solidFill>
              </a:rPr>
              <a:t>V</a:t>
            </a:r>
            <a:r>
              <a:rPr lang="en-CA" dirty="0" smtClean="0"/>
              <a:t>isiting </a:t>
            </a:r>
            <a:r>
              <a:rPr lang="en-CA" b="1" dirty="0" smtClean="0">
                <a:solidFill>
                  <a:srgbClr val="FF0000"/>
                </a:solidFill>
              </a:rPr>
              <a:t>U</a:t>
            </a:r>
            <a:r>
              <a:rPr lang="en-CA" dirty="0" smtClean="0"/>
              <a:t>ncle </a:t>
            </a:r>
            <a:r>
              <a:rPr lang="en-CA" b="1" dirty="0" smtClean="0">
                <a:solidFill>
                  <a:srgbClr val="FF0000"/>
                </a:solidFill>
              </a:rPr>
              <a:t>X</a:t>
            </a:r>
            <a:r>
              <a:rPr lang="en-CA" dirty="0" smtClean="0"/>
              <a:t>avier’s </a:t>
            </a:r>
            <a:r>
              <a:rPr lang="en-CA" b="1" dirty="0" smtClean="0">
                <a:solidFill>
                  <a:srgbClr val="FF0000"/>
                </a:solidFill>
              </a:rPr>
              <a:t>G</a:t>
            </a:r>
            <a:r>
              <a:rPr lang="en-CA" dirty="0" smtClean="0"/>
              <a:t>arden</a:t>
            </a:r>
            <a:endParaRPr lang="en-CA" dirty="0"/>
          </a:p>
        </p:txBody>
      </p:sp>
      <p:pic>
        <p:nvPicPr>
          <p:cNvPr id="4" name="Picture 1029" descr="EM-Spect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592388"/>
            <a:ext cx="836295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7345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364523"/>
            <a:ext cx="6400800" cy="1752600"/>
          </a:xfrm>
        </p:spPr>
        <p:txBody>
          <a:bodyPr/>
          <a:lstStyle/>
          <a:p>
            <a:r>
              <a:rPr lang="en-CA" sz="4800" dirty="0" smtClean="0"/>
              <a:t>What Is Light?</a:t>
            </a:r>
            <a:endParaRPr lang="en-CA" sz="4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Brainstorm: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58205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>
                <a:solidFill>
                  <a:srgbClr val="7B9899"/>
                </a:solidFill>
              </a:rPr>
              <a:t>ELECTROMAGNETIC SPECTRUM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These waves all travel at “c”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From left to right, the wavelengths get shorter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CA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CA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CA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CA" b="1" dirty="0" smtClean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b="1" dirty="0" smtClean="0"/>
              <a:t>Sample Mnemonic: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CA" b="1" dirty="0" smtClean="0">
                <a:solidFill>
                  <a:srgbClr val="FF0000"/>
                </a:solidFill>
              </a:rPr>
              <a:t>   </a:t>
            </a:r>
            <a:r>
              <a:rPr lang="en-CA" b="1" dirty="0" err="1" smtClean="0">
                <a:solidFill>
                  <a:srgbClr val="FF0000"/>
                </a:solidFill>
              </a:rPr>
              <a:t>R</a:t>
            </a:r>
            <a:r>
              <a:rPr lang="en-CA" dirty="0" err="1" smtClean="0"/>
              <a:t>amiel’s</a:t>
            </a:r>
            <a:r>
              <a:rPr lang="en-CA" dirty="0" smtClean="0"/>
              <a:t> </a:t>
            </a:r>
            <a:r>
              <a:rPr lang="en-CA" b="1" dirty="0" smtClean="0">
                <a:solidFill>
                  <a:srgbClr val="FF0000"/>
                </a:solidFill>
              </a:rPr>
              <a:t>M</a:t>
            </a:r>
            <a:r>
              <a:rPr lang="en-CA" dirty="0" smtClean="0"/>
              <a:t>other </a:t>
            </a:r>
            <a:r>
              <a:rPr lang="en-CA" b="1" dirty="0" smtClean="0">
                <a:solidFill>
                  <a:srgbClr val="FF0000"/>
                </a:solidFill>
              </a:rPr>
              <a:t>I</a:t>
            </a:r>
            <a:r>
              <a:rPr lang="en-CA" dirty="0" smtClean="0"/>
              <a:t>s </a:t>
            </a:r>
            <a:r>
              <a:rPr lang="en-CA" b="1" dirty="0" smtClean="0">
                <a:solidFill>
                  <a:srgbClr val="FF0000"/>
                </a:solidFill>
              </a:rPr>
              <a:t>V</a:t>
            </a:r>
            <a:r>
              <a:rPr lang="en-CA" dirty="0" smtClean="0"/>
              <a:t>isiting </a:t>
            </a:r>
            <a:r>
              <a:rPr lang="en-CA" b="1" dirty="0" smtClean="0">
                <a:solidFill>
                  <a:srgbClr val="FF0000"/>
                </a:solidFill>
              </a:rPr>
              <a:t>U</a:t>
            </a:r>
            <a:r>
              <a:rPr lang="en-CA" dirty="0" smtClean="0"/>
              <a:t>ncle </a:t>
            </a:r>
            <a:r>
              <a:rPr lang="en-CA" b="1" dirty="0" smtClean="0">
                <a:solidFill>
                  <a:srgbClr val="FF0000"/>
                </a:solidFill>
              </a:rPr>
              <a:t>X</a:t>
            </a:r>
            <a:r>
              <a:rPr lang="en-CA" dirty="0" smtClean="0"/>
              <a:t>avier’s </a:t>
            </a:r>
            <a:r>
              <a:rPr lang="en-CA" b="1" dirty="0" smtClean="0">
                <a:solidFill>
                  <a:srgbClr val="FF0000"/>
                </a:solidFill>
              </a:rPr>
              <a:t>G</a:t>
            </a:r>
            <a:r>
              <a:rPr lang="en-CA" dirty="0" smtClean="0"/>
              <a:t>arden</a:t>
            </a:r>
            <a:endParaRPr lang="en-CA" dirty="0"/>
          </a:p>
        </p:txBody>
      </p:sp>
      <p:pic>
        <p:nvPicPr>
          <p:cNvPr id="4" name="Picture 1029" descr="EM-Spect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350341"/>
            <a:ext cx="836295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0463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703125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54016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121928" cy="4646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64362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062" y="476672"/>
            <a:ext cx="8739876" cy="590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99819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Light Production</a:t>
            </a:r>
            <a:endParaRPr lang="en-CA" dirty="0"/>
          </a:p>
        </p:txBody>
      </p:sp>
      <p:pic>
        <p:nvPicPr>
          <p:cNvPr id="11266" name="Picture 2" descr="http://vvng.com/wp-content/uploads/2013/10/candle_fi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738" y="1866756"/>
            <a:ext cx="6096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8589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daviddarling.info/images2/incandescent_light_bul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8" y="2339975"/>
            <a:ext cx="42291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WAYS TO GAIN ENERGY &amp; PRODUCE LIGHT</a:t>
            </a:r>
            <a:endParaRPr lang="en-CA" dirty="0"/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301625" y="1693863"/>
            <a:ext cx="8070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 2" pitchFamily="18" charset="2"/>
              <a:buChar char=""/>
            </a:pPr>
            <a:r>
              <a:rPr lang="en-CA" altLang="en-US" b="1"/>
              <a:t>Incandescence</a:t>
            </a:r>
            <a:r>
              <a:rPr lang="en-CA" altLang="en-US"/>
              <a:t> – production of light as a result of high temperature (ex. Burning candle)</a:t>
            </a:r>
          </a:p>
        </p:txBody>
      </p:sp>
    </p:spTree>
    <p:extLst>
      <p:ext uri="{BB962C8B-B14F-4D97-AF65-F5344CB8AC3E}">
        <p14:creationId xmlns:p14="http://schemas.microsoft.com/office/powerpoint/2010/main" val="12200921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WAYS TO GAIN ENERGY &amp; PRODUCE LIGHT</a:t>
            </a:r>
            <a:endParaRPr lang="en-CA" dirty="0"/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301625" y="1693863"/>
            <a:ext cx="8070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 2" pitchFamily="18" charset="2"/>
              <a:buChar char=""/>
            </a:pPr>
            <a:r>
              <a:rPr lang="en-CA" altLang="en-US" b="1"/>
              <a:t>Electric Discharge</a:t>
            </a:r>
            <a:r>
              <a:rPr lang="en-CA" altLang="en-US"/>
              <a:t> – process of producing light by passing an electric current through a gas (ex. Neon lights)</a:t>
            </a:r>
          </a:p>
        </p:txBody>
      </p:sp>
      <p:pic>
        <p:nvPicPr>
          <p:cNvPr id="34820" name="Picture 6" descr="http://www.perma-laboratories.com/Neon_Signs__LED_Signs__Backlite_Signs__Neon_Clo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557" y="2547793"/>
            <a:ext cx="5346630" cy="354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8603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WAYS TO GAIN ENERGY &amp; PRODUCE LIGHT</a:t>
            </a:r>
            <a:endParaRPr lang="en-CA" dirty="0"/>
          </a:p>
        </p:txBody>
      </p:sp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301625" y="1693863"/>
            <a:ext cx="80708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 2" pitchFamily="18" charset="2"/>
              <a:buChar char=""/>
            </a:pPr>
            <a:r>
              <a:rPr lang="en-CA" altLang="en-US" b="1"/>
              <a:t>Phosphorescence</a:t>
            </a:r>
            <a:r>
              <a:rPr lang="en-CA" altLang="en-US"/>
              <a:t> – process of producing light by the absorption of UV light resulting in the emission of visible light over an extended period of time (ex. Glow in the Dark)</a:t>
            </a:r>
          </a:p>
        </p:txBody>
      </p:sp>
      <p:pic>
        <p:nvPicPr>
          <p:cNvPr id="35844" name="Picture 2" descr="http://www.ravehaven.com/images/8%20inch%20Glow%20Bracelets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756" y="2759075"/>
            <a:ext cx="4392907" cy="3295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1948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WAYS TO GAIN ENERGY &amp; PRODUCE LIGHT</a:t>
            </a:r>
            <a:endParaRPr lang="en-CA" dirty="0"/>
          </a:p>
        </p:txBody>
      </p:sp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301625" y="1693863"/>
            <a:ext cx="8070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 2" pitchFamily="18" charset="2"/>
              <a:buChar char=""/>
            </a:pPr>
            <a:r>
              <a:rPr lang="en-CA" altLang="en-US" b="1"/>
              <a:t>Fluorescence</a:t>
            </a:r>
            <a:r>
              <a:rPr lang="en-CA" altLang="en-US"/>
              <a:t> – immediate emission of visible light as a result of the absorption of UV light (ex. Energy saving light bulbs)</a:t>
            </a:r>
          </a:p>
        </p:txBody>
      </p:sp>
      <p:pic>
        <p:nvPicPr>
          <p:cNvPr id="36868" name="Picture 2" descr="http://newimg.globalmarket.com/PicLib/211/211/prod/21_1291787409692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728" y="2478520"/>
            <a:ext cx="3506643" cy="350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4346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WAYS TO GAIN ENERGY &amp; PRODUCE LIGHT</a:t>
            </a:r>
            <a:endParaRPr lang="en-CA" dirty="0"/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301625" y="1693863"/>
            <a:ext cx="8070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 2" pitchFamily="18" charset="2"/>
              <a:buChar char=""/>
            </a:pPr>
            <a:r>
              <a:rPr lang="en-CA" altLang="en-US" b="1"/>
              <a:t>Chemiluminescence</a:t>
            </a:r>
            <a:r>
              <a:rPr lang="en-CA" altLang="en-US"/>
              <a:t> – direct production of light as the result of a chem. Rxn with little or no heat produced (ex. Glow sticks</a:t>
            </a:r>
          </a:p>
        </p:txBody>
      </p:sp>
      <p:pic>
        <p:nvPicPr>
          <p:cNvPr id="37892" name="Picture 2" descr="http://www.victorybaptistchurchonline.com/wp-content/uploads/2011/10/glow-sticks-in-bul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053" y="2520083"/>
            <a:ext cx="4031991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953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a wave?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/>
              <a:t> A wave is a disturbance that transfers energy from </a:t>
            </a:r>
            <a:r>
              <a:rPr lang="en-CA" dirty="0" smtClean="0"/>
              <a:t>one</a:t>
            </a:r>
            <a:r>
              <a:rPr lang="en-CA" dirty="0"/>
              <a:t> point to another without transferring matter.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74" y="2789526"/>
            <a:ext cx="7296240" cy="330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1091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WAYS TO GAIN ENERGY &amp; PRODUCE LIGHT</a:t>
            </a:r>
            <a:endParaRPr lang="en-CA" dirty="0"/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301625" y="1693863"/>
            <a:ext cx="8070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 2" pitchFamily="18" charset="2"/>
              <a:buChar char=""/>
            </a:pPr>
            <a:r>
              <a:rPr lang="en-CA" altLang="en-US" b="1"/>
              <a:t>Bioluminescence</a:t>
            </a:r>
            <a:r>
              <a:rPr lang="en-CA" altLang="en-US"/>
              <a:t> – production of light in living organisms as the result of a chem. Rxn with little or no heat produced (ex. Fireflies)</a:t>
            </a:r>
          </a:p>
        </p:txBody>
      </p:sp>
      <p:pic>
        <p:nvPicPr>
          <p:cNvPr id="38916" name="Picture 2" descr="http://static.ddmcdn.com/gif/willow/firefly-info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060" y="2617066"/>
            <a:ext cx="4799980" cy="357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9084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WAYS TO GAIN ENERGY &amp; PRODUCE LIGHT</a:t>
            </a:r>
            <a:endParaRPr lang="en-CA" dirty="0"/>
          </a:p>
        </p:txBody>
      </p:sp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301625" y="1693863"/>
            <a:ext cx="8070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 2" pitchFamily="18" charset="2"/>
              <a:buChar char=""/>
            </a:pPr>
            <a:r>
              <a:rPr lang="en-CA" altLang="en-US" b="1"/>
              <a:t>Triboluminescence</a:t>
            </a:r>
            <a:r>
              <a:rPr lang="en-CA" altLang="en-US"/>
              <a:t> – production of light from friction as a result of scratching, crushing, or rubbing certain crystals (ex. Self-sealing envelopes opened in the dark produce a blue glow)</a:t>
            </a:r>
          </a:p>
          <a:p>
            <a:pPr eaLnBrk="1" hangingPunct="1">
              <a:buFont typeface="Wingdings 2" pitchFamily="18" charset="2"/>
              <a:buChar char=""/>
            </a:pPr>
            <a:endParaRPr lang="en-CA" altLang="en-US"/>
          </a:p>
        </p:txBody>
      </p:sp>
      <p:pic>
        <p:nvPicPr>
          <p:cNvPr id="39940" name="Picture 2" descr="http://www.rockhoundingar.com/_images/trib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794" y="2700337"/>
            <a:ext cx="3978511" cy="338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0114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WAYS TO GAIN ENERGY &amp; PRODUCE LIGHT</a:t>
            </a:r>
            <a:endParaRPr lang="en-CA" dirty="0"/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301625" y="1693863"/>
            <a:ext cx="80708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 2" pitchFamily="18" charset="2"/>
              <a:buChar char=""/>
            </a:pPr>
            <a:r>
              <a:rPr lang="en-CA" altLang="en-US" b="1"/>
              <a:t>Light-Emitting Diode (LED)</a:t>
            </a:r>
            <a:r>
              <a:rPr lang="en-CA" altLang="en-US"/>
              <a:t> – light produced as a result of an electric current flowing in semi-conductors</a:t>
            </a:r>
          </a:p>
          <a:p>
            <a:pPr eaLnBrk="1" hangingPunct="1">
              <a:buFont typeface="Wingdings 2" pitchFamily="18" charset="2"/>
              <a:buChar char=""/>
            </a:pPr>
            <a:endParaRPr lang="en-CA" altLang="en-US"/>
          </a:p>
        </p:txBody>
      </p:sp>
      <p:pic>
        <p:nvPicPr>
          <p:cNvPr id="40964" name="Picture 2" descr="http://buyingledlights.files.wordpress.com/2012/08/led_light_emitting_dio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354" y="2616200"/>
            <a:ext cx="2703392" cy="360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1690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Bioluminesence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</a:t>
            </a:r>
            <a:r>
              <a:rPr lang="en-CA" dirty="0" smtClean="0">
                <a:hlinkClick r:id="rId2"/>
              </a:rPr>
              <a:t>www.ted.com/talks/edith_widder_the_weird_and_wonderful_world_of_bioluminescence</a:t>
            </a: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29272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Most waves need a medium…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altLang="en-US" sz="3200" b="1" dirty="0">
                <a:solidFill>
                  <a:srgbClr val="FF0000"/>
                </a:solidFill>
              </a:rPr>
              <a:t>Medium</a:t>
            </a:r>
            <a:r>
              <a:rPr lang="en-CA" altLang="en-US" sz="3200" dirty="0"/>
              <a:t> – any physical substance (air, water, dust) that acts as a carrier for the transmission of energy.</a:t>
            </a:r>
          </a:p>
          <a:p>
            <a:pPr lvl="1"/>
            <a:r>
              <a:rPr lang="en-CA" sz="2800" dirty="0" smtClean="0"/>
              <a:t>Sound travels through air particles</a:t>
            </a:r>
          </a:p>
          <a:p>
            <a:pPr lvl="1"/>
            <a:r>
              <a:rPr lang="en-CA" sz="2800" dirty="0" smtClean="0"/>
              <a:t>Water waves travel through water</a:t>
            </a:r>
          </a:p>
          <a:p>
            <a:pPr lvl="1"/>
            <a:r>
              <a:rPr lang="en-CA" sz="2800" dirty="0" smtClean="0"/>
              <a:t>A rope or slinky can be a medium for waves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04250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 descr="is10_se_p3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36" y="1668019"/>
            <a:ext cx="6713894" cy="333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19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does light travel through space?</a:t>
            </a:r>
            <a:endParaRPr lang="en-CA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891" y="2133601"/>
            <a:ext cx="6675036" cy="396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280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Electromagnetic Waves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/>
              <a:t>The term </a:t>
            </a:r>
            <a:r>
              <a:rPr lang="en-US" dirty="0" smtClean="0"/>
              <a:t>electromagnetic waves </a:t>
            </a:r>
            <a:r>
              <a:rPr lang="en-US" dirty="0"/>
              <a:t>is used to describe light because light is made up of oscillating electric and magnetic fields.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5559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fast is light?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/>
                      </a:rPr>
                      <m:t>𝑐</m:t>
                    </m:r>
                    <m:r>
                      <a:rPr lang="en-CA" b="0" i="1" smtClean="0">
                        <a:latin typeface="Cambria Math"/>
                      </a:rPr>
                      <m:t>=3×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CA" b="0" i="1" smtClean="0">
                            <a:latin typeface="Cambria Math"/>
                            <a:ea typeface="Cambria Math"/>
                          </a:rPr>
                          <m:t>8</m:t>
                        </m:r>
                      </m:sup>
                    </m:sSup>
                    <m:r>
                      <a:rPr lang="en-CA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CA" b="0" i="1" smtClean="0">
                        <a:latin typeface="Cambria Math"/>
                        <a:ea typeface="Cambria Math"/>
                      </a:rPr>
                      <m:t>/</m:t>
                    </m:r>
                    <m:r>
                      <a:rPr lang="en-CA" b="0" i="1" smtClean="0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endParaRPr lang="en-CA" dirty="0" smtClean="0"/>
              </a:p>
              <a:p>
                <a:endParaRPr lang="en-CA" dirty="0"/>
              </a:p>
              <a:p>
                <a:r>
                  <a:rPr lang="en-CA" dirty="0" smtClean="0"/>
                  <a:t>Imagine how far light will travel in a year!</a:t>
                </a:r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8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946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SEEING THINGS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UNDERSTANDING SIGHT&amp;quot;&quot;/&gt;&lt;property id=&quot;20307&quot; value=&quot;260&quot;/&gt;&lt;/object&gt;&lt;object type=&quot;3&quot; unique_id=&quot;10006&quot;&gt;&lt;property id=&quot;20148&quot; value=&quot;5&quot;/&gt;&lt;property id=&quot;20300&quot; value=&quot;Slide 3 - &amp;quot;EYE &amp;amp; BRAIN&amp;quot;&quot;/&gt;&lt;property id=&quot;20307&quot; value=&quot;258&quot;/&gt;&lt;/object&gt;&lt;object type=&quot;3&quot; unique_id=&quot;10008&quot;&gt;&lt;property id=&quot;20148&quot; value=&quot;5&quot;/&gt;&lt;property id=&quot;20300&quot; value=&quot;Slide 4 - &amp;quot;SAY HELLO TO EYEVAN!&amp;quot;&quot;/&gt;&lt;property id=&quot;20307&quot; value=&quot;261&quot;/&gt;&lt;/object&gt;&lt;object type=&quot;3&quot; unique_id=&quot;10009&quot;&gt;&lt;property id=&quot;20148&quot; value=&quot;5&quot;/&gt;&lt;property id=&quot;20300&quot; value=&quot;Slide 5 - &amp;quot;LET’S PLAY WITH LASERS!&amp;quot;&quot;/&gt;&lt;property id=&quot;20307&quot; value=&quot;262&quot;/&gt;&lt;/object&gt;&lt;object type=&quot;3&quot; unique_id=&quot;10010&quot;&gt;&lt;property id=&quot;20148&quot; value=&quot;5&quot;/&gt;&lt;property id=&quot;20300&quot; value=&quot;Slide 6 - &amp;quot;SEE IT TO BELIEVE IT&amp;quot;&quot;/&gt;&lt;property id=&quot;20307&quot; value=&quot;263&quot;/&gt;&lt;/object&gt;&lt;object type=&quot;3&quot; unique_id=&quot;10011&quot;&gt;&lt;property id=&quot;20148&quot; value=&quot;5&quot;/&gt;&lt;property id=&quot;20300&quot; value=&quot;Slide 7 - &amp;quot;ANOTHER WAY TO THINK OF LIGHT&amp;quot;&quot;/&gt;&lt;property id=&quot;20307&quot; value=&quot;264&quot;/&gt;&lt;/object&gt;&lt;object type=&quot;3&quot; unique_id=&quot;10012&quot;&gt;&lt;property id=&quot;20148&quot; value=&quot;5&quot;/&gt;&lt;property id=&quot;20300&quot; value=&quot;Slide 8 - &amp;quot;ANOTHER WAY TO THINK OF LIGHT (CONT’D)&amp;quot;&quot;/&gt;&lt;property id=&quot;20307&quot; value=&quot;265&quot;/&gt;&lt;/object&gt;&lt;object type=&quot;3&quot; unique_id=&quot;10013&quot;&gt;&lt;property id=&quot;20148&quot; value=&quot;5&quot;/&gt;&lt;property id=&quot;20300&quot; value=&quot;Slide 9 - &amp;quot;ANOTHER WAY TO THINK OF LIGHT (CONT’D)&amp;quot;&quot;/&gt;&lt;property id=&quot;20307&quot; value=&quot;266&quot;/&gt;&lt;/object&gt;&lt;object type=&quot;3&quot; unique_id=&quot;10014&quot;&gt;&lt;property id=&quot;20148&quot; value=&quot;5&quot;/&gt;&lt;property id=&quot;20300&quot; value=&quot;Slide 10 - &amp;quot;SIDE NOTE&amp;quot;&quot;/&gt;&lt;property id=&quot;20307&quot; value=&quot;267&quot;/&gt;&lt;/object&gt;&lt;object type=&quot;3&quot; unique_id=&quot;10015&quot;&gt;&lt;property id=&quot;20148&quot; value=&quot;5&quot;/&gt;&lt;property id=&quot;20300&quot; value=&quot;Slide 11 - &amp;quot;RAYS &amp;amp; DIAGRAMS&amp;quot;&quot;/&gt;&lt;property id=&quot;20307&quot; value=&quot;268&quot;/&gt;&lt;/object&gt;&lt;object type=&quot;3&quot; unique_id=&quot;10016&quot;&gt;&lt;property id=&quot;20148&quot; value=&quot;5&quot;/&gt;&lt;property id=&quot;20300&quot; value=&quot;Slide 12 - &amp;quot;CAN YOU SEE EYEVAN’S FEET?&amp;quot;&quot;/&gt;&lt;property id=&quot;20307&quot; value=&quot;269&quot;/&gt;&lt;/object&gt;&lt;object type=&quot;3&quot; unique_id=&quot;10017&quot;&gt;&lt;property id=&quot;20148&quot; value=&quot;5&quot;/&gt;&lt;property id=&quot;20300&quot; value=&quot;Slide 13 - &amp;quot;WHAT YOU SEE&amp;quot;&quot;/&gt;&lt;property id=&quot;20307&quot; value=&quot;270&quot;/&gt;&lt;/object&gt;&lt;object type=&quot;3&quot; unique_id=&quot;10018&quot;&gt;&lt;property id=&quot;20148&quot; value=&quot;5&quot;/&gt;&lt;property id=&quot;20300&quot; value=&quot;Slide 14 - &amp;quot;COLOUR SPECTRUM&amp;quot;&quot;/&gt;&lt;property id=&quot;20307&quot; value=&quot;271&quot;/&gt;&lt;/object&gt;&lt;object type=&quot;3&quot; unique_id=&quot;10019&quot;&gt;&lt;property id=&quot;20148&quot; value=&quot;5&quot;/&gt;&lt;property id=&quot;20300&quot; value=&quot;Slide 15 - &amp;quot;FUN FACT&amp;quot;&quot;/&gt;&lt;property id=&quot;20307&quot; value=&quot;272&quot;/&gt;&lt;/object&gt;&lt;object type=&quot;3&quot; unique_id=&quot;10020&quot;&gt;&lt;property id=&quot;20148&quot; value=&quot;5&quot;/&gt;&lt;property id=&quot;20300&quot; value=&quot;Slide 16 - &amp;quot;EXAMPLE SPECTRUM&amp;quot;&quot;/&gt;&lt;property id=&quot;20307&quot; value=&quot;273&quot;/&gt;&lt;/object&gt;&lt;object type=&quot;3&quot; unique_id=&quot;10021&quot;&gt;&lt;property id=&quot;20148&quot; value=&quot;5&quot;/&gt;&lt;property id=&quot;20300&quot; value=&quot;Slide 17 - &amp;quot;FREQUENCY &amp;amp; WAVELENGTH #&amp;quot;&quot;/&gt;&lt;property id=&quot;20307&quot; value=&quot;274&quot;/&gt;&lt;/object&gt;&lt;object type=&quot;3&quot; unique_id=&quot;10022&quot;&gt;&lt;property id=&quot;20148&quot; value=&quot;5&quot;/&gt;&lt;property id=&quot;20300&quot; value=&quot;Slide 18 - &amp;quot;OK, SO WHAT IS LIGHT?&amp;quot;&quot;/&gt;&lt;property id=&quot;20307&quot; value=&quot;275&quot;/&gt;&lt;/object&gt;&lt;object type=&quot;3&quot; unique_id=&quot;10023&quot;&gt;&lt;property id=&quot;20148&quot; value=&quot;5&quot;/&gt;&lt;property id=&quot;20300&quot; value=&quot;Slide 19 - &amp;quot;LIGHT’S DEFINITION&amp;quot;&quot;/&gt;&lt;property id=&quot;20307&quot; value=&quot;276&quot;/&gt;&lt;/object&gt;&lt;object type=&quot;3&quot; unique_id=&quot;10024&quot;&gt;&lt;property id=&quot;20148&quot; value=&quot;5&quot;/&gt;&lt;property id=&quot;20300&quot; value=&quot;Slide 20 - &amp;quot;WAYS TO GAIN ENERGY &amp;amp; PRODUCE LIGHT&amp;quot;&quot;/&gt;&lt;property id=&quot;20307&quot; value=&quot;277&quot;/&gt;&lt;/object&gt;&lt;object type=&quot;3&quot; unique_id=&quot;10025&quot;&gt;&lt;property id=&quot;20148&quot; value=&quot;5&quot;/&gt;&lt;property id=&quot;20300&quot; value=&quot;Slide 29 - &amp;quot;WE DON’T SEE IT ALL&amp;quot;&quot;/&gt;&lt;property id=&quot;20307&quot; value=&quot;278&quot;/&gt;&lt;/object&gt;&lt;object type=&quot;3&quot; unique_id=&quot;10026&quot;&gt;&lt;property id=&quot;20148&quot; value=&quot;5&quot;/&gt;&lt;property id=&quot;20300&quot; value=&quot;Slide 30 - &amp;quot;MORE EXAMPLES&amp;quot;&quot;/&gt;&lt;property id=&quot;20307&quot; value=&quot;279&quot;/&gt;&lt;/object&gt;&lt;object type=&quot;3&quot; unique_id=&quot;10027&quot;&gt;&lt;property id=&quot;20148&quot; value=&quot;5&quot;/&gt;&lt;property id=&quot;20300&quot; value=&quot;Slide 31 - &amp;quot;ELECTROMAGNETIC SPECTRUM&amp;quot;&quot;/&gt;&lt;property id=&quot;20307&quot; value=&quot;280&quot;/&gt;&lt;/object&gt;&lt;object type=&quot;3&quot; unique_id=&quot;10028&quot;&gt;&lt;property id=&quot;20148&quot; value=&quot;5&quot;/&gt;&lt;property id=&quot;20300&quot; value=&quot;Slide 32 - &amp;quot;LUMINOUS SOURCES&amp;quot;&quot;/&gt;&lt;property id=&quot;20307&quot; value=&quot;281&quot;/&gt;&lt;/object&gt;&lt;object type=&quot;3&quot; unique_id=&quot;10029&quot;&gt;&lt;property id=&quot;20148&quot; value=&quot;5&quot;/&gt;&lt;property id=&quot;20300&quot; value=&quot;Slide 33 - &amp;quot;NOTE&amp;quot;&quot;/&gt;&lt;property id=&quot;20307&quot; value=&quot;282&quot;/&gt;&lt;/object&gt;&lt;object type=&quot;3&quot; unique_id=&quot;10030&quot;&gt;&lt;property id=&quot;20148&quot; value=&quot;5&quot;/&gt;&lt;property id=&quot;20300&quot; value=&quot;Slide 34 - &amp;quot;KEEP IT SIMPLE&amp;quot;&quot;/&gt;&lt;property id=&quot;20307&quot; value=&quot;283&quot;/&gt;&lt;/object&gt;&lt;object type=&quot;3&quot; unique_id=&quot;10031&quot;&gt;&lt;property id=&quot;20148&quot; value=&quot;5&quot;/&gt;&lt;property id=&quot;20300&quot; value=&quot;Slide 35 - &amp;quot;MEDIUMS&amp;quot;&quot;/&gt;&lt;property id=&quot;20307&quot; value=&quot;284&quot;/&gt;&lt;/object&gt;&lt;object type=&quot;3&quot; unique_id=&quot;10032&quot;&gt;&lt;property id=&quot;20148&quot; value=&quot;5&quot;/&gt;&lt;property id=&quot;20300&quot; value=&quot;Slide 36 - &amp;quot;MEDIUMS (CONT’D)&amp;quot;&quot;/&gt;&lt;property id=&quot;20307&quot; value=&quot;285&quot;/&gt;&lt;/object&gt;&lt;object type=&quot;3&quot; unique_id=&quot;10033&quot;&gt;&lt;property id=&quot;20148&quot; value=&quot;5&quot;/&gt;&lt;property id=&quot;20300&quot; value=&quot;Slide 37 - &amp;quot;OBJECT LOCATION &amp;amp; DISTANCE&amp;quot;&quot;/&gt;&lt;property id=&quot;20307&quot; value=&quot;286&quot;/&gt;&lt;/object&gt;&lt;object type=&quot;3&quot; unique_id=&quot;10040&quot;&gt;&lt;property id=&quot;20148&quot; value=&quot;5&quot;/&gt;&lt;property id=&quot;20300&quot; value=&quot;Slide 38 - &amp;quot;EXAMPLE OF CONFUSION&amp;quot;&quot;/&gt;&lt;property id=&quot;20307&quot; value=&quot;293&quot;/&gt;&lt;/object&gt;&lt;object type=&quot;3&quot; unique_id=&quot;10041&quot;&gt;&lt;property id=&quot;20148&quot; value=&quot;5&quot;/&gt;&lt;property id=&quot;20300&quot; value=&quot;Slide 39 - &amp;quot;THE SIZE OF THE MOON&amp;quot;&quot;/&gt;&lt;property id=&quot;20307&quot; value=&quot;294&quot;/&gt;&lt;/object&gt;&lt;object type=&quot;3&quot; unique_id=&quot;10042&quot;&gt;&lt;property id=&quot;20148&quot; value=&quot;5&quot;/&gt;&lt;property id=&quot;20300&quot; value=&quot;Slide 40 - &amp;quot;POSSIBLE EXPLANATION&amp;quot;&quot;/&gt;&lt;property id=&quot;20307&quot; value=&quot;295&quot;/&gt;&lt;/object&gt;&lt;object type=&quot;3&quot; unique_id=&quot;10043&quot;&gt;&lt;property id=&quot;20148&quot; value=&quot;5&quot;/&gt;&lt;property id=&quot;20300&quot; value=&quot;Slide 41 - &amp;quot;HOMEWORK&amp;quot;&quot;/&gt;&lt;property id=&quot;20307&quot; value=&quot;296&quot;/&gt;&lt;/object&gt;&lt;object type=&quot;3&quot; unique_id=&quot;10338&quot;&gt;&lt;property id=&quot;20148&quot; value=&quot;5&quot;/&gt;&lt;property id=&quot;20300&quot; value=&quot;Slide 22 - &amp;quot;WAYS TO GAIN ENERGY &amp;amp; PRODUCE LIGHT&amp;quot;&quot;/&gt;&lt;property id=&quot;20307&quot; value=&quot;297&quot;/&gt;&lt;/object&gt;&lt;object type=&quot;3&quot; unique_id=&quot;10425&quot;&gt;&lt;property id=&quot;20148&quot; value=&quot;5&quot;/&gt;&lt;property id=&quot;20300&quot; value=&quot;Slide 21 - &amp;quot;WAYS TO GAIN ENERGY &amp;amp; PRODUCE LIGHT&amp;quot;&quot;/&gt;&lt;property id=&quot;20307&quot; value=&quot;298&quot;/&gt;&lt;/object&gt;&lt;object type=&quot;3&quot; unique_id=&quot;10426&quot;&gt;&lt;property id=&quot;20148&quot; value=&quot;5&quot;/&gt;&lt;property id=&quot;20300&quot; value=&quot;Slide 23 - &amp;quot;WAYS TO GAIN ENERGY &amp;amp; PRODUCE LIGHT&amp;quot;&quot;/&gt;&lt;property id=&quot;20307&quot; value=&quot;299&quot;/&gt;&lt;/object&gt;&lt;object type=&quot;3&quot; unique_id=&quot;10781&quot;&gt;&lt;property id=&quot;20148&quot; value=&quot;5&quot;/&gt;&lt;property id=&quot;20300&quot; value=&quot;Slide 24 - &amp;quot;WAYS TO GAIN ENERGY &amp;amp; PRODUCE LIGHT&amp;quot;&quot;/&gt;&lt;property id=&quot;20307&quot; value=&quot;300&quot;/&gt;&lt;/object&gt;&lt;object type=&quot;3&quot; unique_id=&quot;10782&quot;&gt;&lt;property id=&quot;20148&quot; value=&quot;5&quot;/&gt;&lt;property id=&quot;20300&quot; value=&quot;Slide 25 - &amp;quot;WAYS TO GAIN ENERGY &amp;amp; PRODUCE LIGHT&amp;quot;&quot;/&gt;&lt;property id=&quot;20307&quot; value=&quot;301&quot;/&gt;&lt;/object&gt;&lt;object type=&quot;3&quot; unique_id=&quot;10783&quot;&gt;&lt;property id=&quot;20148&quot; value=&quot;5&quot;/&gt;&lt;property id=&quot;20300&quot; value=&quot;Slide 26 - &amp;quot;WAYS TO GAIN ENERGY &amp;amp; PRODUCE LIGHT&amp;quot;&quot;/&gt;&lt;property id=&quot;20307&quot; value=&quot;302&quot;/&gt;&lt;/object&gt;&lt;object type=&quot;3&quot; unique_id=&quot;10784&quot;&gt;&lt;property id=&quot;20148&quot; value=&quot;5&quot;/&gt;&lt;property id=&quot;20300&quot; value=&quot;Slide 27 - &amp;quot;WAYS TO GAIN ENERGY &amp;amp; PRODUCE LIGHT&amp;quot;&quot;/&gt;&lt;property id=&quot;20307&quot; value=&quot;303&quot;/&gt;&lt;/object&gt;&lt;object type=&quot;3&quot; unique_id=&quot;10785&quot;&gt;&lt;property id=&quot;20148&quot; value=&quot;5&quot;/&gt;&lt;property id=&quot;20300&quot; value=&quot;Slide 28 - &amp;quot;WAYS TO GAIN ENERGY &amp;amp; PRODUCE LIGHT&amp;quot;&quot;/&gt;&lt;property id=&quot;20307&quot; value=&quot;304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1226</TotalTime>
  <Words>867</Words>
  <Application>Microsoft Office PowerPoint</Application>
  <PresentationFormat>On-screen Show (4:3)</PresentationFormat>
  <Paragraphs>132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Cambria Math</vt:lpstr>
      <vt:lpstr>Georgia</vt:lpstr>
      <vt:lpstr>Wingdings</vt:lpstr>
      <vt:lpstr>Wingdings 2</vt:lpstr>
      <vt:lpstr>Civic</vt:lpstr>
      <vt:lpstr>What is Light?</vt:lpstr>
      <vt:lpstr>UNDERSTANDING SIGHT</vt:lpstr>
      <vt:lpstr>Brainstorm:</vt:lpstr>
      <vt:lpstr>What is a wave?</vt:lpstr>
      <vt:lpstr>Most waves need a medium…</vt:lpstr>
      <vt:lpstr>PowerPoint Presentation</vt:lpstr>
      <vt:lpstr>How does light travel through space?</vt:lpstr>
      <vt:lpstr>Electromagnetic Waves</vt:lpstr>
      <vt:lpstr>How fast is light?</vt:lpstr>
      <vt:lpstr>Colours</vt:lpstr>
      <vt:lpstr>Colours</vt:lpstr>
      <vt:lpstr>COLOUR SPECTRUM</vt:lpstr>
      <vt:lpstr>Additive Colour Theory of Light</vt:lpstr>
      <vt:lpstr>Additive Colour Theory of Light</vt:lpstr>
      <vt:lpstr>When Light Hits an Object</vt:lpstr>
      <vt:lpstr>Subtractive Colour Theory of Light</vt:lpstr>
      <vt:lpstr>How do we get the colour black?</vt:lpstr>
      <vt:lpstr>How do we get the colour black?</vt:lpstr>
      <vt:lpstr>Subtractive Colour Theory of Light</vt:lpstr>
      <vt:lpstr>Subtractive Colour Theory of Light</vt:lpstr>
      <vt:lpstr>LUMINOUS SOURCES</vt:lpstr>
      <vt:lpstr>NOTE</vt:lpstr>
      <vt:lpstr>KEEP IT SIMPLE</vt:lpstr>
      <vt:lpstr>MEDIUMS</vt:lpstr>
      <vt:lpstr>We can only sense so much…</vt:lpstr>
      <vt:lpstr>WE DON’T SEE IT ALL</vt:lpstr>
      <vt:lpstr>WE DON’T SEE IT ALL</vt:lpstr>
      <vt:lpstr>MORE EXAMPLES</vt:lpstr>
      <vt:lpstr>ELECTROMAGNETIC SPECTRUM</vt:lpstr>
      <vt:lpstr>ELECTROMAGNETIC SPECTRUM</vt:lpstr>
      <vt:lpstr>PowerPoint Presentation</vt:lpstr>
      <vt:lpstr>PowerPoint Presentation</vt:lpstr>
      <vt:lpstr>PowerPoint Presentation</vt:lpstr>
      <vt:lpstr>Light Production</vt:lpstr>
      <vt:lpstr>WAYS TO GAIN ENERGY &amp; PRODUCE LIGHT</vt:lpstr>
      <vt:lpstr>WAYS TO GAIN ENERGY &amp; PRODUCE LIGHT</vt:lpstr>
      <vt:lpstr>WAYS TO GAIN ENERGY &amp; PRODUCE LIGHT</vt:lpstr>
      <vt:lpstr>WAYS TO GAIN ENERGY &amp; PRODUCE LIGHT</vt:lpstr>
      <vt:lpstr>WAYS TO GAIN ENERGY &amp; PRODUCE LIGHT</vt:lpstr>
      <vt:lpstr>WAYS TO GAIN ENERGY &amp; PRODUCE LIGHT</vt:lpstr>
      <vt:lpstr>WAYS TO GAIN ENERGY &amp; PRODUCE LIGHT</vt:lpstr>
      <vt:lpstr>WAYS TO GAIN ENERGY &amp; PRODUCE LIGHT</vt:lpstr>
      <vt:lpstr>Bioluminesence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SEEING THINGS</dc:title>
  <dc:creator>Ramiel Nassara</dc:creator>
  <cp:lastModifiedBy>brentmorrison1999@yahoo.com</cp:lastModifiedBy>
  <cp:revision>66</cp:revision>
  <dcterms:created xsi:type="dcterms:W3CDTF">2011-11-14T00:14:59Z</dcterms:created>
  <dcterms:modified xsi:type="dcterms:W3CDTF">2016-02-06T22:39:26Z</dcterms:modified>
</cp:coreProperties>
</file>