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sldIdLst>
    <p:sldId id="256" r:id="rId2"/>
    <p:sldId id="277" r:id="rId3"/>
    <p:sldId id="278" r:id="rId4"/>
    <p:sldId id="279" r:id="rId5"/>
    <p:sldId id="280" r:id="rId6"/>
    <p:sldId id="281" r:id="rId7"/>
    <p:sldId id="348" r:id="rId8"/>
    <p:sldId id="257" r:id="rId9"/>
    <p:sldId id="284" r:id="rId10"/>
    <p:sldId id="285" r:id="rId11"/>
    <p:sldId id="382" r:id="rId12"/>
    <p:sldId id="381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386" r:id="rId21"/>
    <p:sldId id="388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576" autoAdjust="0"/>
    <p:restoredTop sz="91587" autoAdjust="0"/>
  </p:normalViewPr>
  <p:slideViewPr>
    <p:cSldViewPr>
      <p:cViewPr>
        <p:scale>
          <a:sx n="74" d="100"/>
          <a:sy n="74" d="100"/>
        </p:scale>
        <p:origin x="-432" y="48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144F809-AFF6-4ED2-8C7C-7321B32DE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58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fld id="{934F6C78-A7DA-48AD-99A7-5DE3F313F2F5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fld id="{40967E7A-C3C4-416F-9ED4-3A8BDDC2C9D2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fld id="{3883D289-0B24-4E1E-B98A-41B3A6BE35A7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>
                <a:latin typeface="Times New Roman" pitchFamily="16" charset="0"/>
              </a:rPr>
              <a:t>The Characteristic Rays should be demonstrated using a Laser Level and demonstration mirrors. </a:t>
            </a:r>
            <a:r>
              <a:rPr lang="en-GB" altLang="en-US" b="1" smtClean="0">
                <a:latin typeface="Times New Roman" pitchFamily="16" charset="0"/>
              </a:rPr>
              <a:t>These are sold through</a:t>
            </a:r>
            <a:r>
              <a:rPr lang="en-GB" altLang="en-US" b="1" smtClean="0"/>
              <a:t> </a:t>
            </a:r>
            <a:r>
              <a:rPr lang="en-GB" altLang="en-US" b="1" smtClean="0">
                <a:latin typeface="Times New Roman" pitchFamily="16" charset="0"/>
              </a:rPr>
              <a:t>the STAO store. </a:t>
            </a:r>
            <a:endParaRPr lang="en-US" altLang="en-US" b="1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fld id="{D3879F62-11D8-46E3-BEFB-5FED3151ACE5}" type="slidenum">
              <a:rPr lang="en-US" altLang="en-US" sz="1200" smtClean="0"/>
              <a:pPr/>
              <a:t>12</a:t>
            </a:fld>
            <a:endParaRPr lang="en-US" altLang="en-US" sz="1200" smtClean="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>
                <a:latin typeface="Times New Roman" pitchFamily="16" charset="0"/>
              </a:rPr>
              <a:t>The Characteristic Rays should be demonstrated using a Laser Level and demonstration mirrors. </a:t>
            </a:r>
            <a:r>
              <a:rPr lang="en-GB" altLang="en-US" b="1" smtClean="0">
                <a:latin typeface="Times New Roman" pitchFamily="16" charset="0"/>
              </a:rPr>
              <a:t>These are sold through</a:t>
            </a:r>
            <a:r>
              <a:rPr lang="en-GB" altLang="en-US" b="1" smtClean="0"/>
              <a:t> </a:t>
            </a:r>
            <a:r>
              <a:rPr lang="en-GB" altLang="en-US" b="1" smtClean="0">
                <a:latin typeface="Times New Roman" pitchFamily="16" charset="0"/>
              </a:rPr>
              <a:t>the STAO store .</a:t>
            </a:r>
            <a:endParaRPr lang="en-US" altLang="en-US" b="1" smtClean="0">
              <a:latin typeface="Times New Roman" pitchFamily="16" charset="0"/>
            </a:endParaRP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fld id="{3292FF05-AA42-48E7-9CE9-BD53B7D366FD}" type="slidenum">
              <a:rPr lang="en-US" altLang="en-US" sz="1200" smtClean="0"/>
              <a:pPr/>
              <a:t>13</a:t>
            </a:fld>
            <a:endParaRPr lang="en-US" altLang="en-US" sz="1200" smtClean="0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>
                <a:latin typeface="Times New Roman" pitchFamily="16" charset="0"/>
              </a:rPr>
              <a:t>The Characteristic Rays should be demonstrated using a Laser Level and demonstration mirrors. </a:t>
            </a:r>
            <a:r>
              <a:rPr lang="en-GB" altLang="en-US" b="1" smtClean="0">
                <a:latin typeface="Times New Roman" pitchFamily="16" charset="0"/>
              </a:rPr>
              <a:t>These are sold through</a:t>
            </a:r>
            <a:r>
              <a:rPr lang="en-GB" altLang="en-US" b="1" smtClean="0"/>
              <a:t> </a:t>
            </a:r>
            <a:r>
              <a:rPr lang="en-GB" altLang="en-US" b="1" smtClean="0">
                <a:latin typeface="Times New Roman" pitchFamily="16" charset="0"/>
              </a:rPr>
              <a:t>the STAO store .</a:t>
            </a:r>
            <a:endParaRPr lang="en-US" altLang="en-US" b="1" smtClean="0">
              <a:latin typeface="Times New Roman" pitchFamily="16" charset="0"/>
            </a:endParaRP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fld id="{174B52BD-EE7B-42C1-9C33-87B55A7F6DA9}" type="slidenum">
              <a:rPr lang="en-US" altLang="en-US" sz="1200" smtClean="0"/>
              <a:pPr/>
              <a:t>14</a:t>
            </a:fld>
            <a:endParaRPr lang="en-US" altLang="en-US" sz="1200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>
                <a:latin typeface="Times New Roman" pitchFamily="16" charset="0"/>
              </a:rPr>
              <a:t>The Characteristic Rays should be demonstrated using a Laser Level and demonstration mirrors. </a:t>
            </a:r>
            <a:r>
              <a:rPr lang="en-GB" altLang="en-US" b="1" smtClean="0">
                <a:latin typeface="Times New Roman" pitchFamily="16" charset="0"/>
              </a:rPr>
              <a:t>These are sold through</a:t>
            </a:r>
            <a:r>
              <a:rPr lang="en-GB" altLang="en-US" b="1" smtClean="0"/>
              <a:t> </a:t>
            </a:r>
            <a:r>
              <a:rPr lang="en-GB" altLang="en-US" b="1" smtClean="0">
                <a:latin typeface="Times New Roman" pitchFamily="16" charset="0"/>
              </a:rPr>
              <a:t>the STAO store .</a:t>
            </a:r>
            <a:endParaRPr lang="en-US" altLang="en-US" b="1" smtClean="0">
              <a:latin typeface="Times New Roman" pitchFamily="16" charset="0"/>
            </a:endParaRP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fld id="{B7580889-2826-41A1-A164-8E8345A4F881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>
                <a:latin typeface="Times New Roman" pitchFamily="16" charset="0"/>
              </a:rPr>
              <a:t>The Characteristic Rays should be demonstrated using a Laser Level and demonstration mirrors. </a:t>
            </a:r>
            <a:r>
              <a:rPr lang="en-GB" altLang="en-US" b="1" smtClean="0">
                <a:latin typeface="Times New Roman" pitchFamily="16" charset="0"/>
              </a:rPr>
              <a:t>These are sold through</a:t>
            </a:r>
            <a:r>
              <a:rPr lang="en-GB" altLang="en-US" b="1" smtClean="0"/>
              <a:t> </a:t>
            </a:r>
            <a:r>
              <a:rPr lang="en-GB" altLang="en-US" b="1" smtClean="0">
                <a:latin typeface="Times New Roman" pitchFamily="16" charset="0"/>
              </a:rPr>
              <a:t>the STAO store. </a:t>
            </a:r>
            <a:endParaRPr lang="en-US" altLang="en-US" b="1" smtClean="0">
              <a:latin typeface="Times New Roman" pitchFamily="16" charset="0"/>
            </a:endParaRPr>
          </a:p>
          <a:p>
            <a:pPr eaLnBrk="1" hangingPunct="1"/>
            <a:r>
              <a:rPr lang="en-GB" altLang="en-US" smtClean="0">
                <a:latin typeface="Times New Roman" pitchFamily="16" charset="0"/>
              </a:rPr>
              <a:t>The Characteristic Rays should be demonstrated using a Laser Level and demonstration mirrors. </a:t>
            </a:r>
            <a:r>
              <a:rPr lang="en-GB" altLang="en-US" b="1" smtClean="0">
                <a:latin typeface="Times New Roman" pitchFamily="16" charset="0"/>
              </a:rPr>
              <a:t>These are sold through</a:t>
            </a:r>
            <a:r>
              <a:rPr lang="en-GB" altLang="en-US" b="1" smtClean="0"/>
              <a:t> </a:t>
            </a:r>
            <a:r>
              <a:rPr lang="en-GB" altLang="en-US" b="1" smtClean="0">
                <a:latin typeface="Times New Roman" pitchFamily="16" charset="0"/>
              </a:rPr>
              <a:t>the STAO store </a:t>
            </a:r>
            <a:endParaRPr lang="en-US" altLang="en-US" b="1" smtClean="0">
              <a:latin typeface="Times New Roman" pitchFamily="16" charset="0"/>
            </a:endParaRP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fld id="{65689661-107D-4F91-A50A-B34982E61D78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>
                <a:latin typeface="Times New Roman" pitchFamily="16" charset="0"/>
              </a:rPr>
              <a:t>The Characteristic Rays should be demonstrated using a Laser Level and demonstration mirrors. </a:t>
            </a:r>
            <a:r>
              <a:rPr lang="en-GB" altLang="en-US" b="1" smtClean="0">
                <a:latin typeface="Times New Roman" pitchFamily="16" charset="0"/>
              </a:rPr>
              <a:t>These are sold through</a:t>
            </a:r>
            <a:r>
              <a:rPr lang="en-GB" altLang="en-US" b="1" smtClean="0"/>
              <a:t> </a:t>
            </a:r>
            <a:r>
              <a:rPr lang="en-GB" altLang="en-US" b="1" smtClean="0">
                <a:latin typeface="Times New Roman" pitchFamily="16" charset="0"/>
              </a:rPr>
              <a:t>the STAO store. </a:t>
            </a:r>
            <a:endParaRPr lang="en-US" altLang="en-US" b="1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fld id="{5A8232F8-5F68-4281-8D02-4BC4503CDBEF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>
                <a:latin typeface="Times New Roman" pitchFamily="16" charset="0"/>
              </a:rPr>
              <a:t>The Characteristic Rays should be demonstrated using a Laser Level and demonstration mirrors. </a:t>
            </a:r>
            <a:r>
              <a:rPr lang="en-GB" altLang="en-US" b="1" smtClean="0">
                <a:latin typeface="Times New Roman" pitchFamily="16" charset="0"/>
              </a:rPr>
              <a:t>These are sold through</a:t>
            </a:r>
            <a:r>
              <a:rPr lang="en-GB" altLang="en-US" b="1" smtClean="0"/>
              <a:t> </a:t>
            </a:r>
            <a:r>
              <a:rPr lang="en-GB" altLang="en-US" b="1" smtClean="0">
                <a:latin typeface="Times New Roman" pitchFamily="16" charset="0"/>
              </a:rPr>
              <a:t>the STAO store. </a:t>
            </a:r>
            <a:endParaRPr lang="en-US" altLang="en-US" b="1" smtClean="0">
              <a:latin typeface="Times New Roman" pitchFamily="16" charset="0"/>
            </a:endParaRP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fld id="{643F59E7-98DD-4241-96C1-42C530D63893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>
                <a:latin typeface="Times New Roman" pitchFamily="16" charset="0"/>
              </a:rPr>
              <a:t>The Characteristic Rays should be demonstrated using a Laser Level and demonstration mirrors. </a:t>
            </a:r>
            <a:r>
              <a:rPr lang="en-GB" altLang="en-US" b="1" smtClean="0">
                <a:latin typeface="Times New Roman" pitchFamily="16" charset="0"/>
              </a:rPr>
              <a:t>These are sold through</a:t>
            </a:r>
            <a:r>
              <a:rPr lang="en-GB" altLang="en-US" b="1" smtClean="0"/>
              <a:t> </a:t>
            </a:r>
            <a:r>
              <a:rPr lang="en-GB" altLang="en-US" b="1" smtClean="0">
                <a:latin typeface="Times New Roman" pitchFamily="16" charset="0"/>
              </a:rPr>
              <a:t>the STAO store .</a:t>
            </a:r>
            <a:endParaRPr lang="en-US" altLang="en-US" b="1" smtClean="0">
              <a:latin typeface="Times New Roman" pitchFamily="16" charset="0"/>
            </a:endParaRP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fld id="{712FF940-F5B1-4A65-99B2-2E968F373275}" type="slidenum">
              <a:rPr lang="en-US" altLang="en-US" sz="1200" smtClean="0"/>
              <a:pPr/>
              <a:t>19</a:t>
            </a:fld>
            <a:endParaRPr lang="en-US" altLang="en-US" sz="1200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>
                <a:latin typeface="Times New Roman" pitchFamily="16" charset="0"/>
              </a:rPr>
              <a:t>The Characteristic Rays should be demonstrated using a Laser Level and demonstration mirrors. </a:t>
            </a:r>
            <a:r>
              <a:rPr lang="en-GB" altLang="en-US" b="1" smtClean="0">
                <a:latin typeface="Times New Roman" pitchFamily="16" charset="0"/>
              </a:rPr>
              <a:t>These are sold through</a:t>
            </a:r>
            <a:r>
              <a:rPr lang="en-GB" altLang="en-US" b="1" smtClean="0"/>
              <a:t> </a:t>
            </a:r>
            <a:r>
              <a:rPr lang="en-GB" altLang="en-US" b="1" smtClean="0">
                <a:latin typeface="Times New Roman" pitchFamily="16" charset="0"/>
              </a:rPr>
              <a:t>the STAO store. </a:t>
            </a:r>
            <a:endParaRPr lang="en-US" altLang="en-US" b="1" smtClean="0">
              <a:latin typeface="Times New Roman" pitchFamily="16" charset="0"/>
            </a:endParaRP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fld id="{BF2F440D-9625-4825-B144-2ACFAD959B05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fld id="{A07635F4-FE79-41EF-BAF6-DA2FE0B0D506}" type="slidenum">
              <a:rPr lang="en-US" altLang="en-US" sz="1200" smtClean="0"/>
              <a:pPr/>
              <a:t>20</a:t>
            </a:fld>
            <a:endParaRPr lang="en-US" altLang="en-US" sz="1200" smtClean="0"/>
          </a:p>
        </p:txBody>
      </p:sp>
      <p:sp>
        <p:nvSpPr>
          <p:cNvPr id="235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fld id="{14AF194D-16EF-4A25-9E54-087CC10FE808}" type="slidenum">
              <a:rPr lang="en-US" altLang="en-US" sz="1200" smtClean="0"/>
              <a:pPr/>
              <a:t>21</a:t>
            </a:fld>
            <a:endParaRPr lang="en-US" altLang="en-US" sz="1200" smtClean="0"/>
          </a:p>
        </p:txBody>
      </p:sp>
      <p:sp>
        <p:nvSpPr>
          <p:cNvPr id="236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65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fld id="{552AEE5D-51F5-4BF1-B131-7DE4FB30493A}" type="slidenum">
              <a:rPr lang="en-US" altLang="en-US" sz="1200" smtClean="0"/>
              <a:pPr/>
              <a:t>3</a:t>
            </a:fld>
            <a:endParaRPr lang="en-US" altLang="en-US" sz="1200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fld id="{D86B7D9E-971C-46D9-8412-DF0AD35DA4CC}" type="slidenum">
              <a:rPr lang="en-US" altLang="en-US" sz="1200" smtClean="0"/>
              <a:pPr/>
              <a:t>4</a:t>
            </a:fld>
            <a:endParaRPr lang="en-US" altLang="en-US" sz="1200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fld id="{329D50DF-4C82-4F65-949F-B3DEF8217739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>
                <a:latin typeface="Times New Roman" pitchFamily="16" charset="0"/>
              </a:rPr>
              <a:t>Use </a:t>
            </a:r>
            <a:r>
              <a:rPr lang="en-GB" altLang="en-US" b="1" smtClean="0">
                <a:latin typeface="Times New Roman" pitchFamily="16" charset="0"/>
              </a:rPr>
              <a:t>Kaleidoscope Mirrors </a:t>
            </a:r>
            <a:r>
              <a:rPr lang="en-GB" altLang="en-US" smtClean="0">
                <a:latin typeface="Times New Roman" pitchFamily="16" charset="0"/>
              </a:rPr>
              <a:t>(see </a:t>
            </a:r>
            <a:r>
              <a:rPr lang="en-US" altLang="en-US" smtClean="0">
                <a:latin typeface="Times New Roman" pitchFamily="16" charset="0"/>
              </a:rPr>
              <a:t>Ma</a:t>
            </a:r>
            <a:r>
              <a:rPr lang="en-GB" altLang="en-US" smtClean="0">
                <a:latin typeface="Times New Roman" pitchFamily="16" charset="0"/>
              </a:rPr>
              <a:t>king Kaleidoscope Mirrors) and </a:t>
            </a:r>
            <a:r>
              <a:rPr lang="en-GB" altLang="en-US" b="1" smtClean="0">
                <a:latin typeface="Times New Roman" pitchFamily="16" charset="0"/>
              </a:rPr>
              <a:t>Flashlight</a:t>
            </a:r>
            <a:r>
              <a:rPr lang="en-GB" altLang="en-US" smtClean="0">
                <a:latin typeface="Times New Roman" pitchFamily="16" charset="0"/>
              </a:rPr>
              <a:t> </a:t>
            </a:r>
            <a:r>
              <a:rPr lang="en-GB" altLang="en-US" smtClean="0">
                <a:solidFill>
                  <a:srgbClr val="000000"/>
                </a:solidFill>
                <a:latin typeface="Times New Roman" pitchFamily="16" charset="0"/>
              </a:rPr>
              <a:t>with graph of a parabola and circle to show how the mirrors can be arranged in a parabola so that they all aim at the same spot (Focus). Obtain Graph from </a:t>
            </a:r>
            <a:r>
              <a:rPr lang="en-US" altLang="en-US" smtClean="0"/>
              <a:t>ParabolicSphericalMirrorDemoLegalSize.doc (Legal paper sized graph) and ParabolicSphericalMirrorDemoLetterSize.doc (Letter paper sized graph). </a:t>
            </a:r>
            <a:endParaRPr lang="en-GB" altLang="en-US" smtClean="0">
              <a:solidFill>
                <a:srgbClr val="000000"/>
              </a:solidFill>
              <a:latin typeface="Times New Roman" pitchFamily="16" charset="0"/>
            </a:endParaRPr>
          </a:p>
          <a:p>
            <a:pPr eaLnBrk="1" hangingPunct="1"/>
            <a:endParaRPr lang="en-GB" altLang="en-US" smtClean="0">
              <a:solidFill>
                <a:srgbClr val="000000"/>
              </a:solidFill>
              <a:latin typeface="Times New Roman" pitchFamily="16" charset="0"/>
            </a:endParaRPr>
          </a:p>
          <a:p>
            <a:pPr eaLnBrk="1" hangingPunct="1"/>
            <a:r>
              <a:rPr lang="en-GB" altLang="en-US" smtClean="0">
                <a:solidFill>
                  <a:srgbClr val="000000"/>
                </a:solidFill>
                <a:latin typeface="Times New Roman" pitchFamily="16" charset="0"/>
              </a:rPr>
              <a:t>When arranged in a circle so they do not all point at the focus. Only the mirror near the centre focus correctly. Mirrors arranged in a circle near the outside will not reflect light toward the Focus. This is called </a:t>
            </a:r>
            <a:r>
              <a:rPr lang="en-GB" altLang="en-US" smtClean="0">
                <a:solidFill>
                  <a:srgbClr val="000000"/>
                </a:solidFill>
              </a:rPr>
              <a:t>“</a:t>
            </a:r>
            <a:r>
              <a:rPr lang="en-GB" altLang="en-US" b="1" smtClean="0">
                <a:solidFill>
                  <a:srgbClr val="000000"/>
                </a:solidFill>
                <a:latin typeface="Times New Roman" pitchFamily="16" charset="0"/>
              </a:rPr>
              <a:t>Spherical Aberration</a:t>
            </a:r>
            <a:r>
              <a:rPr lang="en-GB" altLang="en-US" smtClean="0">
                <a:solidFill>
                  <a:srgbClr val="000000"/>
                </a:solidFill>
              </a:rPr>
              <a:t>”</a:t>
            </a:r>
            <a:endParaRPr lang="en-US" altLang="en-US" smtClean="0">
              <a:solidFill>
                <a:srgbClr val="000000"/>
              </a:solidFill>
              <a:latin typeface="Lucida Grande" pitchFamily="16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fld id="{152D56EF-0DC8-4130-80D1-BFFD0B8D9BBC}" type="slidenum">
              <a:rPr lang="en-US" altLang="en-US" sz="1200" smtClean="0"/>
              <a:pPr/>
              <a:t>6</a:t>
            </a:fld>
            <a:endParaRPr lang="en-US" altLang="en-US" sz="1200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fld id="{7A592212-D07A-44B7-867E-AE58A3EF813C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fld id="{A4AC4BE9-FD01-4B66-814B-C2AC921C8573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fld id="{A7264B7D-B1C8-4223-B18F-D446E39D6916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7F79F-A0D4-451A-9411-252E51359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833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90B66-77C4-42FB-AF42-6D6BADCF8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47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7E1F6-A0FA-4BED-B3F9-78D76CAF8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91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37073-69F1-4B2E-BBFB-512467321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92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3F3E6-D7D6-455F-B094-6A2D75FB3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08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B6F65-13A7-48C1-A23A-BC9E28C19C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19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CF6BB-AAF4-4ADD-949C-FCC837AA5C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180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107A0-606D-48E8-BC5A-78DDCA7C9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680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3673F-B4CC-4766-BD4C-D737E91553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25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8CEF6-B404-4D09-BB5E-58B8765B4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03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255CF-1757-4284-A3E5-3A94F0B81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40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CFDDDA-C5BA-4958-9B2F-AFCD62CEB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228600" y="304800"/>
            <a:ext cx="8686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chemeClr val="hlink"/>
                </a:solidFill>
                <a:latin typeface="Comic Sans MS" pitchFamily="16" charset="0"/>
              </a:rPr>
              <a:t>Seeing Things </a:t>
            </a:r>
            <a:br>
              <a:rPr lang="en-US" altLang="en-US" sz="4400">
                <a:solidFill>
                  <a:schemeClr val="hlink"/>
                </a:solidFill>
                <a:latin typeface="Comic Sans MS" pitchFamily="16" charset="0"/>
              </a:rPr>
            </a:br>
            <a:r>
              <a:rPr lang="en-US" altLang="en-US" sz="4400">
                <a:solidFill>
                  <a:schemeClr val="hlink"/>
                </a:solidFill>
                <a:latin typeface="Comic Sans MS" pitchFamily="16" charset="0"/>
              </a:rPr>
              <a:t>in</a:t>
            </a:r>
            <a:r>
              <a:rPr lang="en-US" altLang="en-US" sz="3400">
                <a:solidFill>
                  <a:schemeClr val="hlink"/>
                </a:solidFill>
                <a:latin typeface="Comic Sans MS" pitchFamily="16" charset="0"/>
              </a:rPr>
              <a:t> </a:t>
            </a:r>
            <a:r>
              <a:rPr lang="en-US" altLang="en-US" sz="4400">
                <a:solidFill>
                  <a:schemeClr val="hlink"/>
                </a:solidFill>
                <a:latin typeface="Comic Sans MS" pitchFamily="16" charset="0"/>
              </a:rPr>
              <a:t>Curved Mirrors</a:t>
            </a:r>
            <a:endParaRPr lang="en-US" altLang="en-US" sz="4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685800" y="304800"/>
            <a:ext cx="78152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>
              <a:buFont typeface="Arial" charset="0"/>
              <a:buAutoNum type="arabicParenR" startAt="3"/>
            </a:pPr>
            <a:r>
              <a:rPr lang="en-US" altLang="en-US" sz="3400">
                <a:solidFill>
                  <a:schemeClr val="hlink"/>
                </a:solidFill>
                <a:latin typeface="Comic Sans MS" pitchFamily="16" charset="0"/>
              </a:rPr>
              <a:t>Concave Mirror Characteristic Rays</a:t>
            </a:r>
          </a:p>
        </p:txBody>
      </p:sp>
      <p:sp>
        <p:nvSpPr>
          <p:cNvPr id="22531" name="Text Box 8"/>
          <p:cNvSpPr txBox="1">
            <a:spLocks noChangeArrowheads="1"/>
          </p:cNvSpPr>
          <p:nvPr/>
        </p:nvSpPr>
        <p:spPr bwMode="auto">
          <a:xfrm>
            <a:off x="990600" y="5257800"/>
            <a:ext cx="7620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Concave  mirrors can produce images but they are more complicated than plane mirrors. </a:t>
            </a:r>
          </a:p>
        </p:txBody>
      </p:sp>
      <p:sp>
        <p:nvSpPr>
          <p:cNvPr id="22532" name="Rectangle 9"/>
          <p:cNvSpPr>
            <a:spLocks noChangeArrowheads="1"/>
          </p:cNvSpPr>
          <p:nvPr/>
        </p:nvSpPr>
        <p:spPr bwMode="auto">
          <a:xfrm>
            <a:off x="1524000" y="990600"/>
            <a:ext cx="5943600" cy="3581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endParaRPr lang="en-CA" altLang="en-US"/>
          </a:p>
        </p:txBody>
      </p:sp>
      <p:pic>
        <p:nvPicPr>
          <p:cNvPr id="22533" name="Picture 10" descr="ConcaveMirrorPar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143000"/>
            <a:ext cx="5721350" cy="332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685800" y="304800"/>
            <a:ext cx="80740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>
              <a:buFont typeface="Arial" charset="0"/>
              <a:buAutoNum type="arabicParenR" startAt="3"/>
            </a:pPr>
            <a:r>
              <a:rPr lang="en-US" altLang="en-US" sz="3400">
                <a:solidFill>
                  <a:schemeClr val="hlink"/>
                </a:solidFill>
                <a:latin typeface="Comic Sans MS" pitchFamily="16" charset="0"/>
              </a:rPr>
              <a:t> Concave  Mirror Characteristic Rays</a:t>
            </a:r>
            <a:endParaRPr lang="en-US" altLang="en-US">
              <a:solidFill>
                <a:schemeClr val="hlink"/>
              </a:solidFill>
              <a:latin typeface="Comic Sans MS" pitchFamily="16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762000" y="4724400"/>
            <a:ext cx="77724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Certain light rays called “Characteristic Rays” always reflect the same way from a Concave mirror .</a:t>
            </a:r>
          </a:p>
          <a:p>
            <a:endParaRPr lang="en-US" altLang="en-US">
              <a:solidFill>
                <a:schemeClr val="hlink"/>
              </a:solidFill>
              <a:latin typeface="Comic Sans MS" pitchFamily="16" charset="0"/>
            </a:endParaRPr>
          </a:p>
          <a:p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These Characteristic Rays can be used to predict what the images will look like. 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524000" y="990600"/>
            <a:ext cx="5943600" cy="3581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endParaRPr lang="en-CA" altLang="en-US"/>
          </a:p>
        </p:txBody>
      </p:sp>
      <p:pic>
        <p:nvPicPr>
          <p:cNvPr id="23557" name="Picture 5" descr="ConcaveMirrorPar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143000"/>
            <a:ext cx="5721350" cy="332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3" descr="ConcaveMCharRay1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088" y="1766888"/>
            <a:ext cx="5711825" cy="332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914400" y="5486400"/>
            <a:ext cx="76120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Any incident ray  parallel to the principal axis will……</a:t>
            </a:r>
          </a:p>
          <a:p>
            <a:endParaRPr lang="en-US" altLang="en-US">
              <a:solidFill>
                <a:schemeClr val="hlink"/>
              </a:solidFill>
              <a:latin typeface="Comic Sans MS" pitchFamily="16" charset="0"/>
            </a:endParaRP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685800" y="304800"/>
            <a:ext cx="78152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>
              <a:buFont typeface="Arial" charset="0"/>
              <a:buAutoNum type="arabicParenR" startAt="3"/>
            </a:pPr>
            <a:r>
              <a:rPr lang="en-US" altLang="en-US" sz="3400">
                <a:solidFill>
                  <a:schemeClr val="hlink"/>
                </a:solidFill>
                <a:latin typeface="Comic Sans MS" pitchFamily="16" charset="0"/>
              </a:rPr>
              <a:t>Concave Mirror Characteristic Rays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ConcaveMCharRay1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088" y="2057400"/>
            <a:ext cx="5711825" cy="332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838200" y="1066800"/>
            <a:ext cx="72929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r>
              <a:rPr lang="en-US" altLang="en-US" dirty="0">
                <a:solidFill>
                  <a:schemeClr val="hlink"/>
                </a:solidFill>
                <a:latin typeface="Comic Sans MS" pitchFamily="16" charset="0"/>
              </a:rPr>
              <a:t>Any incident ray  parallel to the principal axis will </a:t>
            </a:r>
          </a:p>
          <a:p>
            <a:r>
              <a:rPr lang="en-US" altLang="en-US" dirty="0">
                <a:solidFill>
                  <a:schemeClr val="hlink"/>
                </a:solidFill>
                <a:latin typeface="Comic Sans MS" pitchFamily="16" charset="0"/>
              </a:rPr>
              <a:t>reflect through the Focus.</a:t>
            </a:r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685800" y="304800"/>
            <a:ext cx="78152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>
              <a:buFont typeface="Arial" charset="0"/>
              <a:buAutoNum type="arabicParenR" startAt="3"/>
            </a:pPr>
            <a:r>
              <a:rPr lang="en-US" altLang="en-US" sz="3400">
                <a:solidFill>
                  <a:schemeClr val="hlink"/>
                </a:solidFill>
                <a:latin typeface="Comic Sans MS" pitchFamily="16" charset="0"/>
              </a:rPr>
              <a:t>Concave Mirror Characteristic Rays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4" descr="ConcaveMCharRay2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088" y="1766888"/>
            <a:ext cx="5711825" cy="332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914400" y="5486400"/>
            <a:ext cx="73644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Any incident ray passing through the Focus will…… </a:t>
            </a:r>
          </a:p>
          <a:p>
            <a:endParaRPr lang="en-US" altLang="en-US">
              <a:solidFill>
                <a:schemeClr val="hlink"/>
              </a:solidFill>
              <a:latin typeface="Comic Sans MS" pitchFamily="16" charset="0"/>
            </a:endParaRPr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685800" y="304800"/>
            <a:ext cx="78152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>
              <a:buFont typeface="Arial" charset="0"/>
              <a:buAutoNum type="arabicParenR" startAt="3"/>
            </a:pPr>
            <a:r>
              <a:rPr lang="en-US" altLang="en-US" sz="3400">
                <a:solidFill>
                  <a:schemeClr val="hlink"/>
                </a:solidFill>
                <a:latin typeface="Comic Sans MS" pitchFamily="16" charset="0"/>
              </a:rPr>
              <a:t>Concave Mirror Characteristic Rays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4" descr="ConcaveMCharRay2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088" y="1766888"/>
            <a:ext cx="5711825" cy="332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1095375" y="901521"/>
            <a:ext cx="69532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r>
              <a:rPr lang="en-US" altLang="en-US" dirty="0">
                <a:solidFill>
                  <a:schemeClr val="hlink"/>
                </a:solidFill>
                <a:latin typeface="Comic Sans MS" pitchFamily="16" charset="0"/>
              </a:rPr>
              <a:t>Any incident ray passing through the Focus will </a:t>
            </a:r>
          </a:p>
          <a:p>
            <a:r>
              <a:rPr lang="en-US" altLang="en-US" dirty="0">
                <a:solidFill>
                  <a:schemeClr val="hlink"/>
                </a:solidFill>
                <a:latin typeface="Comic Sans MS" pitchFamily="16" charset="0"/>
              </a:rPr>
              <a:t>reflect parallel to the principal axis. </a:t>
            </a:r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685800" y="304800"/>
            <a:ext cx="78152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>
              <a:buFont typeface="Arial" charset="0"/>
              <a:buAutoNum type="arabicParenR" startAt="3"/>
            </a:pPr>
            <a:r>
              <a:rPr lang="en-US" altLang="en-US" sz="3400">
                <a:solidFill>
                  <a:schemeClr val="hlink"/>
                </a:solidFill>
                <a:latin typeface="Comic Sans MS" pitchFamily="16" charset="0"/>
              </a:rPr>
              <a:t>Concave Mirror Characteristic Rays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4" descr="ConcaveMCharRay3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088" y="1766888"/>
            <a:ext cx="5711825" cy="332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381000" y="5486400"/>
            <a:ext cx="83740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Any incident ray passing through the Centre of Curvature</a:t>
            </a:r>
          </a:p>
          <a:p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 will……</a:t>
            </a: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685800" y="304800"/>
            <a:ext cx="78152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>
              <a:buFont typeface="Arial" charset="0"/>
              <a:buAutoNum type="arabicParenR" startAt="3"/>
            </a:pPr>
            <a:r>
              <a:rPr lang="en-US" altLang="en-US" sz="3400">
                <a:solidFill>
                  <a:schemeClr val="hlink"/>
                </a:solidFill>
                <a:latin typeface="Comic Sans MS" pitchFamily="16" charset="0"/>
              </a:rPr>
              <a:t>Concave Mirror Characteristic Rays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4" descr="ConcaveMCharRay3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088" y="1766888"/>
            <a:ext cx="5711825" cy="332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533400" y="901521"/>
            <a:ext cx="83740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r>
              <a:rPr lang="en-US" altLang="en-US" dirty="0">
                <a:solidFill>
                  <a:schemeClr val="hlink"/>
                </a:solidFill>
                <a:latin typeface="Comic Sans MS" pitchFamily="16" charset="0"/>
              </a:rPr>
              <a:t>Any incident ray passing through the Centre of Curvature</a:t>
            </a:r>
          </a:p>
          <a:p>
            <a:r>
              <a:rPr lang="en-US" altLang="en-US" dirty="0">
                <a:solidFill>
                  <a:schemeClr val="hlink"/>
                </a:solidFill>
                <a:latin typeface="Comic Sans MS" pitchFamily="16" charset="0"/>
              </a:rPr>
              <a:t> will reflect back upon itself. </a:t>
            </a:r>
          </a:p>
        </p:txBody>
      </p:sp>
      <p:sp>
        <p:nvSpPr>
          <p:cNvPr id="29701" name="Text Box 3"/>
          <p:cNvSpPr txBox="1">
            <a:spLocks noChangeArrowheads="1"/>
          </p:cNvSpPr>
          <p:nvPr/>
        </p:nvSpPr>
        <p:spPr bwMode="auto">
          <a:xfrm>
            <a:off x="685800" y="304800"/>
            <a:ext cx="78152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>
              <a:buFont typeface="Arial" charset="0"/>
              <a:buAutoNum type="arabicParenR" startAt="3"/>
            </a:pPr>
            <a:r>
              <a:rPr lang="en-US" altLang="en-US" sz="3400">
                <a:solidFill>
                  <a:schemeClr val="hlink"/>
                </a:solidFill>
                <a:latin typeface="Comic Sans MS" pitchFamily="16" charset="0"/>
              </a:rPr>
              <a:t>Concave Mirror Characteristic Rays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4" descr="ConcaveMCharRay4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088" y="1766888"/>
            <a:ext cx="5711825" cy="332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381000" y="5486400"/>
            <a:ext cx="6326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Any incident ray striking the Vertex will……</a:t>
            </a:r>
            <a:endParaRPr lang="en-US" altLang="en-US">
              <a:solidFill>
                <a:schemeClr val="hlink"/>
              </a:solidFill>
              <a:latin typeface="Comic Sans MS" pitchFamily="16" charset="0"/>
              <a:sym typeface="Symbol" pitchFamily="16" charset="2"/>
            </a:endParaRPr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685800" y="304800"/>
            <a:ext cx="78152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>
              <a:buFont typeface="Arial" charset="0"/>
              <a:buAutoNum type="arabicParenR" startAt="3"/>
            </a:pPr>
            <a:r>
              <a:rPr lang="en-US" altLang="en-US" sz="3400">
                <a:solidFill>
                  <a:schemeClr val="hlink"/>
                </a:solidFill>
                <a:latin typeface="Comic Sans MS" pitchFamily="16" charset="0"/>
              </a:rPr>
              <a:t>Concave Mirror Characteristic Rays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4" descr="ConcaveMCharRay4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088" y="1766888"/>
            <a:ext cx="5711825" cy="332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685800" y="914400"/>
            <a:ext cx="71151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r>
              <a:rPr lang="en-US" altLang="en-US" dirty="0">
                <a:solidFill>
                  <a:schemeClr val="hlink"/>
                </a:solidFill>
                <a:latin typeface="Comic Sans MS" pitchFamily="16" charset="0"/>
              </a:rPr>
              <a:t>Any incident ray striking the Vertex will reflect </a:t>
            </a:r>
          </a:p>
          <a:p>
            <a:r>
              <a:rPr lang="en-US" altLang="en-US" dirty="0">
                <a:solidFill>
                  <a:schemeClr val="hlink"/>
                </a:solidFill>
                <a:latin typeface="Comic Sans MS" pitchFamily="16" charset="0"/>
              </a:rPr>
              <a:t>such that </a:t>
            </a:r>
            <a:r>
              <a:rPr lang="en-US" altLang="en-US" dirty="0">
                <a:solidFill>
                  <a:schemeClr val="hlink"/>
                </a:solidFill>
                <a:latin typeface="Comic Sans MS" pitchFamily="16" charset="0"/>
                <a:sym typeface="Symbol" pitchFamily="16" charset="2"/>
              </a:rPr>
              <a:t></a:t>
            </a:r>
            <a:r>
              <a:rPr lang="en-US" altLang="en-US" dirty="0" err="1">
                <a:solidFill>
                  <a:schemeClr val="hlink"/>
                </a:solidFill>
                <a:latin typeface="Comic Sans MS" pitchFamily="16" charset="0"/>
                <a:sym typeface="Symbol" pitchFamily="16" charset="2"/>
              </a:rPr>
              <a:t>i</a:t>
            </a:r>
            <a:r>
              <a:rPr lang="en-US" altLang="en-US" dirty="0">
                <a:solidFill>
                  <a:schemeClr val="hlink"/>
                </a:solidFill>
                <a:latin typeface="Comic Sans MS" pitchFamily="16" charset="0"/>
                <a:sym typeface="Symbol" pitchFamily="16" charset="2"/>
              </a:rPr>
              <a:t> =</a:t>
            </a:r>
            <a:r>
              <a:rPr lang="en-US" altLang="en-US" dirty="0">
                <a:solidFill>
                  <a:schemeClr val="hlink"/>
                </a:solidFill>
                <a:latin typeface="Comic Sans MS" pitchFamily="16" charset="0"/>
              </a:rPr>
              <a:t> </a:t>
            </a:r>
            <a:r>
              <a:rPr lang="en-US" altLang="en-US" dirty="0">
                <a:solidFill>
                  <a:schemeClr val="hlink"/>
                </a:solidFill>
                <a:latin typeface="Comic Sans MS" pitchFamily="16" charset="0"/>
                <a:sym typeface="Symbol" pitchFamily="16" charset="2"/>
              </a:rPr>
              <a:t>r.</a:t>
            </a:r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685800" y="304800"/>
            <a:ext cx="78152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>
              <a:buFont typeface="Arial" charset="0"/>
              <a:buAutoNum type="arabicParenR" startAt="3"/>
            </a:pPr>
            <a:r>
              <a:rPr lang="en-US" altLang="en-US" sz="3400">
                <a:solidFill>
                  <a:schemeClr val="hlink"/>
                </a:solidFill>
                <a:latin typeface="Comic Sans MS" pitchFamily="16" charset="0"/>
              </a:rPr>
              <a:t>Concave Mirror Characteristic Rays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1"/>
          <p:cNvSpPr>
            <a:spLocks noChangeArrowheads="1"/>
          </p:cNvSpPr>
          <p:nvPr/>
        </p:nvSpPr>
        <p:spPr bwMode="auto">
          <a:xfrm>
            <a:off x="4648200" y="1295400"/>
            <a:ext cx="4343400" cy="5110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endParaRPr lang="en-CA" altLang="en-US"/>
          </a:p>
        </p:txBody>
      </p:sp>
      <p:pic>
        <p:nvPicPr>
          <p:cNvPr id="14339" name="Picture 20" descr="JustTheMirrors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438400"/>
            <a:ext cx="2700338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22"/>
          <p:cNvSpPr>
            <a:spLocks noChangeArrowheads="1"/>
          </p:cNvSpPr>
          <p:nvPr/>
        </p:nvSpPr>
        <p:spPr bwMode="auto">
          <a:xfrm>
            <a:off x="533400" y="1371600"/>
            <a:ext cx="4038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The mirrors can be aligned along a smooth curve so that they still all reflect light from the sun to the same spot.</a:t>
            </a:r>
            <a:br>
              <a:rPr lang="en-US" altLang="en-US">
                <a:solidFill>
                  <a:schemeClr val="hlink"/>
                </a:solidFill>
                <a:latin typeface="Comic Sans MS" pitchFamily="16" charset="0"/>
              </a:rPr>
            </a:br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/>
            </a:r>
            <a:br>
              <a:rPr lang="en-US" altLang="en-US">
                <a:solidFill>
                  <a:schemeClr val="hlink"/>
                </a:solidFill>
                <a:latin typeface="Comic Sans MS" pitchFamily="16" charset="0"/>
              </a:rPr>
            </a:br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When light rays come from a distant source like the sun, they can be considered parallel.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5"/>
          <p:cNvSpPr txBox="1">
            <a:spLocks noChangeArrowheads="1"/>
          </p:cNvSpPr>
          <p:nvPr/>
        </p:nvSpPr>
        <p:spPr bwMode="auto">
          <a:xfrm>
            <a:off x="228600" y="457200"/>
            <a:ext cx="84582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3397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tabLst>
                <a:tab pos="3397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tabLst>
                <a:tab pos="3397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tabLst>
                <a:tab pos="3397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tabLst>
                <a:tab pos="3397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>
              <a:buFont typeface="+mj-lt"/>
              <a:buAutoNum type="arabicParenR" startAt="4"/>
            </a:pPr>
            <a:r>
              <a:rPr lang="en-GB" altLang="en-US" dirty="0">
                <a:solidFill>
                  <a:schemeClr val="hlink"/>
                </a:solidFill>
                <a:latin typeface="Comic Sans MS" pitchFamily="16" charset="0"/>
                <a:ea typeface="ＭＳ 明朝" pitchFamily="16" charset="-128"/>
              </a:rPr>
              <a:t>If the OBJECT IS MOVED far beyond the Centre of Curvature, the image will move </a:t>
            </a:r>
            <a:r>
              <a:rPr lang="en-GB" altLang="en-US" b="1" u="sng" dirty="0">
                <a:solidFill>
                  <a:schemeClr val="hlink"/>
                </a:solidFill>
                <a:latin typeface="Comic Sans MS" pitchFamily="16" charset="0"/>
                <a:ea typeface="ＭＳ 明朝" pitchFamily="16" charset="-128"/>
              </a:rPr>
              <a:t>toward the Focus.</a:t>
            </a:r>
            <a:r>
              <a:rPr lang="en-GB" altLang="en-US" dirty="0">
                <a:solidFill>
                  <a:schemeClr val="hlink"/>
                </a:solidFill>
                <a:latin typeface="Comic Sans MS" pitchFamily="16" charset="0"/>
                <a:ea typeface="ＭＳ 明朝" pitchFamily="16" charset="-128"/>
              </a:rPr>
              <a:t> </a:t>
            </a:r>
            <a:endParaRPr lang="en-CA" altLang="en-US" dirty="0">
              <a:solidFill>
                <a:schemeClr val="hlink"/>
              </a:solidFill>
              <a:latin typeface="Comic Sans MS" pitchFamily="16" charset="0"/>
            </a:endParaRPr>
          </a:p>
          <a:p>
            <a:pPr>
              <a:buFont typeface="Arial" charset="0"/>
              <a:buAutoNum type="arabicParenR" startAt="4"/>
            </a:pPr>
            <a:endParaRPr lang="en-GB" altLang="en-US" dirty="0">
              <a:solidFill>
                <a:schemeClr val="hlink"/>
              </a:solidFill>
              <a:latin typeface="Comic Sans MS" pitchFamily="16" charset="0"/>
              <a:ea typeface="ＭＳ 明朝" pitchFamily="16" charset="-128"/>
            </a:endParaRPr>
          </a:p>
          <a:p>
            <a:pPr>
              <a:buFont typeface="Arial" charset="0"/>
              <a:buAutoNum type="arabicParenR" startAt="4"/>
            </a:pPr>
            <a:r>
              <a:rPr lang="en-GB" altLang="en-US" dirty="0">
                <a:solidFill>
                  <a:schemeClr val="hlink"/>
                </a:solidFill>
                <a:latin typeface="Comic Sans MS" pitchFamily="16" charset="0"/>
                <a:ea typeface="ＭＳ 明朝" pitchFamily="16" charset="-128"/>
              </a:rPr>
              <a:t>If the OBJECT IS MOVED close toward the Focus, the image will move </a:t>
            </a:r>
            <a:r>
              <a:rPr lang="en-GB" altLang="en-US" b="1" u="sng" dirty="0">
                <a:solidFill>
                  <a:schemeClr val="hlink"/>
                </a:solidFill>
                <a:latin typeface="Comic Sans MS" pitchFamily="16" charset="0"/>
                <a:ea typeface="ＭＳ 明朝" pitchFamily="16" charset="-128"/>
              </a:rPr>
              <a:t>far beyond the Centre of Curvature.</a:t>
            </a:r>
            <a:r>
              <a:rPr lang="en-GB" altLang="en-US" dirty="0">
                <a:solidFill>
                  <a:schemeClr val="hlink"/>
                </a:solidFill>
                <a:latin typeface="Comic Sans MS" pitchFamily="16" charset="0"/>
                <a:ea typeface="ＭＳ 明朝" pitchFamily="16" charset="-128"/>
              </a:rPr>
              <a:t> </a:t>
            </a:r>
            <a:endParaRPr lang="en-CA" altLang="en-US" dirty="0">
              <a:solidFill>
                <a:schemeClr val="hlink"/>
              </a:solidFill>
              <a:latin typeface="Comic Sans MS" pitchFamily="16" charset="0"/>
            </a:endParaRPr>
          </a:p>
          <a:p>
            <a:pPr>
              <a:buFont typeface="Arial" charset="0"/>
              <a:buAutoNum type="arabicParenR" startAt="4"/>
            </a:pPr>
            <a:endParaRPr lang="en-GB" altLang="en-US" dirty="0">
              <a:solidFill>
                <a:schemeClr val="hlink"/>
              </a:solidFill>
              <a:latin typeface="Comic Sans MS" pitchFamily="16" charset="0"/>
              <a:ea typeface="ＭＳ 明朝" pitchFamily="16" charset="-128"/>
            </a:endParaRPr>
          </a:p>
          <a:p>
            <a:pPr>
              <a:buFont typeface="Arial" charset="0"/>
              <a:buAutoNum type="arabicParenR" startAt="4"/>
            </a:pPr>
            <a:r>
              <a:rPr lang="en-GB" altLang="en-US" dirty="0">
                <a:solidFill>
                  <a:schemeClr val="hlink"/>
                </a:solidFill>
                <a:latin typeface="Comic Sans MS" pitchFamily="16" charset="0"/>
                <a:ea typeface="ＭＳ 明朝" pitchFamily="16" charset="-128"/>
              </a:rPr>
              <a:t>In order to produce a VIRTUAL IMAGE with CONCAVE MIRROR, an object must be placed </a:t>
            </a:r>
            <a:r>
              <a:rPr lang="en-GB" altLang="en-US" b="1" u="sng" dirty="0">
                <a:solidFill>
                  <a:schemeClr val="hlink"/>
                </a:solidFill>
                <a:latin typeface="Comic Sans MS" pitchFamily="16" charset="0"/>
                <a:ea typeface="ＭＳ 明朝" pitchFamily="16" charset="-128"/>
              </a:rPr>
              <a:t>between the Focus and the Vertex.</a:t>
            </a:r>
          </a:p>
          <a:p>
            <a:pPr>
              <a:buFont typeface="Arial" charset="0"/>
              <a:buAutoNum type="arabicParenR" startAt="4"/>
            </a:pPr>
            <a:endParaRPr lang="en-GB" altLang="en-US" dirty="0">
              <a:solidFill>
                <a:schemeClr val="hlink"/>
              </a:solidFill>
              <a:latin typeface="Comic Sans MS" pitchFamily="16" charset="0"/>
              <a:ea typeface="ＭＳ 明朝" pitchFamily="1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84582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3397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tabLst>
                <a:tab pos="3397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tabLst>
                <a:tab pos="3397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tabLst>
                <a:tab pos="3397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tabLst>
                <a:tab pos="3397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r>
              <a:rPr lang="en-GB" altLang="en-US" dirty="0" smtClean="0">
                <a:solidFill>
                  <a:schemeClr val="hlink"/>
                </a:solidFill>
                <a:latin typeface="Comic Sans MS" pitchFamily="16" charset="0"/>
                <a:ea typeface="ＭＳ 明朝" pitchFamily="16" charset="-128"/>
              </a:rPr>
              <a:t>7)  In </a:t>
            </a:r>
            <a:r>
              <a:rPr lang="en-GB" altLang="en-US" dirty="0">
                <a:solidFill>
                  <a:schemeClr val="hlink"/>
                </a:solidFill>
                <a:latin typeface="Comic Sans MS" pitchFamily="16" charset="0"/>
                <a:ea typeface="ＭＳ 明朝" pitchFamily="16" charset="-128"/>
              </a:rPr>
              <a:t>order to produce a REAL IMAGE with CONCAVE MIRROR, an object must be placed </a:t>
            </a:r>
            <a:r>
              <a:rPr lang="en-GB" altLang="en-US" b="1" u="sng" dirty="0">
                <a:solidFill>
                  <a:schemeClr val="hlink"/>
                </a:solidFill>
                <a:latin typeface="Comic Sans MS" pitchFamily="16" charset="0"/>
                <a:ea typeface="ＭＳ 明朝" pitchFamily="16" charset="-128"/>
              </a:rPr>
              <a:t>beyond the Focus (away from the mirror).</a:t>
            </a:r>
            <a:r>
              <a:rPr lang="en-GB" altLang="en-US" dirty="0">
                <a:solidFill>
                  <a:schemeClr val="hlink"/>
                </a:solidFill>
                <a:latin typeface="Comic Sans MS" pitchFamily="16" charset="0"/>
                <a:ea typeface="ＭＳ 明朝" pitchFamily="16" charset="-128"/>
              </a:rPr>
              <a:t> </a:t>
            </a:r>
          </a:p>
          <a:p>
            <a:pPr marL="0" indent="0"/>
            <a:endParaRPr lang="en-GB" altLang="en-US" dirty="0" smtClean="0">
              <a:solidFill>
                <a:schemeClr val="hlink"/>
              </a:solidFill>
              <a:latin typeface="Comic Sans MS" pitchFamily="16" charset="0"/>
              <a:ea typeface="ＭＳ 明朝" pitchFamily="16" charset="-128"/>
            </a:endParaRPr>
          </a:p>
          <a:p>
            <a:pPr marL="0" indent="0"/>
            <a:r>
              <a:rPr lang="en-GB" altLang="en-US" dirty="0" smtClean="0">
                <a:solidFill>
                  <a:schemeClr val="hlink"/>
                </a:solidFill>
                <a:latin typeface="Comic Sans MS" pitchFamily="16" charset="0"/>
                <a:ea typeface="ＭＳ 明朝" pitchFamily="16" charset="-128"/>
              </a:rPr>
              <a:t>8) In </a:t>
            </a:r>
            <a:r>
              <a:rPr lang="en-GB" altLang="en-US" dirty="0">
                <a:solidFill>
                  <a:schemeClr val="hlink"/>
                </a:solidFill>
                <a:latin typeface="Comic Sans MS" pitchFamily="16" charset="0"/>
                <a:ea typeface="ＭＳ 明朝" pitchFamily="16" charset="-128"/>
              </a:rPr>
              <a:t>order to produce an </a:t>
            </a:r>
            <a:r>
              <a:rPr lang="en-GB" altLang="en-US" dirty="0" smtClean="0">
                <a:solidFill>
                  <a:schemeClr val="hlink"/>
                </a:solidFill>
                <a:latin typeface="Comic Sans MS" pitchFamily="16" charset="0"/>
                <a:ea typeface="ＭＳ 明朝" pitchFamily="16" charset="-128"/>
              </a:rPr>
              <a:t>UPRIGHT </a:t>
            </a:r>
            <a:r>
              <a:rPr lang="en-GB" altLang="en-US" dirty="0">
                <a:solidFill>
                  <a:schemeClr val="hlink"/>
                </a:solidFill>
                <a:latin typeface="Comic Sans MS" pitchFamily="16" charset="0"/>
                <a:ea typeface="ＭＳ 明朝" pitchFamily="16" charset="-128"/>
              </a:rPr>
              <a:t>IMAGE with </a:t>
            </a:r>
            <a:r>
              <a:rPr lang="en-GB" altLang="en-US" dirty="0" smtClean="0">
                <a:solidFill>
                  <a:schemeClr val="hlink"/>
                </a:solidFill>
                <a:latin typeface="Comic Sans MS" pitchFamily="16" charset="0"/>
                <a:ea typeface="ＭＳ 明朝" pitchFamily="16" charset="-128"/>
              </a:rPr>
              <a:t>	CONCAVE </a:t>
            </a:r>
            <a:r>
              <a:rPr lang="en-GB" altLang="en-US" dirty="0">
                <a:solidFill>
                  <a:schemeClr val="hlink"/>
                </a:solidFill>
                <a:latin typeface="Comic Sans MS" pitchFamily="16" charset="0"/>
                <a:ea typeface="ＭＳ 明朝" pitchFamily="16" charset="-128"/>
              </a:rPr>
              <a:t>MIRROR, an object must be placed  </a:t>
            </a:r>
            <a:r>
              <a:rPr lang="en-GB" altLang="en-US" b="1" u="sng" dirty="0">
                <a:solidFill>
                  <a:schemeClr val="hlink"/>
                </a:solidFill>
                <a:latin typeface="Comic Sans MS" pitchFamily="16" charset="0"/>
                <a:ea typeface="ＭＳ 明朝" pitchFamily="16" charset="-128"/>
              </a:rPr>
              <a:t>between </a:t>
            </a:r>
            <a:r>
              <a:rPr lang="en-GB" altLang="en-US" b="1" dirty="0" smtClean="0">
                <a:solidFill>
                  <a:schemeClr val="hlink"/>
                </a:solidFill>
                <a:latin typeface="Comic Sans MS" pitchFamily="16" charset="0"/>
                <a:ea typeface="ＭＳ 明朝" pitchFamily="16" charset="-128"/>
              </a:rPr>
              <a:t>	</a:t>
            </a:r>
            <a:r>
              <a:rPr lang="en-GB" altLang="en-US" b="1" u="sng" dirty="0" smtClean="0">
                <a:solidFill>
                  <a:schemeClr val="hlink"/>
                </a:solidFill>
                <a:latin typeface="Comic Sans MS" pitchFamily="16" charset="0"/>
                <a:ea typeface="ＭＳ 明朝" pitchFamily="16" charset="-128"/>
              </a:rPr>
              <a:t>the </a:t>
            </a:r>
            <a:r>
              <a:rPr lang="en-GB" altLang="en-US" b="1" u="sng" dirty="0">
                <a:solidFill>
                  <a:schemeClr val="hlink"/>
                </a:solidFill>
                <a:latin typeface="Comic Sans MS" pitchFamily="16" charset="0"/>
                <a:ea typeface="ＭＳ 明朝" pitchFamily="16" charset="-128"/>
              </a:rPr>
              <a:t>Focus and the Vertex.</a:t>
            </a:r>
            <a:r>
              <a:rPr lang="en-GB" altLang="en-US" dirty="0">
                <a:solidFill>
                  <a:schemeClr val="hlink"/>
                </a:solidFill>
                <a:latin typeface="Comic Sans MS" pitchFamily="16" charset="0"/>
                <a:ea typeface="ＭＳ 明朝" pitchFamily="16" charset="-128"/>
              </a:rPr>
              <a:t>                                    </a:t>
            </a:r>
          </a:p>
          <a:p>
            <a:pPr>
              <a:buFont typeface="Arial" charset="0"/>
              <a:buAutoNum type="arabicParenR" startAt="9"/>
            </a:pPr>
            <a:endParaRPr lang="en-GB" altLang="en-US" dirty="0">
              <a:solidFill>
                <a:schemeClr val="hlink"/>
              </a:solidFill>
              <a:latin typeface="Comic Sans MS" pitchFamily="16" charset="0"/>
              <a:ea typeface="ＭＳ 明朝" pitchFamily="16" charset="-128"/>
            </a:endParaRPr>
          </a:p>
          <a:p>
            <a:pPr>
              <a:buFont typeface="Arial" charset="0"/>
              <a:buAutoNum type="arabicParenR" startAt="9"/>
            </a:pPr>
            <a:r>
              <a:rPr lang="en-GB" altLang="en-US" dirty="0">
                <a:solidFill>
                  <a:schemeClr val="hlink"/>
                </a:solidFill>
                <a:latin typeface="Comic Sans MS" pitchFamily="16" charset="0"/>
                <a:ea typeface="ＭＳ 明朝" pitchFamily="16" charset="-128"/>
              </a:rPr>
              <a:t>In order to produce the LARGEST IMAGE POSSIBLE with CONCAVE MIRROR, an object must be placed </a:t>
            </a:r>
            <a:r>
              <a:rPr lang="en-GB" altLang="en-US" b="1" u="sng" dirty="0" smtClean="0">
                <a:solidFill>
                  <a:schemeClr val="hlink"/>
                </a:solidFill>
                <a:latin typeface="Comic Sans MS" pitchFamily="16" charset="0"/>
                <a:ea typeface="ＭＳ 明朝" pitchFamily="16" charset="-128"/>
              </a:rPr>
              <a:t>close to </a:t>
            </a:r>
            <a:r>
              <a:rPr lang="en-GB" altLang="en-US" b="1" u="sng" dirty="0">
                <a:solidFill>
                  <a:schemeClr val="hlink"/>
                </a:solidFill>
                <a:latin typeface="Comic Sans MS" pitchFamily="16" charset="0"/>
                <a:ea typeface="ＭＳ 明朝" pitchFamily="16" charset="-128"/>
              </a:rPr>
              <a:t>the Focus.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9"/>
          <p:cNvSpPr>
            <a:spLocks noChangeArrowheads="1"/>
          </p:cNvSpPr>
          <p:nvPr/>
        </p:nvSpPr>
        <p:spPr bwMode="auto">
          <a:xfrm>
            <a:off x="4648200" y="1295400"/>
            <a:ext cx="4343400" cy="5110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endParaRPr lang="en-CA" altLang="en-US"/>
          </a:p>
        </p:txBody>
      </p:sp>
      <p:pic>
        <p:nvPicPr>
          <p:cNvPr id="15363" name="Picture 17" descr="JustTheMirrors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371600"/>
            <a:ext cx="273685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14"/>
          <p:cNvSpPr>
            <a:spLocks noChangeArrowheads="1"/>
          </p:cNvSpPr>
          <p:nvPr/>
        </p:nvSpPr>
        <p:spPr bwMode="auto">
          <a:xfrm>
            <a:off x="533400" y="1371600"/>
            <a:ext cx="40386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chemeClr val="hlink"/>
                </a:solidFill>
                <a:latin typeface="Comic Sans MS" pitchFamily="16" charset="0"/>
              </a:rPr>
              <a:t>All incident light rays which are parallel to each other will reflect off any part of the smooth curve and pass through the same spot.</a:t>
            </a:r>
            <a:br>
              <a:rPr lang="en-US" altLang="en-US" dirty="0">
                <a:solidFill>
                  <a:schemeClr val="hlink"/>
                </a:solidFill>
                <a:latin typeface="Comic Sans MS" pitchFamily="16" charset="0"/>
              </a:rPr>
            </a:br>
            <a:r>
              <a:rPr lang="en-US" altLang="en-US" dirty="0">
                <a:solidFill>
                  <a:schemeClr val="hlink"/>
                </a:solidFill>
                <a:latin typeface="Comic Sans MS" pitchFamily="16" charset="0"/>
              </a:rPr>
              <a:t/>
            </a:r>
            <a:br>
              <a:rPr lang="en-US" altLang="en-US" dirty="0">
                <a:solidFill>
                  <a:schemeClr val="hlink"/>
                </a:solidFill>
                <a:latin typeface="Comic Sans MS" pitchFamily="16" charset="0"/>
              </a:rPr>
            </a:br>
            <a:r>
              <a:rPr lang="en-US" altLang="en-US" dirty="0">
                <a:solidFill>
                  <a:schemeClr val="hlink"/>
                </a:solidFill>
                <a:latin typeface="Comic Sans MS" pitchFamily="16" charset="0"/>
              </a:rPr>
              <a:t>This spot is called the Focus.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0"/>
          <p:cNvSpPr>
            <a:spLocks noChangeArrowheads="1"/>
          </p:cNvSpPr>
          <p:nvPr/>
        </p:nvSpPr>
        <p:spPr bwMode="auto">
          <a:xfrm>
            <a:off x="4648200" y="1295400"/>
            <a:ext cx="4343400" cy="5110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endParaRPr lang="en-CA" altLang="en-US"/>
          </a:p>
        </p:txBody>
      </p:sp>
      <p:pic>
        <p:nvPicPr>
          <p:cNvPr id="16387" name="Picture 19" descr="JustTheMirrors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371600"/>
            <a:ext cx="2486025" cy="473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533400" y="1371600"/>
            <a:ext cx="38862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The Curve is called a Parabola.</a:t>
            </a:r>
            <a:r>
              <a:rPr lang="en-US" altLang="en-US" sz="2000">
                <a:solidFill>
                  <a:schemeClr val="hlink"/>
                </a:solidFill>
                <a:latin typeface="Comic Sans MS" pitchFamily="16" charset="0"/>
              </a:rPr>
              <a:t> </a:t>
            </a:r>
            <a:br>
              <a:rPr lang="en-US" altLang="en-US" sz="2000">
                <a:solidFill>
                  <a:schemeClr val="hlink"/>
                </a:solidFill>
                <a:latin typeface="Comic Sans MS" pitchFamily="16" charset="0"/>
              </a:rPr>
            </a:br>
            <a:r>
              <a:rPr lang="en-US" altLang="en-US" sz="2000">
                <a:solidFill>
                  <a:schemeClr val="hlink"/>
                </a:solidFill>
                <a:latin typeface="Comic Sans MS" pitchFamily="16" charset="0"/>
              </a:rPr>
              <a:t/>
            </a:r>
            <a:br>
              <a:rPr lang="en-US" altLang="en-US" sz="2000">
                <a:solidFill>
                  <a:schemeClr val="hlink"/>
                </a:solidFill>
                <a:latin typeface="Comic Sans MS" pitchFamily="16" charset="0"/>
              </a:rPr>
            </a:br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The symbol for the Focus is (F).</a:t>
            </a:r>
            <a:br>
              <a:rPr lang="en-US" altLang="en-US">
                <a:solidFill>
                  <a:schemeClr val="hlink"/>
                </a:solidFill>
                <a:latin typeface="Comic Sans MS" pitchFamily="16" charset="0"/>
              </a:rPr>
            </a:br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/>
            </a:r>
            <a:br>
              <a:rPr lang="en-US" altLang="en-US">
                <a:solidFill>
                  <a:schemeClr val="hlink"/>
                </a:solidFill>
                <a:latin typeface="Comic Sans MS" pitchFamily="16" charset="0"/>
              </a:rPr>
            </a:br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Unfortunately, Parabolic mirrors are expensive to make.</a:t>
            </a:r>
            <a:r>
              <a:rPr lang="en-US" altLang="en-US" sz="1200">
                <a:solidFill>
                  <a:schemeClr val="hlink"/>
                </a:solidFill>
                <a:latin typeface="Comic Sans MS" pitchFamily="16" charset="0"/>
              </a:rPr>
              <a:t>  </a:t>
            </a:r>
            <a:endParaRPr lang="en-US" altLang="en-US" sz="2000">
              <a:solidFill>
                <a:schemeClr val="hlink"/>
              </a:solidFill>
              <a:latin typeface="Comic Sans MS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7"/>
          <p:cNvSpPr>
            <a:spLocks noChangeArrowheads="1"/>
          </p:cNvSpPr>
          <p:nvPr/>
        </p:nvSpPr>
        <p:spPr bwMode="auto">
          <a:xfrm>
            <a:off x="4648200" y="1295400"/>
            <a:ext cx="4343400" cy="5110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endParaRPr lang="en-CA" altLang="en-US"/>
          </a:p>
        </p:txBody>
      </p:sp>
      <p:pic>
        <p:nvPicPr>
          <p:cNvPr id="17411" name="Picture 16" descr="JustTheMirrors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371600"/>
            <a:ext cx="2486025" cy="472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Rectangle 14"/>
          <p:cNvSpPr>
            <a:spLocks noChangeArrowheads="1"/>
          </p:cNvSpPr>
          <p:nvPr/>
        </p:nvSpPr>
        <p:spPr bwMode="auto">
          <a:xfrm>
            <a:off x="533400" y="1371600"/>
            <a:ext cx="37338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A circle can be drawn so that it closely matches the parabola near the central region.</a:t>
            </a:r>
            <a:br>
              <a:rPr lang="en-US" altLang="en-US">
                <a:solidFill>
                  <a:schemeClr val="hlink"/>
                </a:solidFill>
                <a:latin typeface="Comic Sans MS" pitchFamily="16" charset="0"/>
              </a:rPr>
            </a:br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/>
            </a:r>
            <a:br>
              <a:rPr lang="en-US" altLang="en-US">
                <a:solidFill>
                  <a:schemeClr val="hlink"/>
                </a:solidFill>
                <a:latin typeface="Comic Sans MS" pitchFamily="16" charset="0"/>
              </a:rPr>
            </a:br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Fortunately, Circular (or in 3D, </a:t>
            </a:r>
            <a:r>
              <a:rPr lang="en-US" altLang="en-US" b="1">
                <a:solidFill>
                  <a:schemeClr val="hlink"/>
                </a:solidFill>
                <a:latin typeface="Comic Sans MS" pitchFamily="16" charset="0"/>
              </a:rPr>
              <a:t>Spherical</a:t>
            </a:r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) mirrors are less expensive to make.</a:t>
            </a:r>
            <a:r>
              <a:rPr lang="en-US" altLang="en-US" sz="1200">
                <a:solidFill>
                  <a:schemeClr val="hlink"/>
                </a:solidFill>
                <a:latin typeface="Comic Sans MS" pitchFamily="16" charset="0"/>
              </a:rPr>
              <a:t>  </a:t>
            </a:r>
          </a:p>
        </p:txBody>
      </p:sp>
      <p:sp>
        <p:nvSpPr>
          <p:cNvPr id="17413" name="Rectangle 19"/>
          <p:cNvSpPr>
            <a:spLocks noChangeArrowheads="1"/>
          </p:cNvSpPr>
          <p:nvPr/>
        </p:nvSpPr>
        <p:spPr bwMode="auto">
          <a:xfrm>
            <a:off x="533400" y="4724400"/>
            <a:ext cx="3962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The symbol “C” stands for Centre of Curvature of the Spherical mirror.</a:t>
            </a:r>
            <a:endParaRPr lang="en-US" altLang="en-US" sz="2000">
              <a:solidFill>
                <a:schemeClr val="hlink"/>
              </a:solidFill>
              <a:latin typeface="Comic Sans MS" pitchFamily="16" charset="0"/>
            </a:endParaRPr>
          </a:p>
        </p:txBody>
      </p:sp>
      <p:sp>
        <p:nvSpPr>
          <p:cNvPr id="53271" name="AutoShape 23"/>
          <p:cNvSpPr>
            <a:spLocks noChangeArrowheads="1"/>
          </p:cNvSpPr>
          <p:nvPr/>
        </p:nvSpPr>
        <p:spPr bwMode="auto">
          <a:xfrm>
            <a:off x="3352800" y="4038600"/>
            <a:ext cx="457200" cy="381000"/>
          </a:xfrm>
          <a:prstGeom prst="star5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ChangeArrowheads="1"/>
          </p:cNvSpPr>
          <p:nvPr/>
        </p:nvSpPr>
        <p:spPr bwMode="auto">
          <a:xfrm>
            <a:off x="457200" y="1371600"/>
            <a:ext cx="40386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Most curved mirrors that are used have a Spherical instead of the more expensive (but better) Parabolic shape.</a:t>
            </a:r>
            <a:br>
              <a:rPr lang="en-US" altLang="en-US">
                <a:solidFill>
                  <a:schemeClr val="hlink"/>
                </a:solidFill>
                <a:latin typeface="Comic Sans MS" pitchFamily="16" charset="0"/>
              </a:rPr>
            </a:br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/>
            </a:r>
            <a:br>
              <a:rPr lang="en-US" altLang="en-US">
                <a:solidFill>
                  <a:schemeClr val="hlink"/>
                </a:solidFill>
                <a:latin typeface="Comic Sans MS" pitchFamily="16" charset="0"/>
              </a:rPr>
            </a:br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Only a small portion of the  Spherical mirror is used so that it closely matches the properties of  a Parabolic mirror.</a:t>
            </a:r>
            <a:br>
              <a:rPr lang="en-US" altLang="en-US">
                <a:solidFill>
                  <a:schemeClr val="hlink"/>
                </a:solidFill>
                <a:latin typeface="Comic Sans MS" pitchFamily="16" charset="0"/>
              </a:rPr>
            </a:br>
            <a:r>
              <a:rPr lang="en-US" altLang="en-US" sz="1200">
                <a:solidFill>
                  <a:schemeClr val="hlink"/>
                </a:solidFill>
                <a:latin typeface="Comic Sans MS" pitchFamily="16" charset="0"/>
              </a:rPr>
              <a:t>  </a:t>
            </a:r>
          </a:p>
        </p:txBody>
      </p:sp>
      <p:sp>
        <p:nvSpPr>
          <p:cNvPr id="18435" name="Rectangle 9"/>
          <p:cNvSpPr>
            <a:spLocks noChangeArrowheads="1"/>
          </p:cNvSpPr>
          <p:nvPr/>
        </p:nvSpPr>
        <p:spPr bwMode="auto">
          <a:xfrm>
            <a:off x="4648200" y="1295400"/>
            <a:ext cx="4343400" cy="5110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endParaRPr lang="en-CA" altLang="en-US"/>
          </a:p>
        </p:txBody>
      </p:sp>
      <p:pic>
        <p:nvPicPr>
          <p:cNvPr id="18436" name="Picture 10" descr="JustTheMirrors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371600"/>
            <a:ext cx="2486025" cy="472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Rectangle 8"/>
          <p:cNvSpPr>
            <a:spLocks noChangeArrowheads="1"/>
          </p:cNvSpPr>
          <p:nvPr/>
        </p:nvSpPr>
        <p:spPr bwMode="auto">
          <a:xfrm>
            <a:off x="7696200" y="2362200"/>
            <a:ext cx="533400" cy="27432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 algn="ctr"/>
            <a:endParaRPr lang="en-US" altLang="en-US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533400" y="2819400"/>
            <a:ext cx="3962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This is why curved mirrors often seem to be quite “flat”.</a:t>
            </a:r>
            <a:br>
              <a:rPr lang="en-US" altLang="en-US">
                <a:solidFill>
                  <a:schemeClr val="hlink"/>
                </a:solidFill>
                <a:latin typeface="Comic Sans MS" pitchFamily="16" charset="0"/>
              </a:rPr>
            </a:br>
            <a:endParaRPr lang="en-US" altLang="en-US" sz="1200">
              <a:solidFill>
                <a:schemeClr val="hlink"/>
              </a:solidFill>
              <a:latin typeface="Comic Sans MS" pitchFamily="16" charset="0"/>
            </a:endParaRPr>
          </a:p>
        </p:txBody>
      </p:sp>
      <p:sp>
        <p:nvSpPr>
          <p:cNvPr id="19459" name="Rectangle 8"/>
          <p:cNvSpPr>
            <a:spLocks noChangeArrowheads="1"/>
          </p:cNvSpPr>
          <p:nvPr/>
        </p:nvSpPr>
        <p:spPr bwMode="auto">
          <a:xfrm>
            <a:off x="4648200" y="1295400"/>
            <a:ext cx="4343400" cy="5110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endParaRPr lang="en-CA" altLang="en-US"/>
          </a:p>
        </p:txBody>
      </p:sp>
      <p:pic>
        <p:nvPicPr>
          <p:cNvPr id="19460" name="Picture 9" descr="JustTheMirrors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371600"/>
            <a:ext cx="2486025" cy="472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Rectangle 10"/>
          <p:cNvSpPr>
            <a:spLocks noChangeArrowheads="1"/>
          </p:cNvSpPr>
          <p:nvPr/>
        </p:nvSpPr>
        <p:spPr bwMode="auto">
          <a:xfrm>
            <a:off x="7696200" y="2362200"/>
            <a:ext cx="533400" cy="27432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 algn="ctr"/>
            <a:endParaRPr lang="en-US" altLang="en-US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 descr="ConcaveConve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6972300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685800" y="304800"/>
            <a:ext cx="7264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The inside of a sphere produces a concave mirror.</a:t>
            </a:r>
          </a:p>
          <a:p>
            <a:endParaRPr lang="en-US" altLang="en-US">
              <a:latin typeface="Comic Sans MS" pitchFamily="16" charset="0"/>
            </a:endParaRPr>
          </a:p>
          <a:p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The outside produces a convex mirror.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524000" y="990600"/>
            <a:ext cx="5943600" cy="3581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endParaRPr lang="en-CA" altLang="en-US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295400" y="381000"/>
            <a:ext cx="688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pPr>
              <a:buFont typeface="Arial" charset="0"/>
              <a:buAutoNum type="arabicParenR" startAt="2"/>
            </a:pPr>
            <a:r>
              <a:rPr lang="en-US" altLang="en-US" sz="3400">
                <a:solidFill>
                  <a:schemeClr val="hlink"/>
                </a:solidFill>
                <a:latin typeface="Comic Sans MS" pitchFamily="16" charset="0"/>
              </a:rPr>
              <a:t> The Parts of a Concave Mirror</a:t>
            </a:r>
            <a:endParaRPr lang="en-US" altLang="en-US">
              <a:solidFill>
                <a:schemeClr val="hlink"/>
              </a:solidFill>
              <a:latin typeface="Comic Sans MS" pitchFamily="16" charset="0"/>
            </a:endParaRP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1295400" y="4724400"/>
            <a:ext cx="37242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6" charset="-128"/>
              </a:defRPr>
            </a:lvl9pPr>
          </a:lstStyle>
          <a:p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C </a:t>
            </a:r>
            <a:r>
              <a:rPr lang="en-US" altLang="en-US">
                <a:solidFill>
                  <a:schemeClr val="hlink"/>
                </a:solidFill>
                <a:latin typeface="Comic Sans MS" pitchFamily="16" charset="0"/>
                <a:sym typeface="Symbol" pitchFamily="16" charset="2"/>
              </a:rPr>
              <a:t></a:t>
            </a:r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 Centre of Curvature</a:t>
            </a:r>
          </a:p>
          <a:p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F </a:t>
            </a:r>
            <a:r>
              <a:rPr lang="en-US" altLang="en-US">
                <a:solidFill>
                  <a:schemeClr val="hlink"/>
                </a:solidFill>
                <a:latin typeface="Comic Sans MS" pitchFamily="16" charset="0"/>
                <a:sym typeface="Symbol" pitchFamily="16" charset="2"/>
              </a:rPr>
              <a:t></a:t>
            </a:r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 Focus</a:t>
            </a:r>
          </a:p>
          <a:p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f </a:t>
            </a:r>
            <a:r>
              <a:rPr lang="en-US" altLang="en-US">
                <a:solidFill>
                  <a:schemeClr val="hlink"/>
                </a:solidFill>
                <a:latin typeface="Comic Sans MS" pitchFamily="16" charset="0"/>
                <a:sym typeface="Symbol" pitchFamily="16" charset="2"/>
              </a:rPr>
              <a:t></a:t>
            </a:r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 Focal Length</a:t>
            </a:r>
          </a:p>
          <a:p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V </a:t>
            </a:r>
            <a:r>
              <a:rPr lang="en-US" altLang="en-US">
                <a:solidFill>
                  <a:schemeClr val="hlink"/>
                </a:solidFill>
                <a:latin typeface="Comic Sans MS" pitchFamily="16" charset="0"/>
                <a:sym typeface="Symbol" pitchFamily="16" charset="2"/>
              </a:rPr>
              <a:t></a:t>
            </a:r>
            <a:r>
              <a:rPr lang="en-US" altLang="en-US">
                <a:solidFill>
                  <a:schemeClr val="hlink"/>
                </a:solidFill>
                <a:latin typeface="Comic Sans MS" pitchFamily="16" charset="0"/>
              </a:rPr>
              <a:t> Vertex</a:t>
            </a:r>
          </a:p>
        </p:txBody>
      </p:sp>
      <p:pic>
        <p:nvPicPr>
          <p:cNvPr id="21509" name="Picture 7" descr="ConcaveMirrorPar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143000"/>
            <a:ext cx="5721350" cy="332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2203</TotalTime>
  <Words>743</Words>
  <Application>Microsoft Office PowerPoint</Application>
  <PresentationFormat>On-screen Show (4:3)</PresentationFormat>
  <Paragraphs>87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Dave  Erb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 Erb</dc:creator>
  <cp:lastModifiedBy>Morrison, Brent</cp:lastModifiedBy>
  <cp:revision>28</cp:revision>
  <dcterms:created xsi:type="dcterms:W3CDTF">2011-02-20T15:27:09Z</dcterms:created>
  <dcterms:modified xsi:type="dcterms:W3CDTF">2016-02-23T15:28:30Z</dcterms:modified>
</cp:coreProperties>
</file>