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sldIdLst>
    <p:sldId id="256" r:id="rId2"/>
    <p:sldId id="350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364" r:id="rId17"/>
    <p:sldId id="365" r:id="rId18"/>
    <p:sldId id="366" r:id="rId19"/>
    <p:sldId id="368" r:id="rId20"/>
    <p:sldId id="367" r:id="rId21"/>
    <p:sldId id="380" r:id="rId22"/>
    <p:sldId id="379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9" autoAdjust="0"/>
    <p:restoredTop sz="91587" autoAdjust="0"/>
  </p:normalViewPr>
  <p:slideViewPr>
    <p:cSldViewPr>
      <p:cViewPr varScale="1">
        <p:scale>
          <a:sx n="67" d="100"/>
          <a:sy n="67" d="100"/>
        </p:scale>
        <p:origin x="-690" y="-96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FE23526-4959-4D54-8169-007714612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95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FE730011-4312-4B8F-9B5C-C19D1267AF9F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64D1CC61-E1B7-4236-B798-609A51F52272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94485547-99F2-45D6-A394-81B353C7239E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8C7596F1-44FB-4A7A-B979-E6876883CAB6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DB8A2063-33A6-48B9-97DF-5B4079393454}" type="slidenum">
              <a:rPr lang="en-US" altLang="en-US" sz="1200" smtClean="0"/>
              <a:pPr/>
              <a:t>13</a:t>
            </a:fld>
            <a:endParaRPr lang="en-US" altLang="en-US" sz="12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A6F0A827-EF97-4D3F-B25F-CF0C7D48429F}" type="slidenum">
              <a:rPr lang="en-US" altLang="en-US" sz="1200" smtClean="0"/>
              <a:pPr/>
              <a:t>14</a:t>
            </a:fld>
            <a:endParaRPr lang="en-US" altLang="en-US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ABB00A1C-2C63-4D51-9938-6082D7E6AE1F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4148184D-172B-4710-96CA-F250811E2AF0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8529A3E8-6E5F-4378-B46C-F9425EE1281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3FAE7D93-8C28-41D4-8A69-16B2B8CC152E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F947F74E-8363-4F65-AC25-9FEC4A66A501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E5E6A53D-6902-4FD9-A785-EE6621561A37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 altLang="en-US" smtClean="0">
                <a:latin typeface="Times New Roman" pitchFamily="16" charset="0"/>
              </a:rPr>
              <a:t>The Characteristic Rays should be demonstrated using a Laser Level and demonstration mirrors. </a:t>
            </a:r>
            <a:r>
              <a:rPr lang="en-GB" altLang="en-US" b="1" smtClean="0">
                <a:latin typeface="Times New Roman" pitchFamily="16" charset="0"/>
              </a:rPr>
              <a:t>These are sold through</a:t>
            </a:r>
            <a:r>
              <a:rPr lang="en-GB" altLang="en-US" b="1" smtClean="0"/>
              <a:t> </a:t>
            </a:r>
            <a:r>
              <a:rPr lang="en-GB" altLang="en-US" b="1" smtClean="0">
                <a:latin typeface="Times New Roman" pitchFamily="16" charset="0"/>
              </a:rPr>
              <a:t>the STAO store .</a:t>
            </a:r>
            <a:endParaRPr lang="en-US" altLang="en-US" b="1" smtClean="0">
              <a:latin typeface="Times New Roman" pitchFamily="16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DB61B934-125A-46CD-B63F-76A74389D49C}" type="slidenum">
              <a:rPr lang="en-US" altLang="en-US" sz="1200" smtClean="0"/>
              <a:pPr/>
              <a:t>20</a:t>
            </a:fld>
            <a:endParaRPr lang="en-US" altLang="en-US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BF2C69FD-2231-47A6-AC91-4BE7FAC960BB}" type="slidenum">
              <a:rPr lang="en-US" altLang="en-US" sz="1200" smtClean="0"/>
              <a:pPr/>
              <a:t>21</a:t>
            </a:fld>
            <a:endParaRPr lang="en-US" altLang="en-US" sz="12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D15AD24C-118C-40BE-B3DC-A59F10551293}" type="slidenum">
              <a:rPr lang="en-US" altLang="en-US" sz="1200" smtClean="0"/>
              <a:pPr/>
              <a:t>22</a:t>
            </a:fld>
            <a:endParaRPr lang="en-US" altLang="en-US" sz="12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2F74AD09-6ADC-44B8-BA86-5306DD448C57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 altLang="en-US" smtClean="0">
                <a:latin typeface="Times New Roman" pitchFamily="16" charset="0"/>
              </a:rPr>
              <a:t>The Characteristic Rays should be demonstrated using a Laser Level and demonstration mirrors. </a:t>
            </a:r>
            <a:r>
              <a:rPr lang="en-GB" altLang="en-US" b="1" smtClean="0">
                <a:latin typeface="Times New Roman" pitchFamily="16" charset="0"/>
              </a:rPr>
              <a:t>These are sold through</a:t>
            </a:r>
            <a:r>
              <a:rPr lang="en-GB" altLang="en-US" b="1" smtClean="0"/>
              <a:t> </a:t>
            </a:r>
            <a:r>
              <a:rPr lang="en-GB" altLang="en-US" b="1" smtClean="0">
                <a:latin typeface="Times New Roman" pitchFamily="16" charset="0"/>
              </a:rPr>
              <a:t>the STAO store .</a:t>
            </a:r>
            <a:endParaRPr lang="en-US" altLang="en-US" b="1" smtClean="0">
              <a:latin typeface="Times New Roman" pitchFamily="16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AF7FF2E8-82B2-4883-AE80-C5DE55DDD974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 altLang="en-US" smtClean="0">
                <a:latin typeface="Times New Roman" pitchFamily="16" charset="0"/>
              </a:rPr>
              <a:t>The Characteristic Rays should be demonstrated using a Laser Level and demonstration mirrors. </a:t>
            </a:r>
            <a:r>
              <a:rPr lang="en-GB" altLang="en-US" b="1" smtClean="0">
                <a:latin typeface="Times New Roman" pitchFamily="16" charset="0"/>
              </a:rPr>
              <a:t>These are sold through</a:t>
            </a:r>
            <a:r>
              <a:rPr lang="en-GB" altLang="en-US" b="1" smtClean="0"/>
              <a:t> </a:t>
            </a:r>
            <a:r>
              <a:rPr lang="en-GB" altLang="en-US" b="1" smtClean="0">
                <a:latin typeface="Times New Roman" pitchFamily="16" charset="0"/>
              </a:rPr>
              <a:t>the STAO store .</a:t>
            </a:r>
            <a:endParaRPr lang="en-US" altLang="en-US" b="1" smtClean="0">
              <a:latin typeface="Times New Roman" pitchFamily="16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E84B570C-6993-4CBE-8E52-0A0DEA735760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 altLang="en-US" smtClean="0">
                <a:latin typeface="Times New Roman" pitchFamily="16" charset="0"/>
              </a:rPr>
              <a:t>The Characteristic Rays should be demonstrated using a Laser Level and demonstration mirrors. </a:t>
            </a:r>
            <a:r>
              <a:rPr lang="en-GB" altLang="en-US" b="1" smtClean="0">
                <a:latin typeface="Times New Roman" pitchFamily="16" charset="0"/>
              </a:rPr>
              <a:t>These are sold through</a:t>
            </a:r>
            <a:r>
              <a:rPr lang="en-GB" altLang="en-US" b="1" smtClean="0"/>
              <a:t> </a:t>
            </a:r>
            <a:r>
              <a:rPr lang="en-GB" altLang="en-US" b="1" smtClean="0">
                <a:latin typeface="Times New Roman" pitchFamily="16" charset="0"/>
              </a:rPr>
              <a:t>the STAO store .</a:t>
            </a:r>
            <a:endParaRPr lang="en-US" altLang="en-US" b="1" smtClean="0">
              <a:latin typeface="Times New Roman" pitchFamily="16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A1FFD203-BFDA-43F9-BB29-DE8A5026B5F7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 altLang="en-US" smtClean="0">
                <a:latin typeface="Times New Roman" pitchFamily="16" charset="0"/>
              </a:rPr>
              <a:t>The Characteristic Rays should be demonstrated using a Laser Level and demonstration mirrors. </a:t>
            </a:r>
            <a:r>
              <a:rPr lang="en-GB" altLang="en-US" b="1" smtClean="0">
                <a:latin typeface="Times New Roman" pitchFamily="16" charset="0"/>
              </a:rPr>
              <a:t>These are sold through</a:t>
            </a:r>
            <a:r>
              <a:rPr lang="en-GB" altLang="en-US" b="1" smtClean="0"/>
              <a:t> </a:t>
            </a:r>
            <a:r>
              <a:rPr lang="en-GB" altLang="en-US" b="1" smtClean="0">
                <a:latin typeface="Times New Roman" pitchFamily="16" charset="0"/>
              </a:rPr>
              <a:t>the STAO store. </a:t>
            </a:r>
            <a:endParaRPr lang="en-US" altLang="en-US" b="1" smtClean="0">
              <a:latin typeface="Times New Roman" pitchFamily="16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F92D8DC0-75F7-4F6C-808B-B98DFEEC60DE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 altLang="en-US" smtClean="0">
                <a:latin typeface="Times New Roman" pitchFamily="16" charset="0"/>
              </a:rPr>
              <a:t>The Characteristic Rays should be demonstrated using a Laser Level and demonstration mirrors. </a:t>
            </a:r>
            <a:r>
              <a:rPr lang="en-GB" altLang="en-US" b="1" smtClean="0">
                <a:latin typeface="Times New Roman" pitchFamily="16" charset="0"/>
              </a:rPr>
              <a:t>These are sold through</a:t>
            </a:r>
            <a:r>
              <a:rPr lang="en-GB" altLang="en-US" b="1" smtClean="0"/>
              <a:t> </a:t>
            </a:r>
            <a:r>
              <a:rPr lang="en-GB" altLang="en-US" b="1" smtClean="0">
                <a:latin typeface="Times New Roman" pitchFamily="16" charset="0"/>
              </a:rPr>
              <a:t>the STAO store. </a:t>
            </a:r>
            <a:endParaRPr lang="en-US" altLang="en-US" b="1" smtClean="0">
              <a:latin typeface="Times New Roman" pitchFamily="16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B37A6818-8BCE-4A7C-89F7-BFFDE4797490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 altLang="en-US" smtClean="0">
                <a:latin typeface="Times New Roman" pitchFamily="16" charset="0"/>
              </a:rPr>
              <a:t>The Characteristic Rays should be demonstrated using a Laser Level and demonstration mirrors. </a:t>
            </a:r>
            <a:r>
              <a:rPr lang="en-GB" altLang="en-US" b="1" smtClean="0">
                <a:latin typeface="Times New Roman" pitchFamily="16" charset="0"/>
              </a:rPr>
              <a:t>These are sold through</a:t>
            </a:r>
            <a:r>
              <a:rPr lang="en-GB" altLang="en-US" b="1" smtClean="0"/>
              <a:t> </a:t>
            </a:r>
            <a:r>
              <a:rPr lang="en-GB" altLang="en-US" b="1" smtClean="0">
                <a:latin typeface="Times New Roman" pitchFamily="16" charset="0"/>
              </a:rPr>
              <a:t>the STAO store .</a:t>
            </a:r>
            <a:endParaRPr lang="en-US" altLang="en-US" b="1" smtClean="0">
              <a:latin typeface="Times New Roman" pitchFamily="16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B06BC16A-65B5-42BF-B386-F5B9406E7A66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 altLang="en-US" smtClean="0">
                <a:latin typeface="Times New Roman" pitchFamily="16" charset="0"/>
              </a:rPr>
              <a:t>The Characteristic Rays should be demonstrated using a Laser Level and demonstration mirrors. </a:t>
            </a:r>
            <a:r>
              <a:rPr lang="en-GB" altLang="en-US" b="1" smtClean="0">
                <a:latin typeface="Times New Roman" pitchFamily="16" charset="0"/>
              </a:rPr>
              <a:t>These are sold through</a:t>
            </a:r>
            <a:r>
              <a:rPr lang="en-GB" altLang="en-US" b="1" smtClean="0"/>
              <a:t> </a:t>
            </a:r>
            <a:r>
              <a:rPr lang="en-GB" altLang="en-US" b="1" smtClean="0">
                <a:latin typeface="Times New Roman" pitchFamily="16" charset="0"/>
              </a:rPr>
              <a:t>the STAO store .</a:t>
            </a:r>
            <a:endParaRPr lang="en-US" altLang="en-US" b="1" smtClean="0">
              <a:latin typeface="Times New Roman" pitchFamily="16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DF48A-E146-41AF-B0E6-537D31018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96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1109E-2A07-476E-A4AE-69A4159DA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46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D288A-FE5B-44CA-A79A-7FE6D8A3D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9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0894C-8D8D-41E2-836D-E0145A9C6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7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47C40-B31D-4926-9615-AA6D85473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4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90EEC-8700-4007-AFD8-826A742D8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1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BE25A-6A91-43DB-BAA3-A1B4D2C41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7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DE17C-AF24-4728-8402-2DB2174DE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49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4DD62-4214-4846-9071-FED91965E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8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CF3AF-1406-4240-A795-76CBB4CAE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8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9F3F0-9633-48C1-A3A1-7CDF8D22F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92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9F27743-28C2-4FB3-BC23-FDF1B7FAF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228600" y="304800"/>
            <a:ext cx="8686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hlink"/>
                </a:solidFill>
                <a:latin typeface="Comic Sans MS" pitchFamily="16" charset="0"/>
              </a:rPr>
              <a:t>Seeing Things </a:t>
            </a:r>
            <a:br>
              <a:rPr lang="en-US" altLang="en-US" sz="4400">
                <a:solidFill>
                  <a:schemeClr val="hlink"/>
                </a:solidFill>
                <a:latin typeface="Comic Sans MS" pitchFamily="16" charset="0"/>
              </a:rPr>
            </a:br>
            <a:r>
              <a:rPr lang="en-US" altLang="en-US" sz="4400">
                <a:solidFill>
                  <a:schemeClr val="hlink"/>
                </a:solidFill>
                <a:latin typeface="Comic Sans MS" pitchFamily="16" charset="0"/>
              </a:rPr>
              <a:t>in</a:t>
            </a:r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 </a:t>
            </a:r>
            <a:r>
              <a:rPr lang="en-US" altLang="en-US" sz="4400">
                <a:solidFill>
                  <a:schemeClr val="hlink"/>
                </a:solidFill>
                <a:latin typeface="Comic Sans MS" pitchFamily="16" charset="0"/>
              </a:rPr>
              <a:t>Convex Mirrors</a:t>
            </a:r>
            <a:endParaRPr lang="en-US" altLang="en-US" sz="4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/>
          <p:cNvSpPr>
            <a:spLocks noChangeArrowheads="1"/>
          </p:cNvSpPr>
          <p:nvPr/>
        </p:nvSpPr>
        <p:spPr bwMode="auto">
          <a:xfrm>
            <a:off x="304800" y="1676400"/>
            <a:ext cx="8534400" cy="3581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endParaRPr lang="en-CA" altLang="en-US"/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228600" y="304800"/>
            <a:ext cx="82629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>
              <a:buFont typeface="Arial" charset="0"/>
              <a:buAutoNum type="arabicParenR" startAt="2"/>
            </a:pPr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 Predicting Images in a Convex Mirror</a:t>
            </a:r>
            <a:endParaRPr lang="en-US" altLang="en-US">
              <a:solidFill>
                <a:schemeClr val="hlink"/>
              </a:solidFill>
              <a:latin typeface="Comic Sans MS" pitchFamily="16" charset="0"/>
            </a:endParaRPr>
          </a:p>
        </p:txBody>
      </p:sp>
      <p:pic>
        <p:nvPicPr>
          <p:cNvPr id="11268" name="Picture 7" descr="ConvexMiImageLocation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1863725"/>
            <a:ext cx="8466137" cy="312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304800" y="1676400"/>
            <a:ext cx="8534400" cy="3581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endParaRPr lang="en-CA" altLang="en-US"/>
          </a:p>
        </p:txBody>
      </p:sp>
      <p:pic>
        <p:nvPicPr>
          <p:cNvPr id="12291" name="Picture 4" descr="ConvexMiImageLocatio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1863725"/>
            <a:ext cx="8466137" cy="312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914400" y="5486400"/>
            <a:ext cx="75215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Any incident ray parallel to the principal axis will……</a:t>
            </a:r>
          </a:p>
          <a:p>
            <a:endParaRPr lang="en-US" altLang="en-US">
              <a:solidFill>
                <a:schemeClr val="hlink"/>
              </a:solidFill>
              <a:latin typeface="Comic Sans MS" pitchFamily="16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28600" y="304800"/>
            <a:ext cx="82629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>
              <a:buFont typeface="Arial" charset="0"/>
              <a:buAutoNum type="arabicParenR" startAt="2"/>
            </a:pPr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 Predicting Images in a Convex Mirror</a:t>
            </a:r>
            <a:endParaRPr lang="en-US" altLang="en-US">
              <a:solidFill>
                <a:schemeClr val="hlink"/>
              </a:solidFill>
              <a:latin typeface="Comic Sans MS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304800" y="1676400"/>
            <a:ext cx="8534400" cy="3581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endParaRPr lang="en-CA" altLang="en-US"/>
          </a:p>
        </p:txBody>
      </p:sp>
      <p:pic>
        <p:nvPicPr>
          <p:cNvPr id="13315" name="Picture 4" descr="ConvexMiImageLocation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1863725"/>
            <a:ext cx="8466137" cy="312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914400" y="5486400"/>
            <a:ext cx="72929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Any incident ray  parallel to the principal axis will </a:t>
            </a:r>
          </a:p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reflect as if it had passed through the Focus.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28600" y="304800"/>
            <a:ext cx="82629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>
              <a:buFont typeface="Arial" charset="0"/>
              <a:buAutoNum type="arabicParenR" startAt="2"/>
            </a:pPr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 Predicting Images in a Convex Mirror</a:t>
            </a:r>
            <a:endParaRPr lang="en-US" altLang="en-US">
              <a:solidFill>
                <a:schemeClr val="hlink"/>
              </a:solidFill>
              <a:latin typeface="Comic Sans MS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304800" y="1676400"/>
            <a:ext cx="8534400" cy="3581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endParaRPr lang="en-CA" altLang="en-US"/>
          </a:p>
        </p:txBody>
      </p:sp>
      <p:pic>
        <p:nvPicPr>
          <p:cNvPr id="14339" name="Picture 5" descr="ConvexMiImageLocation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1863725"/>
            <a:ext cx="8466137" cy="312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914400" y="5486400"/>
            <a:ext cx="71643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Any incident ray moving toward the Focus will…… </a:t>
            </a:r>
          </a:p>
          <a:p>
            <a:endParaRPr lang="en-US" altLang="en-US">
              <a:solidFill>
                <a:schemeClr val="hlink"/>
              </a:solidFill>
              <a:latin typeface="Comic Sans MS" pitchFamily="16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28600" y="304800"/>
            <a:ext cx="82629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>
              <a:buFont typeface="Arial" charset="0"/>
              <a:buAutoNum type="arabicParenR" startAt="2"/>
            </a:pPr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 Predicting Images in a Convex Mirror</a:t>
            </a:r>
            <a:endParaRPr lang="en-US" altLang="en-US">
              <a:solidFill>
                <a:schemeClr val="hlink"/>
              </a:solidFill>
              <a:latin typeface="Comic Sans MS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304800" y="1676400"/>
            <a:ext cx="8534400" cy="3581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endParaRPr lang="en-CA" altLang="en-US"/>
          </a:p>
        </p:txBody>
      </p:sp>
      <p:pic>
        <p:nvPicPr>
          <p:cNvPr id="15363" name="Picture 4" descr="ConvexMiImageLocation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1863725"/>
            <a:ext cx="8466137" cy="312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914400" y="5486400"/>
            <a:ext cx="67532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Any incident ray moving toward the Focus will </a:t>
            </a:r>
          </a:p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reflect parallel to the principal axis. 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28600" y="304800"/>
            <a:ext cx="82629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>
              <a:buFont typeface="Arial" charset="0"/>
              <a:buAutoNum type="arabicParenR" startAt="2"/>
            </a:pPr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 Predicting Images in a Convex Mirror</a:t>
            </a:r>
            <a:endParaRPr lang="en-US" altLang="en-US">
              <a:solidFill>
                <a:schemeClr val="hlink"/>
              </a:solidFill>
              <a:latin typeface="Comic Sans MS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304800" y="1676400"/>
            <a:ext cx="8534400" cy="3581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endParaRPr lang="en-CA" altLang="en-US"/>
          </a:p>
        </p:txBody>
      </p:sp>
      <p:pic>
        <p:nvPicPr>
          <p:cNvPr id="16387" name="Picture 4" descr="ConvexMiImageLocation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1863725"/>
            <a:ext cx="8466137" cy="312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381000" y="5486400"/>
            <a:ext cx="81740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Any incident ray moving toward the Centre of Curvature</a:t>
            </a:r>
          </a:p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 will……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28600" y="304800"/>
            <a:ext cx="82629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>
              <a:buFont typeface="Arial" charset="0"/>
              <a:buAutoNum type="arabicParenR" startAt="2"/>
            </a:pPr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 Predicting Images in a Convex Mirror</a:t>
            </a:r>
            <a:endParaRPr lang="en-US" altLang="en-US">
              <a:solidFill>
                <a:schemeClr val="hlink"/>
              </a:solidFill>
              <a:latin typeface="Comic Sans MS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304800" y="1676400"/>
            <a:ext cx="8534400" cy="3581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endParaRPr lang="en-CA" altLang="en-US"/>
          </a:p>
        </p:txBody>
      </p:sp>
      <p:pic>
        <p:nvPicPr>
          <p:cNvPr id="17411" name="Picture 4" descr="ConvexMiImageLocation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1863725"/>
            <a:ext cx="8466137" cy="312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381000" y="5486400"/>
            <a:ext cx="81740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Any incident ray moving toward the Centre of Curvature</a:t>
            </a:r>
          </a:p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 will reflect back upon itself. 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28600" y="304800"/>
            <a:ext cx="82629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>
              <a:buFont typeface="Arial" charset="0"/>
              <a:buAutoNum type="arabicParenR" startAt="2"/>
            </a:pPr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 Predicting Images in a Convex Mirror</a:t>
            </a:r>
            <a:endParaRPr lang="en-US" altLang="en-US">
              <a:solidFill>
                <a:schemeClr val="hlink"/>
              </a:solidFill>
              <a:latin typeface="Comic Sans MS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ChangeArrowheads="1"/>
          </p:cNvSpPr>
          <p:nvPr/>
        </p:nvSpPr>
        <p:spPr bwMode="auto">
          <a:xfrm>
            <a:off x="304800" y="1676400"/>
            <a:ext cx="8534400" cy="3581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endParaRPr lang="en-CA" altLang="en-US"/>
          </a:p>
        </p:txBody>
      </p:sp>
      <p:pic>
        <p:nvPicPr>
          <p:cNvPr id="18435" name="Picture 4" descr="ConvexMiImageLocation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1863725"/>
            <a:ext cx="8466137" cy="312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381000" y="5486400"/>
            <a:ext cx="7862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Any incident ray striking the Vertex will……</a:t>
            </a:r>
            <a:endParaRPr lang="en-US" altLang="en-US">
              <a:solidFill>
                <a:schemeClr val="hlink"/>
              </a:solidFill>
              <a:latin typeface="Comic Sans MS" pitchFamily="16" charset="0"/>
              <a:sym typeface="Symbol" pitchFamily="16" charset="2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28600" y="304800"/>
            <a:ext cx="82629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>
              <a:buFont typeface="Arial" charset="0"/>
              <a:buAutoNum type="arabicParenR" startAt="2"/>
            </a:pPr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 Predicting Images in a Convex Mirror</a:t>
            </a:r>
            <a:endParaRPr lang="en-US" altLang="en-US">
              <a:solidFill>
                <a:schemeClr val="hlink"/>
              </a:solidFill>
              <a:latin typeface="Comic Sans MS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304800" y="1676400"/>
            <a:ext cx="8534400" cy="3581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endParaRPr lang="en-CA" altLang="en-US"/>
          </a:p>
        </p:txBody>
      </p:sp>
      <p:pic>
        <p:nvPicPr>
          <p:cNvPr id="19459" name="Picture 4" descr="ConvexMiImageLocation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1863725"/>
            <a:ext cx="8466137" cy="312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381000" y="5486400"/>
            <a:ext cx="8439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Any incident ray striking the Vertex will reflect such that </a:t>
            </a:r>
            <a:r>
              <a:rPr lang="en-US" altLang="en-US">
                <a:solidFill>
                  <a:schemeClr val="hlink"/>
                </a:solidFill>
                <a:latin typeface="Comic Sans MS" pitchFamily="16" charset="0"/>
                <a:sym typeface="Symbol" pitchFamily="16" charset="2"/>
              </a:rPr>
              <a:t>i =</a:t>
            </a:r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 </a:t>
            </a:r>
            <a:r>
              <a:rPr lang="en-US" altLang="en-US">
                <a:solidFill>
                  <a:schemeClr val="hlink"/>
                </a:solidFill>
                <a:latin typeface="Comic Sans MS" pitchFamily="16" charset="0"/>
                <a:sym typeface="Symbol" pitchFamily="16" charset="2"/>
              </a:rPr>
              <a:t>r.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28600" y="304800"/>
            <a:ext cx="82629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>
              <a:buFont typeface="Arial" charset="0"/>
              <a:buAutoNum type="arabicParenR" startAt="2"/>
            </a:pPr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 Predicting Images in a Convex Mirror</a:t>
            </a:r>
            <a:endParaRPr lang="en-US" altLang="en-US">
              <a:solidFill>
                <a:schemeClr val="hlink"/>
              </a:solidFill>
              <a:latin typeface="Comic Sans MS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ChangeArrowheads="1"/>
          </p:cNvSpPr>
          <p:nvPr/>
        </p:nvSpPr>
        <p:spPr bwMode="auto">
          <a:xfrm>
            <a:off x="304800" y="1676400"/>
            <a:ext cx="8534400" cy="3581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endParaRPr lang="en-CA" altLang="en-US"/>
          </a:p>
        </p:txBody>
      </p:sp>
      <p:pic>
        <p:nvPicPr>
          <p:cNvPr id="20483" name="Picture 4" descr="ConvexMiImageLocation10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1863725"/>
            <a:ext cx="8466137" cy="312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381000" y="5486400"/>
            <a:ext cx="8439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 algn="ctr"/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The reflected  rays diverge! </a:t>
            </a:r>
          </a:p>
          <a:p>
            <a:pPr algn="ctr"/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Where is the image?</a:t>
            </a:r>
            <a:endParaRPr lang="en-US" altLang="en-US">
              <a:solidFill>
                <a:schemeClr val="hlink"/>
              </a:solidFill>
              <a:latin typeface="Comic Sans MS" pitchFamily="16" charset="0"/>
              <a:sym typeface="Symbol" pitchFamily="16" charset="2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28600" y="304800"/>
            <a:ext cx="82629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>
              <a:buFont typeface="Arial" charset="0"/>
              <a:buAutoNum type="arabicParenR" startAt="2"/>
            </a:pPr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 Predicting Images in a Convex Mirror</a:t>
            </a:r>
            <a:endParaRPr lang="en-US" altLang="en-US">
              <a:solidFill>
                <a:schemeClr val="hlink"/>
              </a:solidFill>
              <a:latin typeface="Comic Sans MS" pitchFamily="16" charset="0"/>
            </a:endParaRPr>
          </a:p>
        </p:txBody>
      </p:sp>
      <p:pic>
        <p:nvPicPr>
          <p:cNvPr id="20487" name="Picture 7" descr="PatMcWa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73075" y="4708525"/>
            <a:ext cx="409575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1447800" y="1219200"/>
            <a:ext cx="6248400" cy="388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endParaRPr lang="en-CA" altLang="en-US"/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685800" y="304800"/>
            <a:ext cx="7756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>
              <a:buFont typeface="Arial" charset="0"/>
              <a:buAutoNum type="arabicParenR"/>
            </a:pPr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 Convex Mirror Characteristic Rays</a:t>
            </a:r>
            <a:endParaRPr lang="en-US" altLang="en-US">
              <a:solidFill>
                <a:schemeClr val="hlink"/>
              </a:solidFill>
              <a:latin typeface="Comic Sans MS" pitchFamily="16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914400" y="5486400"/>
            <a:ext cx="7612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Any incident ray  parallel to the principal axis will……</a:t>
            </a:r>
          </a:p>
          <a:p>
            <a:endParaRPr lang="en-US" altLang="en-US">
              <a:solidFill>
                <a:schemeClr val="hlink"/>
              </a:solidFill>
              <a:latin typeface="Comic Sans MS" pitchFamily="16" charset="0"/>
            </a:endParaRPr>
          </a:p>
        </p:txBody>
      </p:sp>
      <p:pic>
        <p:nvPicPr>
          <p:cNvPr id="3077" name="Picture 5" descr="ConcaveMCharRay1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13" y="2097088"/>
            <a:ext cx="6097587" cy="266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304800" y="1676400"/>
            <a:ext cx="8534400" cy="3581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endParaRPr lang="en-CA" altLang="en-US"/>
          </a:p>
        </p:txBody>
      </p:sp>
      <p:pic>
        <p:nvPicPr>
          <p:cNvPr id="21507" name="Picture 4" descr="ConvexMiImageLocation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1863725"/>
            <a:ext cx="8466137" cy="312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381000" y="5486400"/>
            <a:ext cx="8043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The image is where the rays appear to have come from.</a:t>
            </a:r>
            <a:endParaRPr lang="en-US" altLang="en-US">
              <a:solidFill>
                <a:schemeClr val="hlink"/>
              </a:solidFill>
              <a:latin typeface="Comic Sans MS" pitchFamily="16" charset="0"/>
              <a:sym typeface="Symbol" pitchFamily="16" charset="2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28600" y="304800"/>
            <a:ext cx="82629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>
              <a:buFont typeface="Arial" charset="0"/>
              <a:buAutoNum type="arabicParenR" startAt="2"/>
            </a:pPr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 Predicting Images in a Convex Mirror</a:t>
            </a:r>
            <a:endParaRPr lang="en-US" altLang="en-US">
              <a:solidFill>
                <a:schemeClr val="hlink"/>
              </a:solidFill>
              <a:latin typeface="Comic Sans MS" pitchFamily="16" charset="0"/>
            </a:endParaRPr>
          </a:p>
        </p:txBody>
      </p:sp>
      <p:pic>
        <p:nvPicPr>
          <p:cNvPr id="21511" name="Picture 7" descr="PatMcWa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73075" y="4708525"/>
            <a:ext cx="409575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85800" y="304800"/>
            <a:ext cx="78057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Predicting Images in a Convex Mirror</a:t>
            </a:r>
            <a:endParaRPr lang="en-US" altLang="en-US">
              <a:solidFill>
                <a:schemeClr val="hlink"/>
              </a:solidFill>
              <a:latin typeface="Comic Sans MS" pitchFamily="16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781175" y="2819400"/>
            <a:ext cx="562451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 algn="ctr"/>
            <a:r>
              <a:rPr lang="en-US" altLang="en-US" sz="4400">
                <a:solidFill>
                  <a:schemeClr val="hlink"/>
                </a:solidFill>
                <a:latin typeface="Comic Sans MS" pitchFamily="16" charset="0"/>
              </a:rPr>
              <a:t>Answers to Analysis </a:t>
            </a:r>
          </a:p>
          <a:p>
            <a:pPr algn="ctr"/>
            <a:r>
              <a:rPr lang="en-US" altLang="en-US" sz="4400">
                <a:solidFill>
                  <a:schemeClr val="hlink"/>
                </a:solidFill>
                <a:latin typeface="Comic Sans MS" pitchFamily="16" charset="0"/>
              </a:rPr>
              <a:t>Follows.</a:t>
            </a:r>
          </a:p>
          <a:p>
            <a:pPr algn="ctr"/>
            <a:endParaRPr lang="en-US" altLang="en-US" u="sng">
              <a:solidFill>
                <a:schemeClr val="hlink"/>
              </a:solidFill>
              <a:latin typeface="Comic Sans MS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85800" y="427038"/>
            <a:ext cx="76962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>
              <a:buFont typeface="Arial" charset="0"/>
              <a:buAutoNum type="arabicParenR" startAt="3"/>
            </a:pPr>
            <a:r>
              <a:rPr lang="en-GB" altLang="en-US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In order to produce a VIRTUAL IMAGE with CONVEX MIRROR, an object must be placed </a:t>
            </a:r>
            <a:r>
              <a:rPr lang="en-GB" altLang="en-US" b="1" u="sng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anywhere</a:t>
            </a:r>
            <a:r>
              <a:rPr lang="en-GB" altLang="en-US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.</a:t>
            </a:r>
          </a:p>
          <a:p>
            <a:pPr>
              <a:buFont typeface="Arial" charset="0"/>
              <a:buNone/>
            </a:pPr>
            <a:r>
              <a:rPr lang="en-GB" altLang="en-US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                                    </a:t>
            </a:r>
          </a:p>
          <a:p>
            <a:pPr>
              <a:buFont typeface="Arial" charset="0"/>
              <a:buAutoNum type="arabicParenR" startAt="4"/>
            </a:pPr>
            <a:r>
              <a:rPr lang="en-GB" altLang="en-US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In order to produce the LARGEST IMAGE POSSIBLE with CONVEX MIRROR, an object must be placed  </a:t>
            </a:r>
            <a:r>
              <a:rPr lang="en-GB" altLang="en-US" b="1" u="sng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close to the mirror.</a:t>
            </a:r>
            <a:endParaRPr lang="en-GB" altLang="en-US">
              <a:solidFill>
                <a:schemeClr val="hlink"/>
              </a:solidFill>
              <a:latin typeface="Comic Sans MS" pitchFamily="16" charset="0"/>
              <a:ea typeface="ＭＳ 明朝" pitchFamily="16" charset="-128"/>
            </a:endParaRPr>
          </a:p>
          <a:p>
            <a:pPr>
              <a:buFont typeface="Arial" charset="0"/>
              <a:buNone/>
            </a:pPr>
            <a:endParaRPr lang="en-GB" altLang="en-US">
              <a:solidFill>
                <a:schemeClr val="hlink"/>
              </a:solidFill>
              <a:latin typeface="Comic Sans MS" pitchFamily="16" charset="0"/>
              <a:ea typeface="ＭＳ 明朝" pitchFamily="16" charset="-128"/>
            </a:endParaRPr>
          </a:p>
          <a:p>
            <a:pPr>
              <a:buFont typeface="Arial" charset="0"/>
              <a:buAutoNum type="arabicParenR" startAt="5"/>
            </a:pPr>
            <a:r>
              <a:rPr lang="en-GB" altLang="en-US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In order to produce an IMAGE SMALLER THAN THE OBJECT with CONVEX MIRROR, an object must be placed </a:t>
            </a:r>
            <a:r>
              <a:rPr lang="en-GB" altLang="en-US" b="1" u="sng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anywhere.</a:t>
            </a:r>
            <a:r>
              <a:rPr lang="en-GB" altLang="en-US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 </a:t>
            </a:r>
          </a:p>
          <a:p>
            <a:pPr>
              <a:buFont typeface="Arial" charset="0"/>
              <a:buAutoNum type="arabicParenR" startAt="5"/>
            </a:pPr>
            <a:endParaRPr lang="en-GB" altLang="en-US">
              <a:solidFill>
                <a:schemeClr val="hlink"/>
              </a:solidFill>
              <a:latin typeface="Comic Sans MS" pitchFamily="16" charset="0"/>
              <a:ea typeface="ＭＳ 明朝" pitchFamily="16" charset="-128"/>
            </a:endParaRPr>
          </a:p>
          <a:p>
            <a:pPr>
              <a:buFont typeface="Arial" charset="0"/>
              <a:buAutoNum type="arabicParenR" startAt="5"/>
            </a:pPr>
            <a:r>
              <a:rPr lang="en-GB" altLang="en-US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If the OBJECT IS MOVED far away from a CONVEX MIRROR, the image will move </a:t>
            </a:r>
            <a:r>
              <a:rPr lang="en-GB" altLang="en-US" b="1" u="sng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close to the Focus</a:t>
            </a:r>
            <a:r>
              <a:rPr lang="en-GB" altLang="en-US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ChangeArrowheads="1"/>
          </p:cNvSpPr>
          <p:nvPr/>
        </p:nvSpPr>
        <p:spPr bwMode="auto">
          <a:xfrm>
            <a:off x="1447800" y="1219200"/>
            <a:ext cx="6248400" cy="388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endParaRPr lang="en-CA" altLang="en-US"/>
          </a:p>
        </p:txBody>
      </p:sp>
      <p:pic>
        <p:nvPicPr>
          <p:cNvPr id="4099" name="Picture 5" descr="ConcaveMCharRay1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57400"/>
            <a:ext cx="6097588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14400" y="5486400"/>
            <a:ext cx="72929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Any incident ray  parallel to the principal axis will </a:t>
            </a:r>
          </a:p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reflect as if it had passed through the Focus.</a:t>
            </a:r>
          </a:p>
        </p:txBody>
      </p:sp>
      <p:sp>
        <p:nvSpPr>
          <p:cNvPr id="4102" name="Text Box 2"/>
          <p:cNvSpPr txBox="1">
            <a:spLocks noChangeArrowheads="1"/>
          </p:cNvSpPr>
          <p:nvPr/>
        </p:nvSpPr>
        <p:spPr bwMode="auto">
          <a:xfrm>
            <a:off x="685800" y="304800"/>
            <a:ext cx="7756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>
              <a:buFont typeface="Arial" charset="0"/>
              <a:buAutoNum type="arabicParenR"/>
            </a:pPr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 Convex Mirror Characteristic Rays</a:t>
            </a:r>
            <a:endParaRPr lang="en-US" altLang="en-US">
              <a:solidFill>
                <a:schemeClr val="hlink"/>
              </a:solidFill>
              <a:latin typeface="Comic Sans MS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ChangeArrowheads="1"/>
          </p:cNvSpPr>
          <p:nvPr/>
        </p:nvSpPr>
        <p:spPr bwMode="auto">
          <a:xfrm>
            <a:off x="1447800" y="1219200"/>
            <a:ext cx="6248400" cy="388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endParaRPr lang="en-CA" altLang="en-US"/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914400" y="5486400"/>
            <a:ext cx="71643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Any incident ray moving toward the Focus will…… </a:t>
            </a:r>
          </a:p>
          <a:p>
            <a:endParaRPr lang="en-US" altLang="en-US">
              <a:solidFill>
                <a:schemeClr val="hlink"/>
              </a:solidFill>
              <a:latin typeface="Comic Sans MS" pitchFamily="16" charset="0"/>
            </a:endParaRPr>
          </a:p>
        </p:txBody>
      </p:sp>
      <p:pic>
        <p:nvPicPr>
          <p:cNvPr id="5124" name="Picture 5" descr="ConcaveMCharRay2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95400"/>
            <a:ext cx="6097588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2"/>
          <p:cNvSpPr txBox="1">
            <a:spLocks noChangeArrowheads="1"/>
          </p:cNvSpPr>
          <p:nvPr/>
        </p:nvSpPr>
        <p:spPr bwMode="auto">
          <a:xfrm>
            <a:off x="685800" y="304800"/>
            <a:ext cx="7756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>
              <a:buFont typeface="Arial" charset="0"/>
              <a:buAutoNum type="arabicParenR"/>
            </a:pPr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 Convex Mirror Characteristic Rays</a:t>
            </a:r>
            <a:endParaRPr lang="en-US" altLang="en-US">
              <a:solidFill>
                <a:schemeClr val="hlink"/>
              </a:solidFill>
              <a:latin typeface="Comic Sans MS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ChangeArrowheads="1"/>
          </p:cNvSpPr>
          <p:nvPr/>
        </p:nvSpPr>
        <p:spPr bwMode="auto">
          <a:xfrm>
            <a:off x="1447800" y="1219200"/>
            <a:ext cx="6248400" cy="388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endParaRPr lang="en-CA" altLang="en-US"/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914400" y="5486400"/>
            <a:ext cx="67532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Any incident ray moving toward the Focus will </a:t>
            </a:r>
          </a:p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reflect parallel to the principal axis. </a:t>
            </a:r>
          </a:p>
        </p:txBody>
      </p:sp>
      <p:pic>
        <p:nvPicPr>
          <p:cNvPr id="6148" name="Picture 5" descr="ConcaveMCharRay2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95400"/>
            <a:ext cx="6097588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2"/>
          <p:cNvSpPr txBox="1">
            <a:spLocks noChangeArrowheads="1"/>
          </p:cNvSpPr>
          <p:nvPr/>
        </p:nvSpPr>
        <p:spPr bwMode="auto">
          <a:xfrm>
            <a:off x="685800" y="304800"/>
            <a:ext cx="7756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>
              <a:buFont typeface="Arial" charset="0"/>
              <a:buAutoNum type="arabicParenR"/>
            </a:pPr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 Convex Mirror Characteristic Rays</a:t>
            </a:r>
            <a:endParaRPr lang="en-US" altLang="en-US">
              <a:solidFill>
                <a:schemeClr val="hlink"/>
              </a:solidFill>
              <a:latin typeface="Comic Sans MS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/>
          <p:cNvSpPr>
            <a:spLocks noChangeArrowheads="1"/>
          </p:cNvSpPr>
          <p:nvPr/>
        </p:nvSpPr>
        <p:spPr bwMode="auto">
          <a:xfrm>
            <a:off x="1447800" y="1219200"/>
            <a:ext cx="6248400" cy="388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endParaRPr lang="en-CA" altLang="en-US"/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381000" y="5486400"/>
            <a:ext cx="81740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Any incident ray moving toward the Centre of Curvature</a:t>
            </a:r>
          </a:p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 will……</a:t>
            </a:r>
          </a:p>
        </p:txBody>
      </p:sp>
      <p:pic>
        <p:nvPicPr>
          <p:cNvPr id="7172" name="Picture 6" descr="ConcaveMCharRay4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33600"/>
            <a:ext cx="6097588" cy="266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2"/>
          <p:cNvSpPr txBox="1">
            <a:spLocks noChangeArrowheads="1"/>
          </p:cNvSpPr>
          <p:nvPr/>
        </p:nvSpPr>
        <p:spPr bwMode="auto">
          <a:xfrm>
            <a:off x="685800" y="304800"/>
            <a:ext cx="7756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>
              <a:buFont typeface="Arial" charset="0"/>
              <a:buAutoNum type="arabicParenR"/>
            </a:pPr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 Convex Mirror Characteristic Rays</a:t>
            </a:r>
            <a:endParaRPr lang="en-US" altLang="en-US">
              <a:solidFill>
                <a:schemeClr val="hlink"/>
              </a:solidFill>
              <a:latin typeface="Comic Sans MS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ChangeArrowheads="1"/>
          </p:cNvSpPr>
          <p:nvPr/>
        </p:nvSpPr>
        <p:spPr bwMode="auto">
          <a:xfrm>
            <a:off x="1447800" y="1219200"/>
            <a:ext cx="6248400" cy="388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endParaRPr lang="en-CA" altLang="en-US"/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381000" y="5486400"/>
            <a:ext cx="81740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Any incident ray moving toward the Centre of Curvature</a:t>
            </a:r>
          </a:p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 will reflect back upon itself. </a:t>
            </a:r>
          </a:p>
        </p:txBody>
      </p:sp>
      <p:pic>
        <p:nvPicPr>
          <p:cNvPr id="8196" name="Picture 5" descr="ConcaveMCharRay4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33600"/>
            <a:ext cx="6097588" cy="267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2"/>
          <p:cNvSpPr txBox="1">
            <a:spLocks noChangeArrowheads="1"/>
          </p:cNvSpPr>
          <p:nvPr/>
        </p:nvSpPr>
        <p:spPr bwMode="auto">
          <a:xfrm>
            <a:off x="685800" y="304800"/>
            <a:ext cx="7756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>
              <a:buFont typeface="Arial" charset="0"/>
              <a:buAutoNum type="arabicParenR"/>
            </a:pPr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 Convex Mirror Characteristic Rays</a:t>
            </a:r>
            <a:endParaRPr lang="en-US" altLang="en-US">
              <a:solidFill>
                <a:schemeClr val="hlink"/>
              </a:solidFill>
              <a:latin typeface="Comic Sans MS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ChangeArrowheads="1"/>
          </p:cNvSpPr>
          <p:nvPr/>
        </p:nvSpPr>
        <p:spPr bwMode="auto">
          <a:xfrm>
            <a:off x="1447800" y="1219200"/>
            <a:ext cx="6248400" cy="388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endParaRPr lang="en-CA" altLang="en-US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381000" y="5486400"/>
            <a:ext cx="7791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Any incident ray striking the Vertex will……</a:t>
            </a:r>
            <a:endParaRPr lang="en-US" altLang="en-US">
              <a:solidFill>
                <a:schemeClr val="hlink"/>
              </a:solidFill>
              <a:latin typeface="Comic Sans MS" pitchFamily="16" charset="0"/>
              <a:sym typeface="Symbol" pitchFamily="16" charset="2"/>
            </a:endParaRPr>
          </a:p>
        </p:txBody>
      </p:sp>
      <p:pic>
        <p:nvPicPr>
          <p:cNvPr id="9220" name="Picture 5" descr="ConcaveMCharRay3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33600"/>
            <a:ext cx="6097588" cy="266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 Box 2"/>
          <p:cNvSpPr txBox="1">
            <a:spLocks noChangeArrowheads="1"/>
          </p:cNvSpPr>
          <p:nvPr/>
        </p:nvSpPr>
        <p:spPr bwMode="auto">
          <a:xfrm>
            <a:off x="685800" y="304800"/>
            <a:ext cx="7756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>
              <a:buFont typeface="Arial" charset="0"/>
              <a:buAutoNum type="arabicParenR"/>
            </a:pPr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 Convex Mirror Characteristic Rays</a:t>
            </a:r>
            <a:endParaRPr lang="en-US" altLang="en-US">
              <a:solidFill>
                <a:schemeClr val="hlink"/>
              </a:solidFill>
              <a:latin typeface="Comic Sans MS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ChangeArrowheads="1"/>
          </p:cNvSpPr>
          <p:nvPr/>
        </p:nvSpPr>
        <p:spPr bwMode="auto">
          <a:xfrm>
            <a:off x="1447800" y="1219200"/>
            <a:ext cx="6248400" cy="388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endParaRPr lang="en-CA" altLang="en-US"/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81000" y="5486400"/>
            <a:ext cx="77914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Any incident ray striking the Vertex will reflect such that </a:t>
            </a:r>
            <a:r>
              <a:rPr lang="en-US" altLang="en-US">
                <a:solidFill>
                  <a:schemeClr val="hlink"/>
                </a:solidFill>
                <a:latin typeface="Comic Sans MS" pitchFamily="16" charset="0"/>
                <a:sym typeface="Symbol" pitchFamily="16" charset="2"/>
              </a:rPr>
              <a:t>i =</a:t>
            </a:r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 </a:t>
            </a:r>
            <a:r>
              <a:rPr lang="en-US" altLang="en-US">
                <a:solidFill>
                  <a:schemeClr val="hlink"/>
                </a:solidFill>
                <a:latin typeface="Comic Sans MS" pitchFamily="16" charset="0"/>
                <a:sym typeface="Symbol" pitchFamily="16" charset="2"/>
              </a:rPr>
              <a:t>r.</a:t>
            </a:r>
          </a:p>
        </p:txBody>
      </p:sp>
      <p:pic>
        <p:nvPicPr>
          <p:cNvPr id="10244" name="Picture 5" descr="ConcaveMCharRay3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33600"/>
            <a:ext cx="6097588" cy="276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 Box 2"/>
          <p:cNvSpPr txBox="1">
            <a:spLocks noChangeArrowheads="1"/>
          </p:cNvSpPr>
          <p:nvPr/>
        </p:nvSpPr>
        <p:spPr bwMode="auto">
          <a:xfrm>
            <a:off x="685800" y="304800"/>
            <a:ext cx="7756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>
              <a:buFont typeface="Arial" charset="0"/>
              <a:buAutoNum type="arabicParenR"/>
            </a:pPr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 Convex Mirror Characteristic Rays</a:t>
            </a:r>
            <a:endParaRPr lang="en-US" altLang="en-US">
              <a:solidFill>
                <a:schemeClr val="hlink"/>
              </a:solidFill>
              <a:latin typeface="Comic Sans MS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3259</TotalTime>
  <Words>611</Words>
  <Application>Microsoft Office PowerPoint</Application>
  <PresentationFormat>On-screen Show (4:3)</PresentationFormat>
  <Paragraphs>87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Dave  Erb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 Erb</dc:creator>
  <cp:lastModifiedBy>Morrison, Brent</cp:lastModifiedBy>
  <cp:revision>73</cp:revision>
  <dcterms:created xsi:type="dcterms:W3CDTF">2010-03-25T00:43:27Z</dcterms:created>
  <dcterms:modified xsi:type="dcterms:W3CDTF">2016-02-23T13:30:49Z</dcterms:modified>
</cp:coreProperties>
</file>