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397" r:id="rId2"/>
    <p:sldId id="476" r:id="rId3"/>
    <p:sldId id="477" r:id="rId4"/>
    <p:sldId id="386" r:id="rId5"/>
    <p:sldId id="469" r:id="rId6"/>
    <p:sldId id="468" r:id="rId7"/>
    <p:sldId id="470" r:id="rId8"/>
    <p:sldId id="471" r:id="rId9"/>
    <p:sldId id="472" r:id="rId10"/>
    <p:sldId id="473" r:id="rId11"/>
    <p:sldId id="474" r:id="rId12"/>
    <p:sldId id="475" r:id="rId13"/>
    <p:sldId id="480" r:id="rId14"/>
    <p:sldId id="482" r:id="rId15"/>
    <p:sldId id="483" r:id="rId16"/>
    <p:sldId id="478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11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9CF19F4-12C3-40F3-8E2E-92B108416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9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7BCEAD2-97CD-40BC-A262-CD0867937BC7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D4B6D6C-AC51-49A4-8BC6-78E79746B2D1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CC1EF3C-FB06-4ECC-AE27-8402A0ED9167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23F0368-6E9C-4BBA-992F-15CD993AB406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D119DA8-9717-412D-8CF8-9EE1D16AC6BB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47A97738-D6DB-4D41-AE0E-47E84A548545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250ED7D2-051C-466C-BC60-CA03B8FC9EE8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CFFD6515-2420-45DF-911F-5E16CBA43998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086341B-09A9-421E-95D2-2775EC6B4819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4EB67AD4-4D51-459D-AA5F-7AFD43DF014A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423DDC64-BB38-41C7-910B-63CD75A629E7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545D2BAE-E22D-4D84-9E68-72664C0F9784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91899-B0C8-4D33-AD1A-2D249C855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0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7BA9C-FF4A-4B3C-8B02-2757A845D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E28CE-506B-40ED-B541-1CE5CDDA0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0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6B42E-A926-4B58-A27C-84EBB2FDE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0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95D0-5ECD-4B89-A5C6-1D8C3F645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7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58D2E-6B0B-42E3-9CF4-A90F4F7BE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0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6C7EC-B4C3-45F7-897E-5B6FE2D41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4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58969-4D17-45DB-BCF5-32859E88F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6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F9778-A899-4893-9A21-2F5FC66A1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3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7AA92-0FD4-43B7-8740-82751A431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3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43374-F749-47C0-9E71-0750854E1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77636C5C-03E9-42B0-A583-F283910BA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-chemistry-interactive-flash-animation.com/optics_interactive/converging_lens_convex_positive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3400" dirty="0">
                <a:solidFill>
                  <a:schemeClr val="hlink"/>
                </a:solidFill>
                <a:latin typeface="Comic Sans MS" pitchFamily="66" charset="0"/>
              </a:rPr>
              <a:t>Predicting Images in a Convex Lens</a:t>
            </a:r>
            <a:endParaRPr lang="en-US" altLang="en-US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18991"/>
            <a:ext cx="7475739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72" y="1556792"/>
            <a:ext cx="8371656" cy="3179912"/>
          </a:xfrm>
          <a:prstGeom prst="rect">
            <a:avLst/>
          </a:prstGeom>
        </p:spPr>
      </p:pic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hlink"/>
                </a:solidFill>
                <a:latin typeface="Comic Sans MS" pitchFamily="66" charset="0"/>
              </a:rPr>
              <a:t>Ray diagram when the image is between F and O</a:t>
            </a: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3779912" y="2852936"/>
            <a:ext cx="64807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4355977" y="2835458"/>
            <a:ext cx="3672408" cy="174567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3779912" y="2852936"/>
            <a:ext cx="2232248" cy="18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>
            <a:off x="1115616" y="980728"/>
            <a:ext cx="3312368" cy="1872208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1907704" y="1196752"/>
            <a:ext cx="1872208" cy="1656184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2555776" y="1772817"/>
            <a:ext cx="0" cy="160636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 animBg="1"/>
      <p:bldP spid="69641" grpId="0" animBg="1"/>
      <p:bldP spid="69643" grpId="0" animBg="1"/>
      <p:bldP spid="69645" grpId="0" animBg="1"/>
      <p:bldP spid="69646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1908175" y="2420938"/>
            <a:ext cx="6045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CA" altLang="en-US" dirty="0">
                <a:hlinkClick r:id="rId3"/>
              </a:rPr>
              <a:t>http://www.physics-chemistry-interactive-flash-animation.com/optics_interactive/converging_lens_convex_positive.htm</a:t>
            </a:r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56970"/>
            <a:ext cx="7567498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748794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3400" dirty="0">
                <a:solidFill>
                  <a:schemeClr val="hlink"/>
                </a:solidFill>
                <a:latin typeface="Comic Sans MS" pitchFamily="66" charset="0"/>
              </a:rPr>
              <a:t>Predicting Images in a </a:t>
            </a:r>
            <a:r>
              <a:rPr lang="en-US" altLang="en-US" sz="3400" dirty="0" smtClean="0">
                <a:solidFill>
                  <a:schemeClr val="hlink"/>
                </a:solidFill>
                <a:latin typeface="Comic Sans MS" pitchFamily="66" charset="0"/>
              </a:rPr>
              <a:t>Concave </a:t>
            </a:r>
            <a:r>
              <a:rPr lang="en-US" altLang="en-US" sz="3400" dirty="0">
                <a:solidFill>
                  <a:schemeClr val="hlink"/>
                </a:solidFill>
                <a:latin typeface="Comic Sans MS" pitchFamily="66" charset="0"/>
              </a:rPr>
              <a:t>Lens</a:t>
            </a:r>
            <a:endParaRPr lang="en-US" altLang="en-US" dirty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1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758825" y="1524000"/>
            <a:ext cx="754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solidFill>
                  <a:schemeClr val="hlink"/>
                </a:solidFill>
                <a:latin typeface="Comic Sans MS" pitchFamily="66" charset="0"/>
              </a:rPr>
              <a:t>Any incident ray  parallel to the principal axis will </a:t>
            </a:r>
          </a:p>
          <a:p>
            <a:r>
              <a:rPr lang="en-US" altLang="en-US" dirty="0">
                <a:solidFill>
                  <a:schemeClr val="hlink"/>
                </a:solidFill>
                <a:latin typeface="Comic Sans MS" pitchFamily="66" charset="0"/>
              </a:rPr>
              <a:t>refract as if it had passed through the principal Focus.</a:t>
            </a:r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990600" y="914400"/>
            <a:ext cx="70469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3400">
                <a:solidFill>
                  <a:schemeClr val="hlink"/>
                </a:solidFill>
                <a:latin typeface="Comic Sans MS" pitchFamily="66" charset="0"/>
              </a:rPr>
              <a:t>Concave Lens Characteristic Rays</a:t>
            </a:r>
            <a:endParaRPr lang="en-US" altLang="en-US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600200" y="2729190"/>
            <a:ext cx="5943600" cy="2046605"/>
          </a:xfrm>
          <a:prstGeom prst="rect">
            <a:avLst/>
          </a:prstGeom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600200" y="3214919"/>
            <a:ext cx="2971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4530725" y="2738686"/>
            <a:ext cx="720080" cy="47623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3721968" y="3214919"/>
            <a:ext cx="792088" cy="537573"/>
          </a:xfrm>
          <a:prstGeom prst="line">
            <a:avLst/>
          </a:prstGeom>
          <a:noFill/>
          <a:ln w="50800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971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5"/>
          <p:cNvSpPr txBox="1">
            <a:spLocks noChangeArrowheads="1"/>
          </p:cNvSpPr>
          <p:nvPr/>
        </p:nvSpPr>
        <p:spPr bwMode="auto">
          <a:xfrm>
            <a:off x="990600" y="914400"/>
            <a:ext cx="70469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3400">
                <a:solidFill>
                  <a:schemeClr val="hlink"/>
                </a:solidFill>
                <a:latin typeface="Comic Sans MS" pitchFamily="66" charset="0"/>
              </a:rPr>
              <a:t>Concave Lens Characteristic Rays</a:t>
            </a:r>
            <a:endParaRPr lang="en-US" altLang="en-US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78852" name="Text Box 8"/>
          <p:cNvSpPr txBox="1">
            <a:spLocks noChangeArrowheads="1"/>
          </p:cNvSpPr>
          <p:nvPr/>
        </p:nvSpPr>
        <p:spPr bwMode="auto">
          <a:xfrm>
            <a:off x="1115616" y="1524000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solidFill>
                  <a:schemeClr val="hlink"/>
                </a:solidFill>
                <a:latin typeface="Comic Sans MS" pitchFamily="66" charset="0"/>
              </a:rPr>
              <a:t>Any incident ray passing through the Optical Centre will pass </a:t>
            </a:r>
            <a:r>
              <a:rPr lang="en-US" altLang="en-US" dirty="0" err="1">
                <a:solidFill>
                  <a:schemeClr val="hlink"/>
                </a:solidFill>
                <a:latin typeface="Comic Sans MS" pitchFamily="66" charset="0"/>
              </a:rPr>
              <a:t>undeviated</a:t>
            </a:r>
            <a:r>
              <a:rPr lang="en-US" altLang="en-US" dirty="0">
                <a:solidFill>
                  <a:schemeClr val="hlink"/>
                </a:solidFill>
                <a:latin typeface="Comic Sans MS" pitchFamily="66" charset="0"/>
              </a:rPr>
              <a:t> (straight through).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96164" y="2734467"/>
            <a:ext cx="7776864" cy="2732499"/>
          </a:xfrm>
          <a:prstGeom prst="rect">
            <a:avLst/>
          </a:prstGeom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596164" y="3068960"/>
            <a:ext cx="3888430" cy="103175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4497210" y="4100716"/>
            <a:ext cx="3875818" cy="1056476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62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hlink"/>
                </a:solidFill>
                <a:latin typeface="Comic Sans MS" pitchFamily="66" charset="0"/>
              </a:rPr>
              <a:t>Concave Lenses All Cases</a:t>
            </a:r>
            <a:endParaRPr lang="en-US" altLang="en-US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80728"/>
            <a:ext cx="7344816" cy="2828737"/>
          </a:xfrm>
          <a:prstGeom prst="rect">
            <a:avLst/>
          </a:prstGeom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3131840" y="1628801"/>
            <a:ext cx="144016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4572000" y="980727"/>
            <a:ext cx="1008112" cy="64807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3284240" y="1628801"/>
            <a:ext cx="1287760" cy="761226"/>
          </a:xfrm>
          <a:prstGeom prst="line">
            <a:avLst/>
          </a:prstGeom>
          <a:noFill/>
          <a:ln w="50800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131840" y="1628799"/>
            <a:ext cx="4032448" cy="218066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3887780" y="2009412"/>
            <a:ext cx="0" cy="3806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00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Homework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Pg. 561 #2, 3, 5, 6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71108"/>
            <a:ext cx="8472639" cy="38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3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9745" y="836712"/>
            <a:ext cx="8064896" cy="5032060"/>
            <a:chOff x="469745" y="836712"/>
            <a:chExt cx="8064896" cy="5032060"/>
          </a:xfrm>
        </p:grpSpPr>
        <p:grpSp>
          <p:nvGrpSpPr>
            <p:cNvPr id="2" name="Group 1"/>
            <p:cNvGrpSpPr/>
            <p:nvPr/>
          </p:nvGrpSpPr>
          <p:grpSpPr>
            <a:xfrm>
              <a:off x="469745" y="836712"/>
              <a:ext cx="8064896" cy="5032060"/>
              <a:chOff x="469745" y="836712"/>
              <a:chExt cx="8064896" cy="5032060"/>
            </a:xfrm>
          </p:grpSpPr>
          <p:pic>
            <p:nvPicPr>
              <p:cNvPr id="7577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69745" y="836712"/>
                <a:ext cx="8064896" cy="50320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0152" y="1844824"/>
                <a:ext cx="1212522" cy="432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6016" y="2752073"/>
                <a:ext cx="204311" cy="326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560" y="2903536"/>
                <a:ext cx="1035177" cy="4767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905" t="35141" r="29838" b="24023"/>
              <a:stretch/>
            </p:blipFill>
            <p:spPr bwMode="auto">
              <a:xfrm>
                <a:off x="3220337" y="3234324"/>
                <a:ext cx="199535" cy="1946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5816" y="3469950"/>
                <a:ext cx="749141" cy="463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3170678"/>
              <a:ext cx="2168801" cy="530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193" y="5445224"/>
            <a:ext cx="3670207" cy="37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1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6155" t="9292" r="11468" b="4868"/>
          <a:stretch/>
        </p:blipFill>
        <p:spPr bwMode="auto">
          <a:xfrm>
            <a:off x="637309" y="1945547"/>
            <a:ext cx="7924800" cy="29970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hlink"/>
                </a:solidFill>
                <a:latin typeface="Comic Sans MS" pitchFamily="66" charset="0"/>
              </a:rPr>
              <a:t>The Principal rays</a:t>
            </a:r>
          </a:p>
          <a:p>
            <a:pPr algn="ctr"/>
            <a:r>
              <a:rPr lang="en-US" altLang="en-US" sz="3200" b="1">
                <a:solidFill>
                  <a:srgbClr val="0099CC"/>
                </a:solidFill>
              </a:rPr>
              <a:t>A ray parallel to the principal axis is refracted through the principal focus (</a:t>
            </a:r>
            <a:r>
              <a:rPr lang="en-US" altLang="en-US" sz="3200" b="1" i="1">
                <a:solidFill>
                  <a:srgbClr val="0099CC"/>
                </a:solidFill>
              </a:rPr>
              <a:t>F </a:t>
            </a:r>
            <a:r>
              <a:rPr lang="en-US" altLang="en-US" sz="3200" b="1">
                <a:solidFill>
                  <a:srgbClr val="0099CC"/>
                </a:solidFill>
              </a:rPr>
              <a:t>).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4644007" y="2565400"/>
            <a:ext cx="3918101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827584" y="2565400"/>
            <a:ext cx="3888878" cy="237723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6155" t="9292" r="11468" b="4868"/>
          <a:stretch/>
        </p:blipFill>
        <p:spPr bwMode="auto">
          <a:xfrm>
            <a:off x="637309" y="1945547"/>
            <a:ext cx="7924800" cy="29970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323850" y="260350"/>
            <a:ext cx="853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hlink"/>
                </a:solidFill>
                <a:latin typeface="Comic Sans MS" pitchFamily="66" charset="0"/>
              </a:rPr>
              <a:t>The Principal rays</a:t>
            </a:r>
          </a:p>
          <a:p>
            <a:pPr algn="ctr"/>
            <a:r>
              <a:rPr lang="en-US" altLang="en-US" sz="2800" b="1">
                <a:solidFill>
                  <a:srgbClr val="0099CC"/>
                </a:solidFill>
              </a:rPr>
              <a:t>A ray through the optical centre (</a:t>
            </a:r>
            <a:r>
              <a:rPr lang="en-US" altLang="en-US" sz="2800" b="1" i="1">
                <a:solidFill>
                  <a:srgbClr val="0099CC"/>
                </a:solidFill>
              </a:rPr>
              <a:t>O</a:t>
            </a:r>
            <a:r>
              <a:rPr lang="en-US" altLang="en-US" sz="2800" b="1">
                <a:solidFill>
                  <a:srgbClr val="0099CC"/>
                </a:solidFill>
              </a:rPr>
              <a:t>) continues straight through without being refracted.</a:t>
            </a:r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H="1">
            <a:off x="4599708" y="2204864"/>
            <a:ext cx="3962399" cy="12392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755576" y="3444089"/>
            <a:ext cx="3857631" cy="120904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8" grpId="0" animBg="1"/>
      <p:bldP spid="614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2223" y="2203449"/>
            <a:ext cx="8512081" cy="2451101"/>
            <a:chOff x="482223" y="2203449"/>
            <a:chExt cx="8512081" cy="2451101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49"/>
            <a:stretch/>
          </p:blipFill>
          <p:spPr bwMode="auto">
            <a:xfrm>
              <a:off x="482223" y="2203449"/>
              <a:ext cx="8512081" cy="245110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0" name="Picture 19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5868144" y="2852937"/>
              <a:ext cx="200025" cy="409575"/>
            </a:xfrm>
            <a:prstGeom prst="rect">
              <a:avLst/>
            </a:prstGeom>
          </p:spPr>
        </p:pic>
        <p:pic>
          <p:nvPicPr>
            <p:cNvPr id="21" name="Picture 2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7108279" y="2852937"/>
              <a:ext cx="200025" cy="409575"/>
            </a:xfrm>
            <a:prstGeom prst="rect">
              <a:avLst/>
            </a:prstGeom>
          </p:spPr>
        </p:pic>
      </p:grpSp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hlink"/>
                </a:solidFill>
                <a:latin typeface="Comic Sans MS" pitchFamily="66" charset="0"/>
              </a:rPr>
              <a:t>Ray diagram when the OBJECT is beyond 2F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1475657" y="2852936"/>
            <a:ext cx="3096344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4572000" y="2852936"/>
            <a:ext cx="3354048" cy="161586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1475657" y="2852937"/>
            <a:ext cx="7128791" cy="1296144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6516216" y="3428999"/>
            <a:ext cx="0" cy="38007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 animBg="1"/>
      <p:bldP spid="59401" grpId="0" animBg="1"/>
      <p:bldP spid="59405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55576" y="1941686"/>
            <a:ext cx="7992888" cy="3260377"/>
            <a:chOff x="755576" y="1941686"/>
            <a:chExt cx="7992888" cy="3260377"/>
          </a:xfrm>
        </p:grpSpPr>
        <p:pic>
          <p:nvPicPr>
            <p:cNvPr id="14" name="Picture 13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001" b="6521"/>
            <a:stretch/>
          </p:blipFill>
          <p:spPr bwMode="auto">
            <a:xfrm>
              <a:off x="755576" y="1941686"/>
              <a:ext cx="7992888" cy="3260377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" name="Picture 17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6372200" y="3019424"/>
              <a:ext cx="200025" cy="409575"/>
            </a:xfrm>
            <a:prstGeom prst="rect">
              <a:avLst/>
            </a:prstGeom>
          </p:spPr>
        </p:pic>
        <p:pic>
          <p:nvPicPr>
            <p:cNvPr id="19" name="Picture 1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7972375" y="3019422"/>
              <a:ext cx="200025" cy="409575"/>
            </a:xfrm>
            <a:prstGeom prst="rect">
              <a:avLst/>
            </a:prstGeom>
          </p:spPr>
        </p:pic>
      </p:grpSp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hlink"/>
                </a:solidFill>
                <a:latin typeface="Comic Sans MS" pitchFamily="66" charset="0"/>
              </a:rPr>
              <a:t>Ray diagram when the OBJECT is AT 2F</a:t>
            </a: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1763688" y="2852936"/>
            <a:ext cx="2988331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4752018" y="2852936"/>
            <a:ext cx="3780223" cy="1944216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1691680" y="2848922"/>
            <a:ext cx="6912570" cy="1732206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7668344" y="3571874"/>
            <a:ext cx="0" cy="79323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 animBg="1"/>
      <p:bldP spid="63497" grpId="0" animBg="1"/>
      <p:bldP spid="63499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240" y="1628800"/>
            <a:ext cx="8640960" cy="3229769"/>
            <a:chOff x="198240" y="1628800"/>
            <a:chExt cx="8640960" cy="3229769"/>
          </a:xfrm>
        </p:grpSpPr>
        <p:pic>
          <p:nvPicPr>
            <p:cNvPr id="13" name="Picture 12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240" y="1628800"/>
              <a:ext cx="8640960" cy="3229769"/>
            </a:xfrm>
            <a:prstGeom prst="rect">
              <a:avLst/>
            </a:prstGeom>
          </p:spPr>
        </p:pic>
        <p:pic>
          <p:nvPicPr>
            <p:cNvPr id="15" name="Picture 14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5407422" y="2798684"/>
              <a:ext cx="200025" cy="409575"/>
            </a:xfrm>
            <a:prstGeom prst="rect">
              <a:avLst/>
            </a:prstGeom>
          </p:spPr>
        </p:pic>
        <p:pic>
          <p:nvPicPr>
            <p:cNvPr id="16" name="Picture 15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6948264" y="2761472"/>
              <a:ext cx="200025" cy="409575"/>
            </a:xfrm>
            <a:prstGeom prst="rect">
              <a:avLst/>
            </a:prstGeom>
          </p:spPr>
        </p:pic>
      </p:grpSp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hlink"/>
                </a:solidFill>
                <a:latin typeface="Comic Sans MS" pitchFamily="66" charset="0"/>
              </a:rPr>
              <a:t>Ray diagram when thE OBJECT is BETWEEN 2F and F</a:t>
            </a:r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836043" y="2636912"/>
            <a:ext cx="201587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3844384" y="2636837"/>
            <a:ext cx="4760064" cy="2304331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1818063" y="2636837"/>
            <a:ext cx="6930401" cy="222173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7812360" y="3284984"/>
            <a:ext cx="0" cy="124416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 animBg="1"/>
      <p:bldP spid="65545" grpId="0" animBg="1"/>
      <p:bldP spid="65547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47564" y="1546849"/>
            <a:ext cx="7848872" cy="3142878"/>
            <a:chOff x="647564" y="1546849"/>
            <a:chExt cx="7848872" cy="3142878"/>
          </a:xfrm>
        </p:grpSpPr>
        <p:pic>
          <p:nvPicPr>
            <p:cNvPr id="12" name="Picture 1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564" y="1546849"/>
              <a:ext cx="7848872" cy="3142878"/>
            </a:xfrm>
            <a:prstGeom prst="rect">
              <a:avLst/>
            </a:prstGeom>
          </p:spPr>
        </p:pic>
        <p:pic>
          <p:nvPicPr>
            <p:cNvPr id="13" name="Picture 1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5780682" y="2608460"/>
              <a:ext cx="200025" cy="409575"/>
            </a:xfrm>
            <a:prstGeom prst="rect">
              <a:avLst/>
            </a:prstGeom>
          </p:spPr>
        </p:pic>
        <p:pic>
          <p:nvPicPr>
            <p:cNvPr id="14" name="Picture 13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7264355" y="2608460"/>
              <a:ext cx="200025" cy="409575"/>
            </a:xfrm>
            <a:prstGeom prst="rect">
              <a:avLst/>
            </a:prstGeom>
          </p:spPr>
        </p:pic>
      </p:grpSp>
      <p:sp>
        <p:nvSpPr>
          <p:cNvPr id="67586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hlink"/>
                </a:solidFill>
                <a:latin typeface="Comic Sans MS" pitchFamily="66" charset="0"/>
              </a:rPr>
              <a:t>Ray diagram when the image is AT  F</a:t>
            </a: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2915816" y="2492896"/>
            <a:ext cx="136815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4279793" y="2492896"/>
            <a:ext cx="4216643" cy="2016224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2907829" y="2525635"/>
            <a:ext cx="4256459" cy="1983486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/>
      <p:bldP spid="67593" grpId="0" animBg="1"/>
      <p:bldP spid="6759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97&quot;/&gt;&lt;/object&gt;&lt;object type=&quot;3&quot; unique_id=&quot;10005&quot;&gt;&lt;property id=&quot;20148&quot; value=&quot;5&quot;/&gt;&lt;property id=&quot;20300&quot; value=&quot;Slide 3&quot;/&gt;&lt;property id=&quot;20307&quot; value=&quot;386&quot;/&gt;&lt;/object&gt;&lt;object type=&quot;3&quot; unique_id=&quot;10006&quot;&gt;&lt;property id=&quot;20148&quot; value=&quot;5&quot;/&gt;&lt;property id=&quot;20300&quot; value=&quot;Slide 4&quot;/&gt;&lt;property id=&quot;20307&quot; value=&quot;387&quot;/&gt;&lt;/object&gt;&lt;object type=&quot;3&quot; unique_id=&quot;10007&quot;&gt;&lt;property id=&quot;20148&quot; value=&quot;5&quot;/&gt;&lt;property id=&quot;20300&quot; value=&quot;Slide 5&quot;/&gt;&lt;property id=&quot;20307&quot; value=&quot;388&quot;/&gt;&lt;/object&gt;&lt;object type=&quot;3&quot; unique_id=&quot;10008&quot;&gt;&lt;property id=&quot;20148&quot; value=&quot;5&quot;/&gt;&lt;property id=&quot;20300&quot; value=&quot;Slide 6&quot;/&gt;&lt;property id=&quot;20307&quot; value=&quot;389&quot;/&gt;&lt;/object&gt;&lt;object type=&quot;3&quot; unique_id=&quot;10009&quot;&gt;&lt;property id=&quot;20148&quot; value=&quot;5&quot;/&gt;&lt;property id=&quot;20300&quot; value=&quot;Slide 7&quot;/&gt;&lt;property id=&quot;20307&quot; value=&quot;390&quot;/&gt;&lt;/object&gt;&lt;object type=&quot;3&quot; unique_id=&quot;10010&quot;&gt;&lt;property id=&quot;20148&quot; value=&quot;5&quot;/&gt;&lt;property id=&quot;20300&quot; value=&quot;Slide 8&quot;/&gt;&lt;property id=&quot;20307&quot; value=&quot;391&quot;/&gt;&lt;/object&gt;&lt;object type=&quot;3&quot; unique_id=&quot;10011&quot;&gt;&lt;property id=&quot;20148&quot; value=&quot;5&quot;/&gt;&lt;property id=&quot;20300&quot; value=&quot;Slide 9&quot;/&gt;&lt;property id=&quot;20307&quot; value=&quot;392&quot;/&gt;&lt;/object&gt;&lt;object type=&quot;3&quot; unique_id=&quot;10012&quot;&gt;&lt;property id=&quot;20148&quot; value=&quot;5&quot;/&gt;&lt;property id=&quot;20300&quot; value=&quot;Slide 10&quot;/&gt;&lt;property id=&quot;20307&quot; value=&quot;396&quot;/&gt;&lt;/object&gt;&lt;object type=&quot;3&quot; unique_id=&quot;10013&quot;&gt;&lt;property id=&quot;20148&quot; value=&quot;5&quot;/&gt;&lt;property id=&quot;20300&quot; value=&quot;Slide 11&quot;/&gt;&lt;property id=&quot;20307&quot; value=&quot;398&quot;/&gt;&lt;/object&gt;&lt;object type=&quot;3&quot; unique_id=&quot;10014&quot;&gt;&lt;property id=&quot;20148&quot; value=&quot;5&quot;/&gt;&lt;property id=&quot;20300&quot; value=&quot;Slide 12&quot;/&gt;&lt;property id=&quot;20307&quot; value=&quot;399&quot;/&gt;&lt;/object&gt;&lt;object type=&quot;3&quot; unique_id=&quot;10015&quot;&gt;&lt;property id=&quot;20148&quot; value=&quot;5&quot;/&gt;&lt;property id=&quot;20300&quot; value=&quot;Slide 13&quot;/&gt;&lt;property id=&quot;20307&quot; value=&quot;400&quot;/&gt;&lt;/object&gt;&lt;object type=&quot;3&quot; unique_id=&quot;10016&quot;&gt;&lt;property id=&quot;20148&quot; value=&quot;5&quot;/&gt;&lt;property id=&quot;20300&quot; value=&quot;Slide 14&quot;/&gt;&lt;property id=&quot;20307&quot; value=&quot;401&quot;/&gt;&lt;/object&gt;&lt;object type=&quot;3&quot; unique_id=&quot;10017&quot;&gt;&lt;property id=&quot;20148&quot; value=&quot;5&quot;/&gt;&lt;property id=&quot;20300&quot; value=&quot;Slide 15&quot;/&gt;&lt;property id=&quot;20307&quot; value=&quot;402&quot;/&gt;&lt;/object&gt;&lt;object type=&quot;3&quot; unique_id=&quot;10018&quot;&gt;&lt;property id=&quot;20148&quot; value=&quot;5&quot;/&gt;&lt;property id=&quot;20300&quot; value=&quot;Slide 16&quot;/&gt;&lt;property id=&quot;20307&quot; value=&quot;403&quot;/&gt;&lt;/object&gt;&lt;object type=&quot;3&quot; unique_id=&quot;10019&quot;&gt;&lt;property id=&quot;20148&quot; value=&quot;5&quot;/&gt;&lt;property id=&quot;20300&quot; value=&quot;Slide 17&quot;/&gt;&lt;property id=&quot;20307&quot; value=&quot;404&quot;/&gt;&lt;/object&gt;&lt;object type=&quot;3&quot; unique_id=&quot;10122&quot;&gt;&lt;property id=&quot;20148&quot; value=&quot;5&quot;/&gt;&lt;property id=&quot;20300&quot; value=&quot;Slide 2&quot;/&gt;&lt;property id=&quot;20307&quot; value=&quot;4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6042</TotalTime>
  <Words>168</Words>
  <Application>Microsoft Office PowerPoint</Application>
  <PresentationFormat>On-screen Show (4:3)</PresentationFormat>
  <Paragraphs>32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Company>Dave  Erb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 Erb</dc:creator>
  <cp:lastModifiedBy>Lindsay Kueh</cp:lastModifiedBy>
  <cp:revision>100</cp:revision>
  <dcterms:created xsi:type="dcterms:W3CDTF">2010-03-25T00:43:27Z</dcterms:created>
  <dcterms:modified xsi:type="dcterms:W3CDTF">2014-05-07T19:08:20Z</dcterms:modified>
</cp:coreProperties>
</file>