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22" r:id="rId1"/>
    <p:sldMasterId id="2147484434" r:id="rId2"/>
  </p:sldMasterIdLst>
  <p:notesMasterIdLst>
    <p:notesMasterId r:id="rId24"/>
  </p:notesMasterIdLst>
  <p:handoutMasterIdLst>
    <p:handoutMasterId r:id="rId25"/>
  </p:handoutMasterIdLst>
  <p:sldIdLst>
    <p:sldId id="256" r:id="rId3"/>
    <p:sldId id="257" r:id="rId4"/>
    <p:sldId id="258" r:id="rId5"/>
    <p:sldId id="274" r:id="rId6"/>
    <p:sldId id="287" r:id="rId7"/>
    <p:sldId id="293" r:id="rId8"/>
    <p:sldId id="260" r:id="rId9"/>
    <p:sldId id="288" r:id="rId10"/>
    <p:sldId id="261" r:id="rId11"/>
    <p:sldId id="270" r:id="rId12"/>
    <p:sldId id="292" r:id="rId13"/>
    <p:sldId id="271" r:id="rId14"/>
    <p:sldId id="275" r:id="rId15"/>
    <p:sldId id="272" r:id="rId16"/>
    <p:sldId id="273" r:id="rId17"/>
    <p:sldId id="276" r:id="rId18"/>
    <p:sldId id="277" r:id="rId19"/>
    <p:sldId id="280" r:id="rId20"/>
    <p:sldId id="281" r:id="rId21"/>
    <p:sldId id="298" r:id="rId22"/>
    <p:sldId id="282" r:id="rId23"/>
  </p:sldIdLst>
  <p:sldSz cx="9144000" cy="6858000" type="screen4x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72337" autoAdjust="0"/>
  </p:normalViewPr>
  <p:slideViewPr>
    <p:cSldViewPr snapToGrid="0" snapToObjects="1">
      <p:cViewPr>
        <p:scale>
          <a:sx n="57" d="100"/>
          <a:sy n="57" d="100"/>
        </p:scale>
        <p:origin x="-8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4" d="100"/>
        <a:sy n="104" d="100"/>
      </p:scale>
      <p:origin x="0" y="-43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424" tIns="45712" rIns="91424" bIns="45712" rtlCol="0"/>
          <a:lstStyle>
            <a:lvl1pPr algn="l">
              <a:defRPr sz="1200"/>
            </a:lvl1pPr>
          </a:lstStyle>
          <a:p>
            <a:endParaRPr lang="en-GB" dirty="0"/>
          </a:p>
        </p:txBody>
      </p:sp>
      <p:sp>
        <p:nvSpPr>
          <p:cNvPr id="3" name="Date Placeholder 2"/>
          <p:cNvSpPr>
            <a:spLocks noGrp="1"/>
          </p:cNvSpPr>
          <p:nvPr>
            <p:ph type="dt" sz="quarter" idx="1"/>
          </p:nvPr>
        </p:nvSpPr>
        <p:spPr>
          <a:xfrm>
            <a:off x="3848647" y="0"/>
            <a:ext cx="2944283" cy="495300"/>
          </a:xfrm>
          <a:prstGeom prst="rect">
            <a:avLst/>
          </a:prstGeom>
        </p:spPr>
        <p:txBody>
          <a:bodyPr vert="horz" lIns="91424" tIns="45712" rIns="91424" bIns="45712" rtlCol="0"/>
          <a:lstStyle>
            <a:lvl1pPr algn="r">
              <a:defRPr sz="1200"/>
            </a:lvl1pPr>
          </a:lstStyle>
          <a:p>
            <a:fld id="{A2A099BD-7F33-4827-A073-EBCD7B9F95BA}" type="datetimeFigureOut">
              <a:rPr lang="en-GB" smtClean="0"/>
              <a:pPr/>
              <a:t>09/01/2019</a:t>
            </a:fld>
            <a:endParaRPr lang="en-GB" dirty="0"/>
          </a:p>
        </p:txBody>
      </p:sp>
      <p:sp>
        <p:nvSpPr>
          <p:cNvPr id="4" name="Footer Placeholder 3"/>
          <p:cNvSpPr>
            <a:spLocks noGrp="1"/>
          </p:cNvSpPr>
          <p:nvPr>
            <p:ph type="ftr" sz="quarter" idx="2"/>
          </p:nvPr>
        </p:nvSpPr>
        <p:spPr>
          <a:xfrm>
            <a:off x="1" y="9408981"/>
            <a:ext cx="2944283" cy="495300"/>
          </a:xfrm>
          <a:prstGeom prst="rect">
            <a:avLst/>
          </a:prstGeom>
        </p:spPr>
        <p:txBody>
          <a:bodyPr vert="horz" lIns="91424" tIns="45712" rIns="91424" bIns="4571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8647" y="9408981"/>
            <a:ext cx="2944283" cy="495300"/>
          </a:xfrm>
          <a:prstGeom prst="rect">
            <a:avLst/>
          </a:prstGeom>
        </p:spPr>
        <p:txBody>
          <a:bodyPr vert="horz" lIns="91424" tIns="45712" rIns="91424" bIns="45712" rtlCol="0" anchor="b"/>
          <a:lstStyle>
            <a:lvl1pPr algn="r">
              <a:defRPr sz="1200"/>
            </a:lvl1pPr>
          </a:lstStyle>
          <a:p>
            <a:fld id="{C74A238C-5BB5-4E66-B964-55674CA040A2}" type="slidenum">
              <a:rPr lang="en-GB" smtClean="0"/>
              <a:pPr/>
              <a:t>‹#›</a:t>
            </a:fld>
            <a:endParaRPr lang="en-GB" dirty="0"/>
          </a:p>
        </p:txBody>
      </p:sp>
    </p:spTree>
    <p:extLst>
      <p:ext uri="{BB962C8B-B14F-4D97-AF65-F5344CB8AC3E}">
        <p14:creationId xmlns:p14="http://schemas.microsoft.com/office/powerpoint/2010/main" val="1080433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424" tIns="45712" rIns="91424" bIns="45712" rtlCol="0"/>
          <a:lstStyle>
            <a:lvl1pPr algn="l">
              <a:defRPr sz="1200"/>
            </a:lvl1pPr>
          </a:lstStyle>
          <a:p>
            <a:endParaRPr lang="en-US" dirty="0"/>
          </a:p>
        </p:txBody>
      </p:sp>
      <p:sp>
        <p:nvSpPr>
          <p:cNvPr id="3" name="Date Placeholder 2"/>
          <p:cNvSpPr>
            <a:spLocks noGrp="1"/>
          </p:cNvSpPr>
          <p:nvPr>
            <p:ph type="dt" idx="1"/>
          </p:nvPr>
        </p:nvSpPr>
        <p:spPr>
          <a:xfrm>
            <a:off x="3848647" y="0"/>
            <a:ext cx="2944283" cy="495300"/>
          </a:xfrm>
          <a:prstGeom prst="rect">
            <a:avLst/>
          </a:prstGeom>
        </p:spPr>
        <p:txBody>
          <a:bodyPr vert="horz" lIns="91424" tIns="45712" rIns="91424" bIns="45712" rtlCol="0"/>
          <a:lstStyle>
            <a:lvl1pPr algn="r">
              <a:defRPr sz="1200"/>
            </a:lvl1pPr>
          </a:lstStyle>
          <a:p>
            <a:fld id="{19281C8D-148A-4B4D-98DC-B6404F20800B}" type="datetimeFigureOut">
              <a:rPr lang="en-US" smtClean="0"/>
              <a:pPr/>
              <a:t>2019/01/09</a:t>
            </a:fld>
            <a:endParaRPr lang="en-US" dirty="0"/>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24" tIns="45712" rIns="91424" bIns="45712" rtlCol="0" anchor="ctr"/>
          <a:lstStyle/>
          <a:p>
            <a:endParaRPr lang="en-US" dirty="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24" tIns="45712" rIns="91424" bIns="45712"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1" y="9408981"/>
            <a:ext cx="2944283" cy="495300"/>
          </a:xfrm>
          <a:prstGeom prst="rect">
            <a:avLst/>
          </a:prstGeom>
        </p:spPr>
        <p:txBody>
          <a:bodyPr vert="horz" lIns="91424" tIns="45712" rIns="91424"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7" y="9408981"/>
            <a:ext cx="2944283" cy="495300"/>
          </a:xfrm>
          <a:prstGeom prst="rect">
            <a:avLst/>
          </a:prstGeom>
        </p:spPr>
        <p:txBody>
          <a:bodyPr vert="horz" lIns="91424" tIns="45712" rIns="91424" bIns="45712" rtlCol="0" anchor="b"/>
          <a:lstStyle>
            <a:lvl1pPr algn="r">
              <a:defRPr sz="1200"/>
            </a:lvl1pPr>
          </a:lstStyle>
          <a:p>
            <a:fld id="{93B9AAE9-E27B-E941-B82C-A999AEDF1D81}" type="slidenum">
              <a:rPr lang="en-US" smtClean="0"/>
              <a:pPr/>
              <a:t>‹#›</a:t>
            </a:fld>
            <a:endParaRPr lang="en-US" dirty="0"/>
          </a:p>
        </p:txBody>
      </p:sp>
    </p:spTree>
    <p:extLst>
      <p:ext uri="{BB962C8B-B14F-4D97-AF65-F5344CB8AC3E}">
        <p14:creationId xmlns:p14="http://schemas.microsoft.com/office/powerpoint/2010/main" val="6606103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1:</a:t>
            </a:r>
          </a:p>
          <a:p>
            <a:pPr marL="117962" indent="-117962">
              <a:buFont typeface="Arial" pitchFamily="34" charset="0"/>
              <a:buChar char="•"/>
            </a:pPr>
            <a:r>
              <a:rPr lang="en-GB" dirty="0" smtClean="0"/>
              <a:t>Are</a:t>
            </a:r>
            <a:r>
              <a:rPr lang="en-GB" baseline="0" dirty="0" smtClean="0"/>
              <a:t> any of the students able to explain what they think ‘Climate Change </a:t>
            </a:r>
            <a:r>
              <a:rPr lang="en-GB" baseline="0" dirty="0" err="1" smtClean="0"/>
              <a:t>Scepticsm</a:t>
            </a:r>
            <a:r>
              <a:rPr lang="en-GB" baseline="0" dirty="0" smtClean="0"/>
              <a:t>’ is? – Pictures will act as clues.</a:t>
            </a:r>
          </a:p>
          <a:p>
            <a:pPr marL="117962" indent="-117962">
              <a:buFont typeface="Arial" pitchFamily="34" charset="0"/>
              <a:buChar char="•"/>
            </a:pPr>
            <a:r>
              <a:rPr lang="en-GB" baseline="0" dirty="0" smtClean="0"/>
              <a:t>Would be a good idea to let a number of students answer but not to explain the actual meaning, leaving them to think.</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a:t>
            </a:fld>
            <a:endParaRPr lang="en-US"/>
          </a:p>
        </p:txBody>
      </p:sp>
    </p:spTree>
    <p:extLst>
      <p:ext uri="{BB962C8B-B14F-4D97-AF65-F5344CB8AC3E}">
        <p14:creationId xmlns:p14="http://schemas.microsoft.com/office/powerpoint/2010/main" val="3970803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10:</a:t>
            </a:r>
          </a:p>
          <a:p>
            <a:pPr marL="171450" indent="-171450">
              <a:buFont typeface="Arial"/>
              <a:buChar char="•"/>
            </a:pPr>
            <a:r>
              <a:rPr lang="en-GB" dirty="0" smtClean="0"/>
              <a:t>GRAPH INCREASES IN</a:t>
            </a:r>
            <a:r>
              <a:rPr lang="en-GB" baseline="0" dirty="0" smtClean="0"/>
              <a:t> SIZE ON CLICK</a:t>
            </a:r>
            <a:endParaRPr lang="en-GB" dirty="0" smtClean="0"/>
          </a:p>
          <a:p>
            <a:pPr marL="117962" indent="-117962">
              <a:buFont typeface="Arial" pitchFamily="34" charset="0"/>
              <a:buChar char="•"/>
            </a:pPr>
            <a:r>
              <a:rPr lang="en-GB" dirty="0" smtClean="0"/>
              <a:t>Highlight</a:t>
            </a:r>
            <a:r>
              <a:rPr lang="en-GB" baseline="0" dirty="0" smtClean="0"/>
              <a:t> how modern conveniences such as fuel powered vehicles and electricity have had an impact on the amount of greenhouse gasses in the atmosphere. </a:t>
            </a:r>
          </a:p>
          <a:p>
            <a:pPr marL="117962" indent="-117962">
              <a:buFont typeface="Arial" pitchFamily="34" charset="0"/>
              <a:buChar char="•"/>
            </a:pPr>
            <a:r>
              <a:rPr lang="en-GB" baseline="0" dirty="0" smtClean="0"/>
              <a:t>The CO</a:t>
            </a:r>
            <a:r>
              <a:rPr lang="en-GB" baseline="-25000" dirty="0" smtClean="0"/>
              <a:t>2</a:t>
            </a:r>
            <a:r>
              <a:rPr lang="en-GB" baseline="0" dirty="0" smtClean="0"/>
              <a:t> in the atmosphere is </a:t>
            </a:r>
            <a:r>
              <a:rPr lang="en-GB" baseline="0" dirty="0" err="1" smtClean="0"/>
              <a:t>appx</a:t>
            </a:r>
            <a:r>
              <a:rPr lang="en-GB" baseline="0" dirty="0" smtClean="0"/>
              <a:t>. 35% higher than records show for the past 400,000 years. A rise of 100ppm would usually take at least 6000 years where as here it has taken around 100 years.</a:t>
            </a:r>
          </a:p>
          <a:p>
            <a:pPr marL="117962" indent="-117962">
              <a:buFont typeface="Arial" pitchFamily="34" charset="0"/>
              <a:buChar char="•"/>
            </a:pPr>
            <a:r>
              <a:rPr lang="en-GB" baseline="0" dirty="0" smtClean="0"/>
              <a:t>Note: Even if we made enough changes to reduce greenhouse gas emissions, it would take at least 50 years for the effects to be reversed.</a:t>
            </a:r>
          </a:p>
          <a:p>
            <a:pPr marL="117962" indent="-117962">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10</a:t>
            </a:fld>
            <a:endParaRPr lang="en-US"/>
          </a:p>
        </p:txBody>
      </p:sp>
    </p:spTree>
    <p:extLst>
      <p:ext uri="{BB962C8B-B14F-4D97-AF65-F5344CB8AC3E}">
        <p14:creationId xmlns:p14="http://schemas.microsoft.com/office/powerpoint/2010/main" val="2065947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11:</a:t>
            </a:r>
          </a:p>
          <a:p>
            <a:pPr marL="171450" indent="-171450">
              <a:buFont typeface="Arial"/>
              <a:buChar char="•"/>
            </a:pPr>
            <a:r>
              <a:rPr lang="en-US" dirty="0" smtClean="0"/>
              <a:t>Make sure the students understand that climate change is a natural phenomenon</a:t>
            </a:r>
            <a:r>
              <a:rPr lang="en-US" baseline="0" dirty="0" smtClean="0"/>
              <a:t>, however accelerating climate change may be linked to human activity.</a:t>
            </a:r>
            <a:endParaRPr lang="en-US"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11</a:t>
            </a:fld>
            <a:endParaRPr lang="en-US" dirty="0"/>
          </a:p>
        </p:txBody>
      </p:sp>
    </p:spTree>
    <p:extLst>
      <p:ext uri="{BB962C8B-B14F-4D97-AF65-F5344CB8AC3E}">
        <p14:creationId xmlns:p14="http://schemas.microsoft.com/office/powerpoint/2010/main" val="1025193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24:</a:t>
            </a:r>
          </a:p>
          <a:p>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12</a:t>
            </a:fld>
            <a:endParaRPr lang="en-US" dirty="0"/>
          </a:p>
        </p:txBody>
      </p:sp>
    </p:spTree>
    <p:extLst>
      <p:ext uri="{BB962C8B-B14F-4D97-AF65-F5344CB8AC3E}">
        <p14:creationId xmlns:p14="http://schemas.microsoft.com/office/powerpoint/2010/main" val="1498586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a:t>
            </a:r>
            <a:r>
              <a:rPr lang="en-GB" baseline="0" dirty="0" smtClean="0"/>
              <a:t> 25:</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err="1" smtClean="0">
                <a:solidFill>
                  <a:schemeClr val="tx2"/>
                </a:solidFill>
              </a:rPr>
              <a:t>Sceptics</a:t>
            </a:r>
            <a:r>
              <a:rPr lang="en-US" baseline="0" dirty="0" smtClean="0">
                <a:solidFill>
                  <a:schemeClr val="tx2"/>
                </a:solidFill>
              </a:rPr>
              <a:t> who are public figures like politicians, scientists or celebrities have the opportunity to express their opinions on television, in newspapers and on the radio.</a:t>
            </a:r>
            <a:endParaRPr lang="en-GB" baseline="0" dirty="0" smtClean="0"/>
          </a:p>
          <a:p>
            <a:pPr marL="171430" indent="-171430">
              <a:buFont typeface="Arial" pitchFamily="34" charset="0"/>
              <a:buChar char="•"/>
            </a:pPr>
            <a:r>
              <a:rPr lang="en-GB" baseline="0" dirty="0" smtClean="0"/>
              <a:t>Sceptics are not labelled.</a:t>
            </a:r>
          </a:p>
          <a:p>
            <a:pPr marL="171430" indent="-171430">
              <a:buFont typeface="Arial" pitchFamily="34" charset="0"/>
              <a:buChar char="•"/>
            </a:pPr>
            <a:r>
              <a:rPr lang="en-GB" baseline="0" dirty="0" smtClean="0"/>
              <a:t>Some newspapers and television broadcasters may be ‘biased’ and may give ‘one-sided’ reports.</a:t>
            </a:r>
          </a:p>
          <a:p>
            <a:pPr marL="171430" indent="-17143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13</a:t>
            </a:fld>
            <a:endParaRPr lang="en-US"/>
          </a:p>
        </p:txBody>
      </p:sp>
    </p:spTree>
    <p:extLst>
      <p:ext uri="{BB962C8B-B14F-4D97-AF65-F5344CB8AC3E}">
        <p14:creationId xmlns:p14="http://schemas.microsoft.com/office/powerpoint/2010/main" val="147933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26:</a:t>
            </a:r>
          </a:p>
          <a:p>
            <a:pPr marL="171430" indent="-171430">
              <a:buFont typeface="Arial"/>
              <a:buChar char="•"/>
            </a:pPr>
            <a:r>
              <a:rPr lang="en-GB" dirty="0" smtClean="0"/>
              <a:t>For the Guardians</a:t>
            </a:r>
            <a:r>
              <a:rPr lang="en-GB" baseline="0" dirty="0" smtClean="0"/>
              <a:t> rated top 10</a:t>
            </a:r>
            <a:r>
              <a:rPr lang="en-GB" dirty="0" smtClean="0"/>
              <a:t> sceptics,</a:t>
            </a:r>
            <a:r>
              <a:rPr lang="en-GB" baseline="0" dirty="0" smtClean="0"/>
              <a:t> follow this link: http://www.guardian.co.uk/environment/georgemonbiot/2009/mar/06/climate-change-deniers-top-10</a:t>
            </a:r>
          </a:p>
          <a:p>
            <a:pPr marL="0" indent="0">
              <a:buFont typeface="Arial"/>
              <a:buNone/>
            </a:pPr>
            <a:r>
              <a:rPr lang="en-GB" baseline="0" dirty="0" smtClean="0"/>
              <a:t>(this page dates from 2009 when a lot more people were still denying that there was man made climate change)</a:t>
            </a:r>
            <a:endParaRPr lang="en-GB" dirty="0" smtClean="0"/>
          </a:p>
        </p:txBody>
      </p:sp>
      <p:sp>
        <p:nvSpPr>
          <p:cNvPr id="4" name="Slide Number Placeholder 3"/>
          <p:cNvSpPr>
            <a:spLocks noGrp="1"/>
          </p:cNvSpPr>
          <p:nvPr>
            <p:ph type="sldNum" sz="quarter" idx="10"/>
          </p:nvPr>
        </p:nvSpPr>
        <p:spPr/>
        <p:txBody>
          <a:bodyPr/>
          <a:lstStyle/>
          <a:p>
            <a:fld id="{93B9AAE9-E27B-E941-B82C-A999AEDF1D81}" type="slidenum">
              <a:rPr lang="en-US" smtClean="0"/>
              <a:pPr/>
              <a:t>14</a:t>
            </a:fld>
            <a:endParaRPr lang="en-US" dirty="0"/>
          </a:p>
        </p:txBody>
      </p:sp>
    </p:spTree>
    <p:extLst>
      <p:ext uri="{BB962C8B-B14F-4D97-AF65-F5344CB8AC3E}">
        <p14:creationId xmlns:p14="http://schemas.microsoft.com/office/powerpoint/2010/main" val="2329235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27:</a:t>
            </a:r>
          </a:p>
          <a:p>
            <a:pPr marL="171430" indent="-171430">
              <a:buFont typeface="Arial" pitchFamily="34" charset="0"/>
              <a:buChar char="•"/>
            </a:pPr>
            <a:r>
              <a:rPr lang="en-GB" dirty="0" smtClean="0"/>
              <a:t>Some of the arguments a sceptic</a:t>
            </a:r>
            <a:r>
              <a:rPr lang="en-GB" baseline="0" dirty="0" smtClean="0"/>
              <a:t> will use to try and contradict the idea of ‘human induced’ climate change.</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15</a:t>
            </a:fld>
            <a:endParaRPr lang="en-US" dirty="0"/>
          </a:p>
        </p:txBody>
      </p:sp>
    </p:spTree>
    <p:extLst>
      <p:ext uri="{BB962C8B-B14F-4D97-AF65-F5344CB8AC3E}">
        <p14:creationId xmlns:p14="http://schemas.microsoft.com/office/powerpoint/2010/main" val="4009998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28:</a:t>
            </a:r>
          </a:p>
          <a:p>
            <a:pPr marL="171430" indent="-171430">
              <a:buFont typeface="Arial" pitchFamily="34" charset="0"/>
              <a:buChar char="•"/>
            </a:pPr>
            <a:r>
              <a:rPr lang="en-GB" dirty="0" smtClean="0"/>
              <a:t>Why might people use this argument?</a:t>
            </a:r>
          </a:p>
          <a:p>
            <a:pPr marL="628578" lvl="1" indent="-171430">
              <a:buFont typeface="Arial" pitchFamily="34" charset="0"/>
              <a:buChar char="•"/>
            </a:pPr>
            <a:r>
              <a:rPr lang="en-GB" dirty="0" smtClean="0"/>
              <a:t>Denial:</a:t>
            </a:r>
            <a:r>
              <a:rPr lang="en-GB" baseline="0" dirty="0" smtClean="0"/>
              <a:t> ‘Climate change is not our responsibility so we do not need to do anything about it’.</a:t>
            </a:r>
          </a:p>
          <a:p>
            <a:pPr marL="628578" lvl="1" indent="-171430">
              <a:buFont typeface="Arial" pitchFamily="34" charset="0"/>
              <a:buChar char="•"/>
            </a:pPr>
            <a:r>
              <a:rPr lang="en-GB" baseline="0" dirty="0" smtClean="0"/>
              <a:t>Many people think that scientists are simply ‘scaremongering’ or that governments are trying to gain more money.</a:t>
            </a:r>
          </a:p>
        </p:txBody>
      </p:sp>
      <p:sp>
        <p:nvSpPr>
          <p:cNvPr id="4" name="Slide Number Placeholder 3"/>
          <p:cNvSpPr>
            <a:spLocks noGrp="1"/>
          </p:cNvSpPr>
          <p:nvPr>
            <p:ph type="sldNum" sz="quarter" idx="10"/>
          </p:nvPr>
        </p:nvSpPr>
        <p:spPr/>
        <p:txBody>
          <a:bodyPr/>
          <a:lstStyle/>
          <a:p>
            <a:fld id="{93B9AAE9-E27B-E941-B82C-A999AEDF1D81}" type="slidenum">
              <a:rPr lang="en-US" smtClean="0"/>
              <a:pPr/>
              <a:t>16</a:t>
            </a:fld>
            <a:endParaRPr lang="en-US" dirty="0"/>
          </a:p>
        </p:txBody>
      </p:sp>
    </p:spTree>
    <p:extLst>
      <p:ext uri="{BB962C8B-B14F-4D97-AF65-F5344CB8AC3E}">
        <p14:creationId xmlns:p14="http://schemas.microsoft.com/office/powerpoint/2010/main" val="4262039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a:t>
            </a:r>
            <a:r>
              <a:rPr lang="en-GB" baseline="0" dirty="0" smtClean="0"/>
              <a:t> 29:</a:t>
            </a:r>
          </a:p>
          <a:p>
            <a:pPr marL="171430" indent="-171430">
              <a:buFont typeface="Arial" pitchFamily="34" charset="0"/>
              <a:buChar char="•"/>
            </a:pPr>
            <a:r>
              <a:rPr lang="en-GB" baseline="0" dirty="0" smtClean="0"/>
              <a:t>You may carry an umbrella around in the summer because there is a chance the ‘weather’ may suddenly turn and it could rain.</a:t>
            </a:r>
          </a:p>
          <a:p>
            <a:pPr marL="171430" indent="-171430">
              <a:buFont typeface="Arial" pitchFamily="34" charset="0"/>
              <a:buChar char="•"/>
            </a:pPr>
            <a:r>
              <a:rPr lang="en-GB" baseline="0" dirty="0" smtClean="0"/>
              <a:t>You would not carry around your winter coat because you know that it is not going to suddenly drop to temperatures below freezing, because this is not how the ‘climate’ behaves.</a:t>
            </a:r>
          </a:p>
          <a:p>
            <a:pPr marL="171430" indent="-171430">
              <a:buFont typeface="Arial" pitchFamily="34" charset="0"/>
              <a:buChar char="•"/>
            </a:pPr>
            <a:r>
              <a:rPr lang="en-GB" baseline="0" dirty="0" smtClean="0"/>
              <a:t>In England, we expect it to be warm/ very warm and wet or dry in the summer, and cool/ cold and wet/ dry in the winter. That is our climate.</a:t>
            </a:r>
          </a:p>
          <a:p>
            <a:pPr marL="171430" marR="0" indent="-171430" algn="l" defTabSz="457200" rtl="0" eaLnBrk="1" fontAlgn="auto" latinLnBrk="0" hangingPunct="1">
              <a:lnSpc>
                <a:spcPct val="100000"/>
              </a:lnSpc>
              <a:spcBef>
                <a:spcPts val="0"/>
              </a:spcBef>
              <a:spcAft>
                <a:spcPts val="0"/>
              </a:spcAft>
              <a:buClrTx/>
              <a:buSzTx/>
              <a:buFont typeface="Arial" pitchFamily="34" charset="0"/>
              <a:buChar char="•"/>
              <a:tabLst/>
              <a:defRPr/>
            </a:pPr>
            <a:r>
              <a:rPr lang="en-GB" dirty="0" smtClean="0">
                <a:solidFill>
                  <a:schemeClr val="tx2"/>
                </a:solidFill>
              </a:rPr>
              <a:t> If the weather in England was hot and sunny during the month of December, you would be surprised. </a:t>
            </a:r>
            <a:endParaRPr lang="en-GB" baseline="0" dirty="0" smtClean="0"/>
          </a:p>
        </p:txBody>
      </p:sp>
      <p:sp>
        <p:nvSpPr>
          <p:cNvPr id="4" name="Slide Number Placeholder 3"/>
          <p:cNvSpPr>
            <a:spLocks noGrp="1"/>
          </p:cNvSpPr>
          <p:nvPr>
            <p:ph type="sldNum" sz="quarter" idx="10"/>
          </p:nvPr>
        </p:nvSpPr>
        <p:spPr/>
        <p:txBody>
          <a:bodyPr/>
          <a:lstStyle/>
          <a:p>
            <a:fld id="{93B9AAE9-E27B-E941-B82C-A999AEDF1D81}" type="slidenum">
              <a:rPr lang="en-US" smtClean="0"/>
              <a:pPr/>
              <a:t>17</a:t>
            </a:fld>
            <a:endParaRPr lang="en-US" dirty="0"/>
          </a:p>
        </p:txBody>
      </p:sp>
    </p:spTree>
    <p:extLst>
      <p:ext uri="{BB962C8B-B14F-4D97-AF65-F5344CB8AC3E}">
        <p14:creationId xmlns:p14="http://schemas.microsoft.com/office/powerpoint/2010/main" val="314282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http://www.theweatherclub.org.uk/video/armstrong-miller-climate-change </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18</a:t>
            </a:fld>
            <a:endParaRPr lang="en-US" dirty="0"/>
          </a:p>
        </p:txBody>
      </p:sp>
    </p:spTree>
    <p:extLst>
      <p:ext uri="{BB962C8B-B14F-4D97-AF65-F5344CB8AC3E}">
        <p14:creationId xmlns:p14="http://schemas.microsoft.com/office/powerpoint/2010/main" val="3123470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31:</a:t>
            </a:r>
          </a:p>
          <a:p>
            <a:pPr marL="171430" indent="-171430">
              <a:buFont typeface="Arial" pitchFamily="34" charset="0"/>
              <a:buChar char="•"/>
            </a:pPr>
            <a:r>
              <a:rPr lang="en-GB" baseline="0" dirty="0" smtClean="0"/>
              <a:t>See: http://www.skepticalscience.com/human-co2-smaller-than-natural-emissions.htm – contains good scientific explanations of this sceptic argument.</a:t>
            </a:r>
          </a:p>
        </p:txBody>
      </p:sp>
      <p:sp>
        <p:nvSpPr>
          <p:cNvPr id="4" name="Slide Number Placeholder 3"/>
          <p:cNvSpPr>
            <a:spLocks noGrp="1"/>
          </p:cNvSpPr>
          <p:nvPr>
            <p:ph type="sldNum" sz="quarter" idx="10"/>
          </p:nvPr>
        </p:nvSpPr>
        <p:spPr/>
        <p:txBody>
          <a:bodyPr/>
          <a:lstStyle/>
          <a:p>
            <a:fld id="{93B9AAE9-E27B-E941-B82C-A999AEDF1D81}" type="slidenum">
              <a:rPr lang="en-US" smtClean="0"/>
              <a:pPr/>
              <a:t>19</a:t>
            </a:fld>
            <a:endParaRPr lang="en-US" dirty="0"/>
          </a:p>
        </p:txBody>
      </p:sp>
    </p:spTree>
    <p:extLst>
      <p:ext uri="{BB962C8B-B14F-4D97-AF65-F5344CB8AC3E}">
        <p14:creationId xmlns:p14="http://schemas.microsoft.com/office/powerpoint/2010/main" val="149230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2:</a:t>
            </a:r>
          </a:p>
          <a:p>
            <a:pPr marL="117962" indent="-117962">
              <a:buFont typeface="Arial" pitchFamily="34" charset="0"/>
              <a:buChar char="•"/>
            </a:pPr>
            <a:r>
              <a:rPr lang="en-US" baseline="0" dirty="0" smtClean="0"/>
              <a:t>Now ensure the students understand what the word ‘sceptic/ sceptical’ means.</a:t>
            </a:r>
          </a:p>
          <a:p>
            <a:pPr marL="117962" indent="-117962">
              <a:buFont typeface="Arial" pitchFamily="34" charset="0"/>
              <a:buChar char="•"/>
            </a:pPr>
            <a:r>
              <a:rPr lang="en-US" baseline="0" dirty="0" smtClean="0"/>
              <a:t>Sceptic- someone who doubts that something is true or does not trust or believe something. </a:t>
            </a:r>
          </a:p>
          <a:p>
            <a:pPr marL="117962" indent="-117962">
              <a:buFont typeface="Arial" pitchFamily="34" charset="0"/>
              <a:buChar char="•"/>
            </a:pPr>
            <a:r>
              <a:rPr lang="en-US" baseline="0" dirty="0" smtClean="0"/>
              <a:t>You could ask the class what sorts of things you might be sceptical of (e.g. psychics, diets etc.) or if they themselves are sceptical of something.</a:t>
            </a:r>
          </a:p>
          <a:p>
            <a:pPr marL="117962" indent="-117962">
              <a:buFont typeface="Arial" pitchFamily="34" charset="0"/>
              <a:buChar char="•"/>
            </a:pPr>
            <a:r>
              <a:rPr lang="en-GB" baseline="0" dirty="0" smtClean="0"/>
              <a:t>Scientific </a:t>
            </a:r>
            <a:r>
              <a:rPr lang="en-GB" baseline="0" dirty="0" err="1" smtClean="0"/>
              <a:t>skepticism</a:t>
            </a:r>
            <a:r>
              <a:rPr lang="en-GB" baseline="0" dirty="0" smtClean="0"/>
              <a:t> is healthy. In fact, science by its very nature is </a:t>
            </a:r>
            <a:r>
              <a:rPr lang="en-GB" baseline="0" dirty="0" err="1" smtClean="0"/>
              <a:t>skeptical</a:t>
            </a:r>
            <a:r>
              <a:rPr lang="en-GB" baseline="0" dirty="0" smtClean="0"/>
              <a:t>. Genuine </a:t>
            </a:r>
            <a:r>
              <a:rPr lang="en-GB" baseline="0" dirty="0" err="1" smtClean="0"/>
              <a:t>skepticism</a:t>
            </a:r>
            <a:r>
              <a:rPr lang="en-GB" baseline="0" dirty="0" smtClean="0"/>
              <a:t> means considering the full body of evidence before coming to a conclusion. However, when you take a close look at arguments expressing climate ‘</a:t>
            </a:r>
            <a:r>
              <a:rPr lang="en-GB" baseline="0" dirty="0" err="1" smtClean="0"/>
              <a:t>skepticism</a:t>
            </a:r>
            <a:r>
              <a:rPr lang="en-GB" baseline="0" dirty="0" smtClean="0"/>
              <a:t>’, what you often observe is cherry picking of pieces of evidence while rejecting any data that don’t fit the desired picture. This isn’t </a:t>
            </a:r>
            <a:r>
              <a:rPr lang="en-GB" baseline="0" dirty="0" err="1" smtClean="0"/>
              <a:t>skepticism</a:t>
            </a:r>
            <a:r>
              <a:rPr lang="en-GB" baseline="0" dirty="0" smtClean="0"/>
              <a:t>. It is ignoring facts and the science.</a:t>
            </a:r>
            <a:endParaRPr lang="en-US" baseline="0" dirty="0" smtClean="0"/>
          </a:p>
          <a:p>
            <a:pPr marL="117962" indent="-11796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2</a:t>
            </a:fld>
            <a:endParaRPr lang="en-US"/>
          </a:p>
        </p:txBody>
      </p:sp>
    </p:spTree>
    <p:extLst>
      <p:ext uri="{BB962C8B-B14F-4D97-AF65-F5344CB8AC3E}">
        <p14:creationId xmlns:p14="http://schemas.microsoft.com/office/powerpoint/2010/main" val="3916630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Weather is chaotic, climate isn’t.</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20</a:t>
            </a:fld>
            <a:endParaRPr lang="en-US" dirty="0"/>
          </a:p>
        </p:txBody>
      </p:sp>
    </p:spTree>
    <p:extLst>
      <p:ext uri="{BB962C8B-B14F-4D97-AF65-F5344CB8AC3E}">
        <p14:creationId xmlns:p14="http://schemas.microsoft.com/office/powerpoint/2010/main" val="2216370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14563">
              <a:defRPr/>
            </a:pPr>
            <a:r>
              <a:rPr lang="en-GB" dirty="0" smtClean="0">
                <a:solidFill>
                  <a:prstClr val="black"/>
                </a:solidFill>
                <a:latin typeface="Candara"/>
              </a:rPr>
              <a:t>Slide 33:</a:t>
            </a:r>
          </a:p>
          <a:p>
            <a:pPr marL="171430" indent="-171430" defTabSz="314563">
              <a:buFont typeface="Arial" pitchFamily="34" charset="0"/>
              <a:buChar char="•"/>
              <a:defRPr/>
            </a:pPr>
            <a:r>
              <a:rPr lang="en-GB" dirty="0" smtClean="0">
                <a:solidFill>
                  <a:prstClr val="black"/>
                </a:solidFill>
                <a:latin typeface="Candara"/>
              </a:rPr>
              <a:t>Explain that some </a:t>
            </a:r>
            <a:r>
              <a:rPr lang="en-GB" dirty="0">
                <a:solidFill>
                  <a:prstClr val="black"/>
                </a:solidFill>
                <a:latin typeface="Candara"/>
              </a:rPr>
              <a:t>sources of information are more reliable than </a:t>
            </a:r>
            <a:r>
              <a:rPr lang="en-GB" dirty="0" smtClean="0">
                <a:solidFill>
                  <a:prstClr val="black"/>
                </a:solidFill>
                <a:latin typeface="Candara"/>
              </a:rPr>
              <a:t>others</a:t>
            </a:r>
          </a:p>
          <a:p>
            <a:pPr defTabSz="314563">
              <a:defRPr/>
            </a:pPr>
            <a:endParaRPr lang="en-GB" dirty="0">
              <a:solidFill>
                <a:prstClr val="black"/>
              </a:solidFill>
              <a:latin typeface="Candara"/>
            </a:endParaRPr>
          </a:p>
        </p:txBody>
      </p:sp>
      <p:sp>
        <p:nvSpPr>
          <p:cNvPr id="4" name="Slide Number Placeholder 3"/>
          <p:cNvSpPr>
            <a:spLocks noGrp="1"/>
          </p:cNvSpPr>
          <p:nvPr>
            <p:ph type="sldNum" sz="quarter" idx="10"/>
          </p:nvPr>
        </p:nvSpPr>
        <p:spPr/>
        <p:txBody>
          <a:bodyPr/>
          <a:lstStyle/>
          <a:p>
            <a:fld id="{93B9AAE9-E27B-E941-B82C-A999AEDF1D81}" type="slidenum">
              <a:rPr lang="en-US" smtClean="0"/>
              <a:pPr/>
              <a:t>21</a:t>
            </a:fld>
            <a:endParaRPr lang="en-US" dirty="0"/>
          </a:p>
        </p:txBody>
      </p:sp>
    </p:spTree>
    <p:extLst>
      <p:ext uri="{BB962C8B-B14F-4D97-AF65-F5344CB8AC3E}">
        <p14:creationId xmlns:p14="http://schemas.microsoft.com/office/powerpoint/2010/main" val="349943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a:t>
            </a:r>
            <a:r>
              <a:rPr lang="en-GB" baseline="0" dirty="0" smtClean="0"/>
              <a:t> 3:</a:t>
            </a:r>
          </a:p>
          <a:p>
            <a:pPr marL="117962" indent="-117962">
              <a:buFont typeface="Arial" pitchFamily="34" charset="0"/>
              <a:buChar char="•"/>
            </a:pPr>
            <a:r>
              <a:rPr lang="en-GB" baseline="0" dirty="0" smtClean="0"/>
              <a:t>Are the students able to explain what ‘Climate Change’ is?</a:t>
            </a:r>
          </a:p>
          <a:p>
            <a:pPr marL="117962" indent="-117962">
              <a:buFont typeface="Arial" pitchFamily="34" charset="0"/>
              <a:buChar char="•"/>
            </a:pPr>
            <a:r>
              <a:rPr lang="en-GB" baseline="0" dirty="0" smtClean="0"/>
              <a:t>Explain that ‘climate’ is different to ‘weather’: Make sure the students understand that the climate=the average temperature + atmospheric pressure + precipitation + humidity + wind of a particular place (long-term...meteorologists usually take 30 years as the average time)</a:t>
            </a:r>
          </a:p>
          <a:p>
            <a:pPr marL="117962" indent="-117962">
              <a:buFont typeface="Arial" pitchFamily="34" charset="0"/>
              <a:buChar char="•"/>
            </a:pPr>
            <a:r>
              <a:rPr lang="en-GB" baseline="0" dirty="0" smtClean="0"/>
              <a:t>You might need to explain the terms;</a:t>
            </a:r>
          </a:p>
          <a:p>
            <a:r>
              <a:rPr lang="en-GB" baseline="0" dirty="0" smtClean="0"/>
              <a:t>	-Atmospheric Pressure: The force from the weight of the air (think about how the air pressure is different if you stand at the </a:t>
            </a:r>
          </a:p>
          <a:p>
            <a:r>
              <a:rPr lang="en-GB" baseline="0" dirty="0" smtClean="0"/>
              <a:t>	  top of a mountain).</a:t>
            </a:r>
          </a:p>
          <a:p>
            <a:r>
              <a:rPr lang="en-GB" baseline="0" dirty="0" smtClean="0"/>
              <a:t>	-Humidity: Amount of moisture in the air.</a:t>
            </a:r>
          </a:p>
          <a:p>
            <a:r>
              <a:rPr lang="en-GB" baseline="0" dirty="0" smtClean="0"/>
              <a:t>	-Precipitation- Rain, hail, snow.</a:t>
            </a:r>
          </a:p>
          <a:p>
            <a:pPr marL="117962" indent="-117962">
              <a:buFont typeface="Arial" pitchFamily="34" charset="0"/>
              <a:buChar char="•"/>
            </a:pPr>
            <a:r>
              <a:rPr lang="en-GB" baseline="0" dirty="0" smtClean="0"/>
              <a:t>Do the students know why this is an important topic? </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3</a:t>
            </a:fld>
            <a:endParaRPr lang="en-US"/>
          </a:p>
        </p:txBody>
      </p:sp>
    </p:spTree>
    <p:extLst>
      <p:ext uri="{BB962C8B-B14F-4D97-AF65-F5344CB8AC3E}">
        <p14:creationId xmlns:p14="http://schemas.microsoft.com/office/powerpoint/2010/main" val="88165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4: </a:t>
            </a:r>
          </a:p>
          <a:p>
            <a:pPr marL="117962" indent="-117962">
              <a:buFont typeface="Arial" pitchFamily="34" charset="0"/>
              <a:buChar char="•"/>
            </a:pPr>
            <a:r>
              <a:rPr lang="en-GB" baseline="0" dirty="0" smtClean="0"/>
              <a:t>1 degree C is a lot for the global average temperature to rise in such a short time-span (~200 years), although the number sounds small.</a:t>
            </a:r>
          </a:p>
          <a:p>
            <a:pPr marL="117962" indent="-117962">
              <a:buFont typeface="Arial" pitchFamily="34" charset="0"/>
              <a:buChar char="•"/>
            </a:pPr>
            <a:r>
              <a:rPr lang="en-GB" baseline="0" dirty="0" smtClean="0"/>
              <a:t>A few hundred thousand years ago, the UK was more like an African savannah with average temperatures only 2-3 degrees C warmer than present.  20,000 years ago, the UK was in the grips of the last Ice Age when global temperatures were 5 degrees C colder than present – a 1km thick ice sheet covered parts of the UK.</a:t>
            </a:r>
          </a:p>
          <a:p>
            <a:pPr marL="117962" marR="0" indent="-117962" algn="l" defTabSz="4572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Compared to climate records from the past 800,000 years found in polar ice cores, we know that the rate of current climate change is unprecedented.  </a:t>
            </a:r>
            <a:r>
              <a:rPr lang="en-GB" b="1" baseline="0" dirty="0" smtClean="0">
                <a:solidFill>
                  <a:srgbClr val="FF0000"/>
                </a:solidFill>
              </a:rPr>
              <a:t>(We will come back to this...)</a:t>
            </a:r>
          </a:p>
          <a:p>
            <a:pPr marL="117962" indent="-117962">
              <a:buFont typeface="Arial" pitchFamily="34" charset="0"/>
              <a:buChar char="•"/>
            </a:pPr>
            <a:r>
              <a:rPr lang="en-GB" baseline="0" dirty="0" smtClean="0"/>
              <a:t>Do the students know WHY we are making a difference to the rate of climate change?</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4</a:t>
            </a:fld>
            <a:endParaRPr lang="en-US" dirty="0"/>
          </a:p>
        </p:txBody>
      </p:sp>
    </p:spTree>
    <p:extLst>
      <p:ext uri="{BB962C8B-B14F-4D97-AF65-F5344CB8AC3E}">
        <p14:creationId xmlns:p14="http://schemas.microsoft.com/office/powerpoint/2010/main" val="3809748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6:</a:t>
            </a:r>
          </a:p>
          <a:p>
            <a:pPr marL="171430" indent="-171430">
              <a:buFont typeface="Arial"/>
              <a:buChar char="•"/>
            </a:pPr>
            <a:r>
              <a:rPr lang="en-US" dirty="0" smtClean="0"/>
              <a:t>These</a:t>
            </a:r>
            <a:r>
              <a:rPr lang="en-US" baseline="0" dirty="0" smtClean="0"/>
              <a:t> terms are often confused with each other and cannot be used interchangeably, ensure the pupils understand this before moving on.</a:t>
            </a:r>
            <a:endParaRPr lang="en-US"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5</a:t>
            </a:fld>
            <a:endParaRPr lang="en-US" dirty="0"/>
          </a:p>
        </p:txBody>
      </p:sp>
    </p:spTree>
    <p:extLst>
      <p:ext uri="{BB962C8B-B14F-4D97-AF65-F5344CB8AC3E}">
        <p14:creationId xmlns:p14="http://schemas.microsoft.com/office/powerpoint/2010/main" val="209808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5:</a:t>
            </a:r>
          </a:p>
          <a:p>
            <a:pPr marL="117962" indent="-117962">
              <a:buFont typeface="Arial" pitchFamily="34" charset="0"/>
              <a:buChar char="•"/>
            </a:pPr>
            <a:r>
              <a:rPr lang="en-GB" dirty="0" smtClean="0"/>
              <a:t>Everyone</a:t>
            </a:r>
            <a:r>
              <a:rPr lang="en-GB" baseline="0" dirty="0" smtClean="0"/>
              <a:t> has a ‘Carbon footprint’- the total amount of greenhouse gasses produced by a person/ group of people.</a:t>
            </a:r>
          </a:p>
          <a:p>
            <a:pPr marL="117962" indent="-117962">
              <a:buFont typeface="Arial" pitchFamily="34" charset="0"/>
              <a:buChar char="•"/>
            </a:pPr>
            <a:r>
              <a:rPr lang="en-GB" baseline="0" dirty="0" smtClean="0"/>
              <a:t>Useful links</a:t>
            </a:r>
            <a:r>
              <a:rPr lang="en-GB" baseline="0" smtClean="0"/>
              <a:t>: http://carboncalculator.direct.gov.uk/index.html –  </a:t>
            </a:r>
            <a:r>
              <a:rPr lang="en-GB" baseline="0" dirty="0" smtClean="0"/>
              <a:t>to work out your carbon footprints.</a:t>
            </a:r>
          </a:p>
          <a:p>
            <a:pPr marL="117962" indent="-117962">
              <a:buFont typeface="Arial" pitchFamily="34" charset="0"/>
              <a:buChar char="•"/>
            </a:pPr>
            <a:r>
              <a:rPr lang="en-GB" baseline="0" dirty="0" smtClean="0"/>
              <a:t>Or http://www.cooltheworld.com/kidscarboncalculator.php – for younger students.</a:t>
            </a:r>
          </a:p>
          <a:p>
            <a:pPr marL="117962" indent="-117962">
              <a:buFont typeface="Arial" pitchFamily="34" charset="0"/>
              <a:buChar char="•"/>
            </a:pPr>
            <a:r>
              <a:rPr lang="en-GB" baseline="0" dirty="0" smtClean="0"/>
              <a:t>Ask students if they know how to lower their carbon footprints? (Turn unnecessary electrical items and lights off, take public transport). Why does this help?</a:t>
            </a:r>
          </a:p>
          <a:p>
            <a:pPr marL="117962" indent="-117962">
              <a:buFont typeface="Arial" pitchFamily="34" charset="0"/>
              <a:buChar char="•"/>
            </a:pPr>
            <a:r>
              <a:rPr lang="en-GB" baseline="0" dirty="0" smtClean="0"/>
              <a:t>Cows are responsible for around 16% of the worlds methane emissions every year.</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6</a:t>
            </a:fld>
            <a:endParaRPr lang="en-US"/>
          </a:p>
        </p:txBody>
      </p:sp>
    </p:spTree>
    <p:extLst>
      <p:ext uri="{BB962C8B-B14F-4D97-AF65-F5344CB8AC3E}">
        <p14:creationId xmlns:p14="http://schemas.microsoft.com/office/powerpoint/2010/main" val="298101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a:t>
            </a:r>
            <a:r>
              <a:rPr lang="en-GB" baseline="0" dirty="0" smtClean="0"/>
              <a:t> 7:</a:t>
            </a:r>
          </a:p>
          <a:p>
            <a:pPr marL="171430" indent="-171430">
              <a:buFont typeface="Arial" pitchFamily="34" charset="0"/>
              <a:buChar char="•"/>
            </a:pPr>
            <a:r>
              <a:rPr lang="en-GB" baseline="0" dirty="0" smtClean="0"/>
              <a:t>Why is it called the greenhouse effect? – Atmosphere acts like a greenhouse, trapping the heat from the sun. Without it, this heat would be radiated from the earth and lost into space. </a:t>
            </a:r>
          </a:p>
          <a:p>
            <a:pPr marL="171430" indent="-171430">
              <a:buFont typeface="Arial" pitchFamily="34" charset="0"/>
              <a:buChar char="•"/>
            </a:pPr>
            <a:r>
              <a:rPr lang="en-GB" baseline="0" dirty="0" smtClean="0"/>
              <a:t>The parts per million of CO2 in the atmosphere at present is around 380.</a:t>
            </a:r>
          </a:p>
          <a:p>
            <a:pPr marL="171430" indent="-171430">
              <a:buFont typeface="Arial" pitchFamily="34" charset="0"/>
              <a:buChar char="•"/>
            </a:pPr>
            <a:r>
              <a:rPr lang="en-GB" baseline="0" dirty="0" smtClean="0"/>
              <a:t>Diagram (appears on click) shows how greenhouse gasses trap heat.</a:t>
            </a:r>
          </a:p>
          <a:p>
            <a:pPr marL="171430" indent="-171430">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93B9AAE9-E27B-E941-B82C-A999AEDF1D81}" type="slidenum">
              <a:rPr lang="en-US" smtClean="0"/>
              <a:pPr/>
              <a:t>7</a:t>
            </a:fld>
            <a:endParaRPr lang="en-US"/>
          </a:p>
        </p:txBody>
      </p:sp>
    </p:spTree>
    <p:extLst>
      <p:ext uri="{BB962C8B-B14F-4D97-AF65-F5344CB8AC3E}">
        <p14:creationId xmlns:p14="http://schemas.microsoft.com/office/powerpoint/2010/main" val="6833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 8</a:t>
            </a:r>
          </a:p>
          <a:p>
            <a:pPr marL="171450" indent="-171450">
              <a:buFont typeface="Arial"/>
              <a:buChar char="•"/>
            </a:pPr>
            <a:r>
              <a:rPr lang="en-US" dirty="0" smtClean="0"/>
              <a:t>Make</a:t>
            </a:r>
            <a:r>
              <a:rPr lang="en-US" baseline="0" dirty="0" smtClean="0"/>
              <a:t> sure that the students understand that the greenhouse effect is not a ‘bad’ thing.</a:t>
            </a:r>
            <a:endParaRPr lang="en-US" dirty="0" smtClean="0"/>
          </a:p>
          <a:p>
            <a:pPr marL="171450" indent="-171450">
              <a:buFont typeface="Arial"/>
              <a:buChar char="•"/>
            </a:pPr>
            <a:r>
              <a:rPr lang="en-US" dirty="0" smtClean="0"/>
              <a:t>If Mars</a:t>
            </a:r>
            <a:r>
              <a:rPr lang="en-US" baseline="0" dirty="0" smtClean="0"/>
              <a:t> had a thick enough atmosphere it could be suitable for human life!</a:t>
            </a:r>
          </a:p>
          <a:p>
            <a:pPr marL="171450" indent="-171450">
              <a:buFont typeface="Arial"/>
              <a:buChar char="•"/>
            </a:pPr>
            <a:r>
              <a:rPr lang="en-US" baseline="0" dirty="0" smtClean="0"/>
              <a:t>The average temperature of Earth without the greenhouse effect would be around -18 degrees Celsius. </a:t>
            </a:r>
            <a:endParaRPr lang="en-US"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8</a:t>
            </a:fld>
            <a:endParaRPr lang="en-US" dirty="0"/>
          </a:p>
        </p:txBody>
      </p:sp>
    </p:spTree>
    <p:extLst>
      <p:ext uri="{BB962C8B-B14F-4D97-AF65-F5344CB8AC3E}">
        <p14:creationId xmlns:p14="http://schemas.microsoft.com/office/powerpoint/2010/main" val="391559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9:</a:t>
            </a:r>
          </a:p>
          <a:p>
            <a:pPr marL="117962" indent="-117962">
              <a:buFont typeface="Arial" pitchFamily="34" charset="0"/>
              <a:buChar char="•"/>
            </a:pPr>
            <a:r>
              <a:rPr lang="en-GB" baseline="0" dirty="0" smtClean="0"/>
              <a:t>Link to www.know-the-number.com to see how many tonnes there is now compared to the photo (taken end of March 2012) and to see the number going up.</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9</a:t>
            </a:fld>
            <a:endParaRPr lang="en-US"/>
          </a:p>
        </p:txBody>
      </p:sp>
    </p:spTree>
    <p:extLst>
      <p:ext uri="{BB962C8B-B14F-4D97-AF65-F5344CB8AC3E}">
        <p14:creationId xmlns:p14="http://schemas.microsoft.com/office/powerpoint/2010/main" val="233975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pPr/>
              <a:t>2019/01/09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B011499-3689-E04A-B195-27D862A1F564}" type="datetimeFigureOut">
              <a:rPr lang="en-US" smtClean="0"/>
              <a:pPr/>
              <a:t>2019/01/09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DED4E-EC16-7444-8571-38A203D96A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5B011499-3689-E04A-B195-27D862A1F564}" type="datetimeFigureOut">
              <a:rPr lang="en-US" smtClean="0"/>
              <a:pPr/>
              <a:t>2019/01/09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DED4E-EC16-7444-8571-38A203D96AD2}"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5518F9E-3F22-1B49-B329-2CFE6B502A35}" type="datetimeFigureOut">
              <a:rPr lang="en-US" smtClean="0"/>
              <a:pPr/>
              <a:t>2019/01/09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2022978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5518F9E-3F22-1B49-B329-2CFE6B502A35}" type="datetimeFigureOut">
              <a:rPr lang="en-US" smtClean="0"/>
              <a:pPr/>
              <a:t>2019/01/09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2641427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5518F9E-3F22-1B49-B329-2CFE6B502A35}" type="datetimeFigureOut">
              <a:rPr lang="en-US" smtClean="0"/>
              <a:pPr/>
              <a:t>2019/01/09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2817532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5518F9E-3F22-1B49-B329-2CFE6B502A35}" type="datetimeFigureOut">
              <a:rPr lang="en-US" smtClean="0"/>
              <a:pPr/>
              <a:t>2019/01/09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3425068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5518F9E-3F22-1B49-B329-2CFE6B502A35}" type="datetimeFigureOut">
              <a:rPr lang="en-US" smtClean="0"/>
              <a:pPr/>
              <a:t>2019/01/09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3993289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5518F9E-3F22-1B49-B329-2CFE6B502A35}" type="datetimeFigureOut">
              <a:rPr lang="en-US" smtClean="0"/>
              <a:pPr/>
              <a:t>2019/01/09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4167042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18F9E-3F22-1B49-B329-2CFE6B502A35}" type="datetimeFigureOut">
              <a:rPr lang="en-US" smtClean="0"/>
              <a:pPr/>
              <a:t>2019/01/09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3477547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5518F9E-3F22-1B49-B329-2CFE6B502A35}" type="datetimeFigureOut">
              <a:rPr lang="en-US" smtClean="0"/>
              <a:pPr/>
              <a:t>2019/01/09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146669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B011499-3689-E04A-B195-27D862A1F564}" type="datetimeFigureOut">
              <a:rPr lang="en-US" smtClean="0"/>
              <a:pPr/>
              <a:t>2019/01/09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DED4E-EC16-7444-8571-38A203D96AD2}" type="slidenum">
              <a:rPr lang="en-US" smtClean="0"/>
              <a:pPr/>
              <a:t>‹#›</a:t>
            </a:fld>
            <a:endParaRPr lang="en-US" dirty="0"/>
          </a:p>
        </p:txBody>
      </p:sp>
      <p:sp>
        <p:nvSpPr>
          <p:cNvPr id="7" name="Title 6"/>
          <p:cNvSpPr>
            <a:spLocks noGrp="1"/>
          </p:cNvSpPr>
          <p:nvPr>
            <p:ph type="title"/>
          </p:nvPr>
        </p:nvSpPr>
        <p:spPr/>
        <p:txBody>
          <a:bodyPr/>
          <a:lstStyle/>
          <a:p>
            <a:r>
              <a:rPr lang="en-GB"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5518F9E-3F22-1B49-B329-2CFE6B502A35}" type="datetimeFigureOut">
              <a:rPr lang="en-US" smtClean="0"/>
              <a:pPr/>
              <a:t>2019/01/09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1909914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5518F9E-3F22-1B49-B329-2CFE6B502A35}" type="datetimeFigureOut">
              <a:rPr lang="en-US" smtClean="0"/>
              <a:pPr/>
              <a:t>2019/01/09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189302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5518F9E-3F22-1B49-B329-2CFE6B502A35}" type="datetimeFigureOut">
              <a:rPr lang="en-US" smtClean="0"/>
              <a:pPr/>
              <a:t>2019/01/09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351280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pPr/>
              <a:t>2019/01/09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5B011499-3689-E04A-B195-27D862A1F564}" type="datetimeFigureOut">
              <a:rPr lang="en-US" smtClean="0"/>
              <a:pPr/>
              <a:t>2019/01/09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DED4E-EC16-7444-8571-38A203D96AD2}"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5B011499-3689-E04A-B195-27D862A1F564}" type="datetimeFigureOut">
              <a:rPr lang="en-US" smtClean="0"/>
              <a:pPr/>
              <a:t>2019/01/09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2DED4E-EC16-7444-8571-38A203D96A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B011499-3689-E04A-B195-27D862A1F564}" type="datetimeFigureOut">
              <a:rPr lang="en-US" smtClean="0"/>
              <a:pPr/>
              <a:t>2019/01/09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2DED4E-EC16-7444-8571-38A203D96A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5B011499-3689-E04A-B195-27D862A1F564}" type="datetimeFigureOut">
              <a:rPr lang="en-US" smtClean="0"/>
              <a:pPr/>
              <a:t>2019/01/09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2DED4E-EC16-7444-8571-38A203D96A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5B011499-3689-E04A-B195-27D862A1F564}" type="datetimeFigureOut">
              <a:rPr lang="en-US" smtClean="0"/>
              <a:pPr/>
              <a:t>2019/01/09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GB"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GB"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B011499-3689-E04A-B195-27D862A1F564}" type="datetimeFigureOut">
              <a:rPr lang="en-US" smtClean="0"/>
              <a:pPr/>
              <a:t>2019/01/09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DED4E-EC16-7444-8571-38A203D96AD2}"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B011499-3689-E04A-B195-27D862A1F564}" type="datetimeFigureOut">
              <a:rPr lang="en-US" smtClean="0"/>
              <a:pPr/>
              <a:t>2019/01/09</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72DED4E-EC16-7444-8571-38A203D96AD2}"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18F9E-3F22-1B49-B329-2CFE6B502A35}" type="datetimeFigureOut">
              <a:rPr lang="en-US" smtClean="0"/>
              <a:pPr/>
              <a:t>2019/01/09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761038554"/>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allblog.co.uk/files/2011/04/sceptic_tshirt.jpg"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xcweather.co.uk/forecast/CM3_6RN"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llposters.com/gallery.asp?startat=/getposter.asp&amp;APNum=7778282&amp;CID=3B9B5D38EEEE4F189B7623011065C4FC&amp;PPID=1&amp;Search=half%20of%20earth%20melting&amp;f=t&amp;FindID=0&amp;P=1&amp;PP=1&amp;sortby=PD&amp;c=c&amp;page=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3270" y="4883183"/>
            <a:ext cx="184666" cy="369332"/>
          </a:xfrm>
          <a:prstGeom prst="rect">
            <a:avLst/>
          </a:prstGeom>
          <a:noFill/>
        </p:spPr>
        <p:txBody>
          <a:bodyPr wrap="none" rtlCol="0">
            <a:spAutoFit/>
          </a:bodyPr>
          <a:lstStyle/>
          <a:p>
            <a:endParaRPr lang="en-US" dirty="0"/>
          </a:p>
        </p:txBody>
      </p:sp>
      <p:sp>
        <p:nvSpPr>
          <p:cNvPr id="4" name="TextBox 3"/>
          <p:cNvSpPr txBox="1"/>
          <p:nvPr/>
        </p:nvSpPr>
        <p:spPr>
          <a:xfrm>
            <a:off x="1506515" y="283240"/>
            <a:ext cx="5908382" cy="646331"/>
          </a:xfrm>
          <a:prstGeom prst="rect">
            <a:avLst/>
          </a:prstGeom>
          <a:noFill/>
          <a:ln>
            <a:noFill/>
          </a:ln>
          <a:scene3d>
            <a:camera prst="orthographicFront">
              <a:rot lat="0" lon="0" rev="0"/>
            </a:camera>
            <a:lightRig rig="threePt" dir="t"/>
          </a:scene3d>
        </p:spPr>
        <p:txBody>
          <a:bodyPr wrap="square" rtlCol="0">
            <a:spAutoFit/>
          </a:bodyPr>
          <a:lstStyle/>
          <a:p>
            <a:pPr algn="ctr"/>
            <a:r>
              <a:rPr lang="en-US" sz="3600" dirty="0" smtClean="0">
                <a:ln w="19050" cmpd="sng">
                  <a:solidFill>
                    <a:schemeClr val="bg1"/>
                  </a:solidFill>
                  <a:prstDash val="solid"/>
                  <a:miter lim="800000"/>
                </a:ln>
                <a:solidFill>
                  <a:schemeClr val="bg1"/>
                </a:solidFill>
                <a:effectLst>
                  <a:outerShdw blurRad="50800" algn="tl" rotWithShape="0">
                    <a:srgbClr val="000000"/>
                  </a:outerShdw>
                </a:effectLst>
                <a:latin typeface="+mj-lt"/>
                <a:cs typeface="Corbel"/>
              </a:rPr>
              <a:t>Climate Change Scepticism</a:t>
            </a:r>
          </a:p>
        </p:txBody>
      </p:sp>
      <p:sp>
        <p:nvSpPr>
          <p:cNvPr id="14" name="TextBox 13"/>
          <p:cNvSpPr txBox="1"/>
          <p:nvPr/>
        </p:nvSpPr>
        <p:spPr>
          <a:xfrm>
            <a:off x="5549895" y="3371180"/>
            <a:ext cx="184666" cy="369332"/>
          </a:xfrm>
          <a:prstGeom prst="rect">
            <a:avLst/>
          </a:prstGeom>
          <a:noFill/>
        </p:spPr>
        <p:txBody>
          <a:bodyPr wrap="none" rtlCol="0">
            <a:spAutoFit/>
          </a:bodyPr>
          <a:lstStyle/>
          <a:p>
            <a:endParaRPr lang="en-US" dirty="0"/>
          </a:p>
        </p:txBody>
      </p:sp>
      <p:sp>
        <p:nvSpPr>
          <p:cNvPr id="5" name="Rectangle 4"/>
          <p:cNvSpPr/>
          <p:nvPr/>
        </p:nvSpPr>
        <p:spPr>
          <a:xfrm rot="21024100">
            <a:off x="466513" y="1257890"/>
            <a:ext cx="3400055" cy="24543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newspaper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10589">
            <a:off x="654572" y="1331405"/>
            <a:ext cx="3018077" cy="2263558"/>
          </a:xfrm>
          <a:prstGeom prst="rect">
            <a:avLst/>
          </a:prstGeom>
        </p:spPr>
      </p:pic>
      <p:sp>
        <p:nvSpPr>
          <p:cNvPr id="10" name="Rectangle 9"/>
          <p:cNvSpPr/>
          <p:nvPr/>
        </p:nvSpPr>
        <p:spPr>
          <a:xfrm rot="20770647">
            <a:off x="4562656" y="3567077"/>
            <a:ext cx="3737007" cy="260406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319718">
            <a:off x="566091" y="3768525"/>
            <a:ext cx="3610203" cy="241338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ad polar bear.jpg"/>
          <p:cNvPicPr>
            <a:picLocks noChangeAspect="1"/>
          </p:cNvPicPr>
          <p:nvPr/>
        </p:nvPicPr>
        <p:blipFill>
          <a:blip r:embed="rId4">
            <a:extLst>
              <a:ext uri="{28A0092B-C50C-407E-A947-70E740481C1C}">
                <a14:useLocalDpi xmlns:a14="http://schemas.microsoft.com/office/drawing/2010/main"/>
              </a:ext>
            </a:extLst>
          </a:blip>
          <a:stretch>
            <a:fillRect/>
          </a:stretch>
        </p:blipFill>
        <p:spPr>
          <a:xfrm rot="327821">
            <a:off x="695982" y="3895148"/>
            <a:ext cx="3350419" cy="2143125"/>
          </a:xfrm>
          <a:prstGeom prst="rect">
            <a:avLst/>
          </a:prstGeom>
        </p:spPr>
      </p:pic>
      <p:pic>
        <p:nvPicPr>
          <p:cNvPr id="9" name="Picture 8" descr="Extreme weather.jpg"/>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790551">
            <a:off x="4688762" y="3702083"/>
            <a:ext cx="3441700" cy="2362200"/>
          </a:xfrm>
          <a:prstGeom prst="rect">
            <a:avLst/>
          </a:prstGeom>
        </p:spPr>
      </p:pic>
      <p:sp>
        <p:nvSpPr>
          <p:cNvPr id="8" name="TextBox 7"/>
          <p:cNvSpPr txBox="1"/>
          <p:nvPr/>
        </p:nvSpPr>
        <p:spPr>
          <a:xfrm>
            <a:off x="4238625" y="920349"/>
            <a:ext cx="4318000" cy="584776"/>
          </a:xfrm>
          <a:prstGeom prst="rect">
            <a:avLst/>
          </a:prstGeom>
          <a:noFill/>
        </p:spPr>
        <p:txBody>
          <a:bodyPr wrap="square" rtlCol="0">
            <a:spAutoFit/>
          </a:bodyPr>
          <a:lstStyle/>
          <a:p>
            <a:r>
              <a:rPr lang="en-US" sz="3200" dirty="0" smtClean="0">
                <a:solidFill>
                  <a:schemeClr val="bg1"/>
                </a:solidFill>
              </a:rPr>
              <a:t>… The Great Debate!</a:t>
            </a:r>
            <a:endParaRPr lang="en-US" sz="3200" dirty="0">
              <a:solidFill>
                <a:schemeClr val="bg1"/>
              </a:solidFill>
            </a:endParaRPr>
          </a:p>
        </p:txBody>
      </p:sp>
      <p:sp>
        <p:nvSpPr>
          <p:cNvPr id="18" name="Rectangle 17"/>
          <p:cNvSpPr/>
          <p:nvPr/>
        </p:nvSpPr>
        <p:spPr>
          <a:xfrm>
            <a:off x="4658813" y="1552200"/>
            <a:ext cx="3627937" cy="218831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sunbathing in the arctic.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779472" y="1651187"/>
            <a:ext cx="3364404" cy="1951354"/>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7737" y="5750908"/>
            <a:ext cx="1628526" cy="1035427"/>
          </a:xfrm>
          <a:prstGeom prst="rect">
            <a:avLst/>
          </a:prstGeom>
        </p:spPr>
      </p:pic>
    </p:spTree>
    <p:extLst>
      <p:ext uri="{BB962C8B-B14F-4D97-AF65-F5344CB8AC3E}">
        <p14:creationId xmlns:p14="http://schemas.microsoft.com/office/powerpoint/2010/main" val="3084369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Scientific Evidence for Human Induced Climate Change</a:t>
            </a:r>
            <a:endParaRPr lang="en-GB" dirty="0"/>
          </a:p>
        </p:txBody>
      </p:sp>
      <p:sp>
        <p:nvSpPr>
          <p:cNvPr id="4" name="TextBox 3"/>
          <p:cNvSpPr txBox="1"/>
          <p:nvPr/>
        </p:nvSpPr>
        <p:spPr>
          <a:xfrm>
            <a:off x="153406" y="2346659"/>
            <a:ext cx="5223266" cy="1015663"/>
          </a:xfrm>
          <a:prstGeom prst="rect">
            <a:avLst/>
          </a:prstGeom>
          <a:noFill/>
        </p:spPr>
        <p:txBody>
          <a:bodyPr wrap="square" rtlCol="0">
            <a:spAutoFit/>
          </a:bodyPr>
          <a:lstStyle/>
          <a:p>
            <a:r>
              <a:rPr lang="en-US" sz="2000" dirty="0" smtClean="0">
                <a:solidFill>
                  <a:schemeClr val="tx2"/>
                </a:solidFill>
              </a:rPr>
              <a:t>The amount of CO</a:t>
            </a:r>
            <a:r>
              <a:rPr lang="en-US" sz="2000" baseline="-25000" dirty="0" smtClean="0">
                <a:solidFill>
                  <a:schemeClr val="tx2"/>
                </a:solidFill>
              </a:rPr>
              <a:t>2</a:t>
            </a:r>
            <a:r>
              <a:rPr lang="en-US" sz="2000" dirty="0" smtClean="0">
                <a:solidFill>
                  <a:schemeClr val="tx2"/>
                </a:solidFill>
              </a:rPr>
              <a:t> in the atmosphere  has always </a:t>
            </a:r>
            <a:r>
              <a:rPr lang="en-US" sz="2000" dirty="0" smtClean="0">
                <a:solidFill>
                  <a:srgbClr val="FF0000"/>
                </a:solidFill>
              </a:rPr>
              <a:t>fluctuated</a:t>
            </a:r>
            <a:r>
              <a:rPr lang="en-US" sz="2000" dirty="0" smtClean="0">
                <a:solidFill>
                  <a:schemeClr val="tx2"/>
                </a:solidFill>
              </a:rPr>
              <a:t>. However the amount of CO</a:t>
            </a:r>
            <a:r>
              <a:rPr lang="en-US" sz="2000" baseline="-25000" dirty="0" smtClean="0">
                <a:solidFill>
                  <a:schemeClr val="tx2"/>
                </a:solidFill>
              </a:rPr>
              <a:t>2 </a:t>
            </a:r>
            <a:r>
              <a:rPr lang="en-US" sz="2000" dirty="0">
                <a:solidFill>
                  <a:schemeClr val="tx2"/>
                </a:solidFill>
              </a:rPr>
              <a:t> </a:t>
            </a:r>
            <a:r>
              <a:rPr lang="en-US" sz="2000" dirty="0" smtClean="0">
                <a:solidFill>
                  <a:schemeClr val="tx2"/>
                </a:solidFill>
              </a:rPr>
              <a:t>has quickly risen during the last 150 years. </a:t>
            </a:r>
          </a:p>
        </p:txBody>
      </p:sp>
      <p:sp>
        <p:nvSpPr>
          <p:cNvPr id="2" name="TextBox 1"/>
          <p:cNvSpPr txBox="1"/>
          <p:nvPr/>
        </p:nvSpPr>
        <p:spPr>
          <a:xfrm>
            <a:off x="6508127" y="3044183"/>
            <a:ext cx="2526145" cy="1938992"/>
          </a:xfrm>
          <a:prstGeom prst="rect">
            <a:avLst/>
          </a:prstGeom>
          <a:noFill/>
        </p:spPr>
        <p:txBody>
          <a:bodyPr wrap="square" rtlCol="0">
            <a:spAutoFit/>
          </a:bodyPr>
          <a:lstStyle/>
          <a:p>
            <a:r>
              <a:rPr lang="en-US" sz="2000" dirty="0" smtClean="0">
                <a:solidFill>
                  <a:schemeClr val="tx2"/>
                </a:solidFill>
              </a:rPr>
              <a:t>This graph from NASA shows that since 1950, atmospheric CO2 has gone up by 100 ppm (parts per million). </a:t>
            </a:r>
            <a:endParaRPr lang="en-GB" sz="2000" b="1" dirty="0">
              <a:solidFill>
                <a:srgbClr val="FF0000"/>
              </a:solidFill>
            </a:endParaRPr>
          </a:p>
        </p:txBody>
      </p:sp>
      <p:sp>
        <p:nvSpPr>
          <p:cNvPr id="5" name="TextBox 4"/>
          <p:cNvSpPr txBox="1"/>
          <p:nvPr/>
        </p:nvSpPr>
        <p:spPr>
          <a:xfrm>
            <a:off x="3890082" y="6611779"/>
            <a:ext cx="1982173" cy="246221"/>
          </a:xfrm>
          <a:prstGeom prst="rect">
            <a:avLst/>
          </a:prstGeom>
          <a:noFill/>
        </p:spPr>
        <p:txBody>
          <a:bodyPr wrap="square" rtlCol="0">
            <a:spAutoFit/>
          </a:bodyPr>
          <a:lstStyle/>
          <a:p>
            <a:r>
              <a:rPr lang="en-US" sz="1000" dirty="0" smtClean="0"/>
              <a:t>www.climate.nasa.gov/evidence</a:t>
            </a:r>
            <a:endParaRPr lang="en-GB" sz="1000" dirty="0"/>
          </a:p>
        </p:txBody>
      </p:sp>
      <p:grpSp>
        <p:nvGrpSpPr>
          <p:cNvPr id="7" name="Group 6"/>
          <p:cNvGrpSpPr/>
          <p:nvPr/>
        </p:nvGrpSpPr>
        <p:grpSpPr>
          <a:xfrm>
            <a:off x="1358253" y="3727178"/>
            <a:ext cx="5058715" cy="2818712"/>
            <a:chOff x="728954" y="3437187"/>
            <a:chExt cx="7500646" cy="3174592"/>
          </a:xfrm>
        </p:grpSpPr>
        <p:pic>
          <p:nvPicPr>
            <p:cNvPr id="1026" name="Picture 2" descr="Variation in carbon dioxide concentration during the past 400,000 years (historical data from the Vostock ice co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28954" y="3437187"/>
              <a:ext cx="7202787" cy="3174592"/>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6" name="Oval 5"/>
            <p:cNvSpPr/>
            <p:nvPr/>
          </p:nvSpPr>
          <p:spPr>
            <a:xfrm>
              <a:off x="6299200" y="3725333"/>
              <a:ext cx="1930400" cy="288644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4621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Climate Change </a:t>
            </a:r>
            <a:r>
              <a:rPr lang="en-US" dirty="0" err="1" smtClean="0"/>
              <a:t>vs</a:t>
            </a:r>
            <a:r>
              <a:rPr lang="en-US" dirty="0" smtClean="0"/>
              <a:t> Accelerating Climate change</a:t>
            </a:r>
            <a:endParaRPr lang="en-US" dirty="0"/>
          </a:p>
        </p:txBody>
      </p:sp>
      <p:sp>
        <p:nvSpPr>
          <p:cNvPr id="7" name="TextBox 6"/>
          <p:cNvSpPr txBox="1"/>
          <p:nvPr/>
        </p:nvSpPr>
        <p:spPr>
          <a:xfrm>
            <a:off x="282236" y="2134580"/>
            <a:ext cx="4586332" cy="2308324"/>
          </a:xfrm>
          <a:prstGeom prst="rect">
            <a:avLst/>
          </a:prstGeom>
          <a:noFill/>
        </p:spPr>
        <p:txBody>
          <a:bodyPr wrap="square" rtlCol="0">
            <a:spAutoFit/>
          </a:bodyPr>
          <a:lstStyle/>
          <a:p>
            <a:r>
              <a:rPr lang="en-US" sz="2400" dirty="0" smtClean="0">
                <a:solidFill>
                  <a:schemeClr val="tx2"/>
                </a:solidFill>
              </a:rPr>
              <a:t>So how is human induced climate change different? According to NASA, the </a:t>
            </a:r>
            <a:r>
              <a:rPr lang="en-US" sz="2400" b="1" dirty="0" smtClean="0">
                <a:solidFill>
                  <a:srgbClr val="FF0000"/>
                </a:solidFill>
              </a:rPr>
              <a:t>rate of change is TEN times faster </a:t>
            </a:r>
            <a:r>
              <a:rPr lang="en-US" sz="2400" dirty="0" smtClean="0">
                <a:solidFill>
                  <a:schemeClr val="tx2"/>
                </a:solidFill>
              </a:rPr>
              <a:t>than the Earth’s usual rate of recovery to warmer temperatures after an ice age. </a:t>
            </a:r>
            <a:endParaRPr lang="en-US" sz="2400" dirty="0">
              <a:solidFill>
                <a:schemeClr val="tx2"/>
              </a:solidFill>
            </a:endParaRPr>
          </a:p>
        </p:txBody>
      </p:sp>
      <p:sp>
        <p:nvSpPr>
          <p:cNvPr id="8" name="TextBox 7"/>
          <p:cNvSpPr txBox="1"/>
          <p:nvPr/>
        </p:nvSpPr>
        <p:spPr>
          <a:xfrm>
            <a:off x="3712394" y="4463131"/>
            <a:ext cx="4974406" cy="1569660"/>
          </a:xfrm>
          <a:prstGeom prst="rect">
            <a:avLst/>
          </a:prstGeom>
          <a:noFill/>
        </p:spPr>
        <p:txBody>
          <a:bodyPr wrap="square" rtlCol="0">
            <a:spAutoFit/>
          </a:bodyPr>
          <a:lstStyle/>
          <a:p>
            <a:r>
              <a:rPr lang="en-US" sz="2400" dirty="0" smtClean="0">
                <a:solidFill>
                  <a:schemeClr val="tx2"/>
                </a:solidFill>
              </a:rPr>
              <a:t>The IPCC project that the average global  temperature will probably rise more than 2 degrees Celsius in the next 100 years. </a:t>
            </a:r>
            <a:endParaRPr lang="en-US" sz="2400" b="1" dirty="0">
              <a:solidFill>
                <a:srgbClr val="FF0000"/>
              </a:solidFill>
            </a:endParaRPr>
          </a:p>
        </p:txBody>
      </p:sp>
      <p:pic>
        <p:nvPicPr>
          <p:cNvPr id="9" name="Picture 8"/>
          <p:cNvPicPr>
            <a:picLocks noChangeAspect="1"/>
          </p:cNvPicPr>
          <p:nvPr/>
        </p:nvPicPr>
        <p:blipFill>
          <a:blip r:embed="rId3"/>
          <a:stretch>
            <a:fillRect/>
          </a:stretch>
        </p:blipFill>
        <p:spPr>
          <a:xfrm>
            <a:off x="989090" y="4442904"/>
            <a:ext cx="2433019" cy="2091190"/>
          </a:xfrm>
          <a:prstGeom prst="rect">
            <a:avLst/>
          </a:prstGeom>
        </p:spPr>
      </p:pic>
      <p:sp>
        <p:nvSpPr>
          <p:cNvPr id="11" name="Rectangle 10"/>
          <p:cNvSpPr/>
          <p:nvPr/>
        </p:nvSpPr>
        <p:spPr>
          <a:xfrm rot="945002">
            <a:off x="6188121" y="1266074"/>
            <a:ext cx="2165603" cy="27536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rot="980381">
            <a:off x="6342612" y="1409377"/>
            <a:ext cx="1888720" cy="2521539"/>
          </a:xfrm>
          <a:prstGeom prst="rect">
            <a:avLst/>
          </a:prstGeom>
        </p:spPr>
      </p:pic>
    </p:spTree>
    <p:extLst>
      <p:ext uri="{BB962C8B-B14F-4D97-AF65-F5344CB8AC3E}">
        <p14:creationId xmlns:p14="http://schemas.microsoft.com/office/powerpoint/2010/main" val="3977812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54" y="1437448"/>
            <a:ext cx="7772400" cy="1524000"/>
          </a:xfrm>
        </p:spPr>
        <p:txBody>
          <a:bodyPr>
            <a:normAutofit/>
          </a:bodyPr>
          <a:lstStyle/>
          <a:p>
            <a:r>
              <a:rPr lang="en-GB" sz="8000" dirty="0" smtClean="0">
                <a:solidFill>
                  <a:schemeClr val="bg1"/>
                </a:solidFill>
              </a:rPr>
              <a:t>The Sceptics</a:t>
            </a:r>
            <a:endParaRPr lang="en-GB" sz="8000" dirty="0">
              <a:solidFill>
                <a:schemeClr val="bg1"/>
              </a:solidFill>
            </a:endParaRPr>
          </a:p>
        </p:txBody>
      </p:sp>
      <p:sp>
        <p:nvSpPr>
          <p:cNvPr id="3" name="Text Placeholder 2"/>
          <p:cNvSpPr>
            <a:spLocks noGrp="1"/>
          </p:cNvSpPr>
          <p:nvPr>
            <p:ph type="body" idx="1"/>
          </p:nvPr>
        </p:nvSpPr>
        <p:spPr>
          <a:xfrm>
            <a:off x="1349610" y="2021646"/>
            <a:ext cx="6417734" cy="939801"/>
          </a:xfrm>
        </p:spPr>
        <p:txBody>
          <a:bodyPr/>
          <a:lstStyle/>
          <a:p>
            <a:r>
              <a:rPr lang="en-GB" dirty="0" smtClean="0"/>
              <a:t>                                                                         </a:t>
            </a:r>
            <a:endParaRPr lang="en-GB" dirty="0"/>
          </a:p>
        </p:txBody>
      </p:sp>
      <p:sp>
        <p:nvSpPr>
          <p:cNvPr id="4" name="Rectangle 3"/>
          <p:cNvSpPr/>
          <p:nvPr/>
        </p:nvSpPr>
        <p:spPr>
          <a:xfrm>
            <a:off x="2006354" y="3017260"/>
            <a:ext cx="4848901" cy="29703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http://t3.gstatic.com/images?q=tbn:ANd9GcSMPnBeU2bOYpoy_MWRboSlv9w3TtPxcLLlcaEyuqIFdQ9Zt0AQQ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829" y="3124273"/>
            <a:ext cx="4593950" cy="275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0297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Sceptics</a:t>
            </a:r>
            <a:r>
              <a:rPr lang="en-US" dirty="0" smtClean="0"/>
              <a:t>: Who are they? </a:t>
            </a:r>
            <a:endParaRPr lang="en-GB" dirty="0"/>
          </a:p>
        </p:txBody>
      </p:sp>
      <p:sp>
        <p:nvSpPr>
          <p:cNvPr id="3" name="TextBox 2"/>
          <p:cNvSpPr txBox="1"/>
          <p:nvPr/>
        </p:nvSpPr>
        <p:spPr>
          <a:xfrm>
            <a:off x="249382" y="2096655"/>
            <a:ext cx="4479636" cy="1938992"/>
          </a:xfrm>
          <a:prstGeom prst="rect">
            <a:avLst/>
          </a:prstGeom>
          <a:noFill/>
        </p:spPr>
        <p:txBody>
          <a:bodyPr wrap="square" rtlCol="0">
            <a:spAutoFit/>
          </a:bodyPr>
          <a:lstStyle/>
          <a:p>
            <a:r>
              <a:rPr lang="en-US" sz="2400" dirty="0" smtClean="0">
                <a:solidFill>
                  <a:schemeClr val="tx2"/>
                </a:solidFill>
              </a:rPr>
              <a:t>Anyone can be a </a:t>
            </a:r>
            <a:r>
              <a:rPr lang="en-US" sz="2400" dirty="0" smtClean="0">
                <a:solidFill>
                  <a:schemeClr val="accent1"/>
                </a:solidFill>
              </a:rPr>
              <a:t>sceptic</a:t>
            </a:r>
            <a:r>
              <a:rPr lang="en-US" sz="2400" dirty="0" smtClean="0">
                <a:solidFill>
                  <a:schemeClr val="tx2"/>
                </a:solidFill>
              </a:rPr>
              <a:t>; your next door </a:t>
            </a:r>
            <a:r>
              <a:rPr lang="en-US" sz="2400" dirty="0" err="1" smtClean="0">
                <a:solidFill>
                  <a:schemeClr val="tx2"/>
                </a:solidFill>
              </a:rPr>
              <a:t>neighbour</a:t>
            </a:r>
            <a:r>
              <a:rPr lang="en-US" sz="2400" dirty="0" smtClean="0">
                <a:solidFill>
                  <a:schemeClr val="tx2"/>
                </a:solidFill>
              </a:rPr>
              <a:t>, your mum, your teacher or even yourself. It means that you have doubts that something is true. </a:t>
            </a:r>
            <a:endParaRPr lang="en-GB" sz="2400" dirty="0">
              <a:solidFill>
                <a:schemeClr val="tx2"/>
              </a:solidFill>
            </a:endParaRPr>
          </a:p>
        </p:txBody>
      </p:sp>
      <p:sp>
        <p:nvSpPr>
          <p:cNvPr id="5" name="TextBox 4"/>
          <p:cNvSpPr txBox="1"/>
          <p:nvPr/>
        </p:nvSpPr>
        <p:spPr>
          <a:xfrm>
            <a:off x="4099849" y="3834893"/>
            <a:ext cx="5046010" cy="3046988"/>
          </a:xfrm>
          <a:prstGeom prst="rect">
            <a:avLst/>
          </a:prstGeom>
          <a:noFill/>
        </p:spPr>
        <p:txBody>
          <a:bodyPr wrap="square" rtlCol="0">
            <a:spAutoFit/>
          </a:bodyPr>
          <a:lstStyle/>
          <a:p>
            <a:r>
              <a:rPr lang="en-US" sz="2400" dirty="0" smtClean="0">
                <a:solidFill>
                  <a:schemeClr val="tx2"/>
                </a:solidFill>
              </a:rPr>
              <a:t>All scientists are </a:t>
            </a:r>
            <a:r>
              <a:rPr lang="en-US" sz="2400" b="1" dirty="0" err="1" smtClean="0">
                <a:solidFill>
                  <a:srgbClr val="92D050"/>
                </a:solidFill>
              </a:rPr>
              <a:t>sceptics</a:t>
            </a:r>
            <a:r>
              <a:rPr lang="en-US" sz="2400" dirty="0" smtClean="0">
                <a:solidFill>
                  <a:schemeClr val="tx2"/>
                </a:solidFill>
              </a:rPr>
              <a:t> – they look for evidence to prove whether a theory is true or not.</a:t>
            </a:r>
          </a:p>
          <a:p>
            <a:r>
              <a:rPr lang="en-US" sz="2400" dirty="0" smtClean="0">
                <a:solidFill>
                  <a:schemeClr val="tx2"/>
                </a:solidFill>
              </a:rPr>
              <a:t>The name “climate change </a:t>
            </a:r>
            <a:r>
              <a:rPr lang="en-US" sz="2400" dirty="0" err="1" smtClean="0">
                <a:solidFill>
                  <a:schemeClr val="tx2"/>
                </a:solidFill>
              </a:rPr>
              <a:t>sceptic</a:t>
            </a:r>
            <a:r>
              <a:rPr lang="en-US" sz="2400" dirty="0" smtClean="0">
                <a:solidFill>
                  <a:schemeClr val="tx2"/>
                </a:solidFill>
              </a:rPr>
              <a:t>” has been given to people who either say climate change is not caused by humans, or that it is but we don’t need to worry about it.</a:t>
            </a:r>
            <a:endParaRPr lang="en-GB" sz="2400" dirty="0">
              <a:solidFill>
                <a:schemeClr val="tx2"/>
              </a:solidFill>
            </a:endParaRPr>
          </a:p>
        </p:txBody>
      </p:sp>
      <p:sp>
        <p:nvSpPr>
          <p:cNvPr id="7" name="Rectangle 6"/>
          <p:cNvSpPr/>
          <p:nvPr/>
        </p:nvSpPr>
        <p:spPr>
          <a:xfrm rot="21166994">
            <a:off x="807964" y="4162898"/>
            <a:ext cx="2733303" cy="219304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444170">
            <a:off x="5985127" y="1438872"/>
            <a:ext cx="2145922" cy="218914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Social media sceptics still at large">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438913">
            <a:off x="6145140" y="1627165"/>
            <a:ext cx="1833416" cy="18334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tudentsoftheworld.info/sites/society/img/35403_media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1195498">
            <a:off x="919094" y="4270639"/>
            <a:ext cx="2517067" cy="197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678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to be Sceptical of?</a:t>
            </a:r>
            <a:endParaRPr lang="en-GB" dirty="0"/>
          </a:p>
        </p:txBody>
      </p:sp>
      <p:sp>
        <p:nvSpPr>
          <p:cNvPr id="3" name="TextBox 2"/>
          <p:cNvSpPr txBox="1"/>
          <p:nvPr/>
        </p:nvSpPr>
        <p:spPr>
          <a:xfrm>
            <a:off x="230819" y="2112820"/>
            <a:ext cx="4483224" cy="2308324"/>
          </a:xfrm>
          <a:prstGeom prst="rect">
            <a:avLst/>
          </a:prstGeom>
          <a:noFill/>
        </p:spPr>
        <p:txBody>
          <a:bodyPr wrap="square" rtlCol="0">
            <a:spAutoFit/>
          </a:bodyPr>
          <a:lstStyle/>
          <a:p>
            <a:r>
              <a:rPr lang="en-GB" sz="2400" dirty="0" smtClean="0">
                <a:solidFill>
                  <a:schemeClr val="tx2"/>
                </a:solidFill>
              </a:rPr>
              <a:t>Climate IS changing, as there is a multitude of scientific evidence to prove it. What sceptics are saying, however, is that </a:t>
            </a:r>
            <a:r>
              <a:rPr lang="en-GB" sz="2400" dirty="0" smtClean="0">
                <a:solidFill>
                  <a:schemeClr val="accent1"/>
                </a:solidFill>
              </a:rPr>
              <a:t>WE</a:t>
            </a:r>
            <a:r>
              <a:rPr lang="en-GB" sz="2400" dirty="0" smtClean="0">
                <a:solidFill>
                  <a:schemeClr val="tx2"/>
                </a:solidFill>
              </a:rPr>
              <a:t> (the human race) don’t need to worry about it</a:t>
            </a:r>
            <a:r>
              <a:rPr lang="en-GB" sz="2000" dirty="0" smtClean="0">
                <a:solidFill>
                  <a:schemeClr val="tx2"/>
                </a:solidFill>
              </a:rPr>
              <a:t>.  </a:t>
            </a:r>
            <a:endParaRPr lang="en-GB" sz="2000" dirty="0">
              <a:solidFill>
                <a:schemeClr val="tx2"/>
              </a:solidFill>
            </a:endParaRPr>
          </a:p>
        </p:txBody>
      </p:sp>
      <p:sp>
        <p:nvSpPr>
          <p:cNvPr id="4" name="TextBox 3"/>
          <p:cNvSpPr txBox="1"/>
          <p:nvPr/>
        </p:nvSpPr>
        <p:spPr>
          <a:xfrm>
            <a:off x="4483223" y="4614637"/>
            <a:ext cx="4354497" cy="1938992"/>
          </a:xfrm>
          <a:prstGeom prst="rect">
            <a:avLst/>
          </a:prstGeom>
          <a:noFill/>
        </p:spPr>
        <p:txBody>
          <a:bodyPr wrap="square" rtlCol="0">
            <a:spAutoFit/>
          </a:bodyPr>
          <a:lstStyle/>
          <a:p>
            <a:r>
              <a:rPr lang="en-GB" sz="2400" dirty="0" smtClean="0">
                <a:solidFill>
                  <a:schemeClr val="tx2"/>
                </a:solidFill>
              </a:rPr>
              <a:t>It is important to understand why these people are saying this and to understand the </a:t>
            </a:r>
            <a:r>
              <a:rPr lang="en-GB" sz="2400" b="1" dirty="0" smtClean="0">
                <a:solidFill>
                  <a:schemeClr val="accent1"/>
                </a:solidFill>
              </a:rPr>
              <a:t>facts </a:t>
            </a:r>
            <a:r>
              <a:rPr lang="en-US" sz="2400" dirty="0" smtClean="0">
                <a:solidFill>
                  <a:schemeClr val="tx2"/>
                </a:solidFill>
              </a:rPr>
              <a:t>before making up your own mind. </a:t>
            </a:r>
            <a:endParaRPr lang="en-GB" sz="2400" b="1" dirty="0">
              <a:solidFill>
                <a:schemeClr val="accent1"/>
              </a:solidFill>
            </a:endParaRPr>
          </a:p>
        </p:txBody>
      </p:sp>
      <p:sp>
        <p:nvSpPr>
          <p:cNvPr id="5" name="Rounded Rectangular Callout 4"/>
          <p:cNvSpPr/>
          <p:nvPr/>
        </p:nvSpPr>
        <p:spPr>
          <a:xfrm>
            <a:off x="4858304" y="2476869"/>
            <a:ext cx="3673137" cy="1748902"/>
          </a:xfrm>
          <a:prstGeom prst="wedgeRoundRectCallou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ular Callout 5"/>
          <p:cNvSpPr/>
          <p:nvPr/>
        </p:nvSpPr>
        <p:spPr>
          <a:xfrm>
            <a:off x="319596" y="4614637"/>
            <a:ext cx="3746377" cy="1615736"/>
          </a:xfrm>
          <a:prstGeom prst="wedgeRoundRectCallou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5175680" y="2759150"/>
            <a:ext cx="2840855" cy="1015663"/>
          </a:xfrm>
          <a:prstGeom prst="rect">
            <a:avLst/>
          </a:prstGeom>
          <a:noFill/>
        </p:spPr>
        <p:txBody>
          <a:bodyPr wrap="square" rtlCol="0">
            <a:spAutoFit/>
          </a:bodyPr>
          <a:lstStyle/>
          <a:p>
            <a:r>
              <a:rPr lang="en-GB" sz="2000" dirty="0" smtClean="0"/>
              <a:t>“the warming.. is likely to do more good than harm.”</a:t>
            </a:r>
            <a:endParaRPr lang="en-GB" sz="2000" dirty="0"/>
          </a:p>
        </p:txBody>
      </p:sp>
      <p:sp>
        <p:nvSpPr>
          <p:cNvPr id="9" name="TextBox 8"/>
          <p:cNvSpPr txBox="1"/>
          <p:nvPr/>
        </p:nvSpPr>
        <p:spPr>
          <a:xfrm>
            <a:off x="5175680" y="3774813"/>
            <a:ext cx="3435659" cy="276999"/>
          </a:xfrm>
          <a:prstGeom prst="rect">
            <a:avLst/>
          </a:prstGeom>
          <a:noFill/>
        </p:spPr>
        <p:txBody>
          <a:bodyPr wrap="square" rtlCol="0">
            <a:spAutoFit/>
          </a:bodyPr>
          <a:lstStyle/>
          <a:p>
            <a:r>
              <a:rPr lang="en-GB" sz="1200" dirty="0" smtClean="0">
                <a:solidFill>
                  <a:schemeClr val="bg1">
                    <a:lumMod val="50000"/>
                  </a:schemeClr>
                </a:solidFill>
              </a:rPr>
              <a:t>Nigel Lawson,  ex Chancellor of the Exchequer</a:t>
            </a:r>
            <a:endParaRPr lang="en-GB" sz="1200" dirty="0">
              <a:solidFill>
                <a:schemeClr val="bg1">
                  <a:lumMod val="50000"/>
                </a:schemeClr>
              </a:solidFill>
            </a:endParaRPr>
          </a:p>
        </p:txBody>
      </p:sp>
      <p:sp>
        <p:nvSpPr>
          <p:cNvPr id="10" name="Rectangle 9"/>
          <p:cNvSpPr/>
          <p:nvPr/>
        </p:nvSpPr>
        <p:spPr>
          <a:xfrm>
            <a:off x="537099" y="4828551"/>
            <a:ext cx="3528874" cy="923330"/>
          </a:xfrm>
          <a:prstGeom prst="rect">
            <a:avLst/>
          </a:prstGeom>
        </p:spPr>
        <p:txBody>
          <a:bodyPr wrap="square">
            <a:spAutoFit/>
          </a:bodyPr>
          <a:lstStyle/>
          <a:p>
            <a:r>
              <a:rPr lang="en-GB" dirty="0" smtClean="0"/>
              <a:t>“Climate change is a </a:t>
            </a:r>
            <a:r>
              <a:rPr lang="en-GB" dirty="0">
                <a:solidFill>
                  <a:schemeClr val="accent1"/>
                </a:solidFill>
              </a:rPr>
              <a:t>natural phenomenon</a:t>
            </a:r>
            <a:r>
              <a:rPr lang="en-GB" dirty="0"/>
              <a:t> that has occurred many times in the </a:t>
            </a:r>
            <a:r>
              <a:rPr lang="en-GB" dirty="0" smtClean="0"/>
              <a:t>past”</a:t>
            </a:r>
            <a:endParaRPr lang="en-GB" dirty="0"/>
          </a:p>
        </p:txBody>
      </p:sp>
      <p:sp>
        <p:nvSpPr>
          <p:cNvPr id="11" name="Rectangle 10"/>
          <p:cNvSpPr/>
          <p:nvPr/>
        </p:nvSpPr>
        <p:spPr>
          <a:xfrm>
            <a:off x="1735584" y="5810058"/>
            <a:ext cx="3835154" cy="276999"/>
          </a:xfrm>
          <a:prstGeom prst="rect">
            <a:avLst/>
          </a:prstGeom>
        </p:spPr>
        <p:txBody>
          <a:bodyPr wrap="square">
            <a:spAutoFit/>
          </a:bodyPr>
          <a:lstStyle/>
          <a:p>
            <a:r>
              <a:rPr lang="en-GB" sz="1200" dirty="0">
                <a:solidFill>
                  <a:schemeClr val="bg1">
                    <a:lumMod val="50000"/>
                  </a:schemeClr>
                </a:solidFill>
              </a:rPr>
              <a:t>Gerhard </a:t>
            </a:r>
            <a:r>
              <a:rPr lang="en-GB" sz="1200" dirty="0" err="1">
                <a:solidFill>
                  <a:schemeClr val="bg1">
                    <a:lumMod val="50000"/>
                  </a:schemeClr>
                </a:solidFill>
              </a:rPr>
              <a:t>Lobert</a:t>
            </a:r>
            <a:r>
              <a:rPr lang="en-GB" sz="1200" dirty="0">
                <a:solidFill>
                  <a:schemeClr val="bg1">
                    <a:lumMod val="50000"/>
                  </a:schemeClr>
                </a:solidFill>
              </a:rPr>
              <a:t>, </a:t>
            </a:r>
            <a:r>
              <a:rPr lang="en-GB" sz="1200" dirty="0" smtClean="0">
                <a:solidFill>
                  <a:schemeClr val="bg1">
                    <a:lumMod val="50000"/>
                  </a:schemeClr>
                </a:solidFill>
              </a:rPr>
              <a:t>physicist</a:t>
            </a:r>
            <a:endParaRPr lang="en-GB" sz="1200" dirty="0">
              <a:solidFill>
                <a:schemeClr val="bg1">
                  <a:lumMod val="50000"/>
                </a:schemeClr>
              </a:solidFill>
            </a:endParaRPr>
          </a:p>
        </p:txBody>
      </p:sp>
    </p:spTree>
    <p:extLst>
      <p:ext uri="{BB962C8B-B14F-4D97-AF65-F5344CB8AC3E}">
        <p14:creationId xmlns:p14="http://schemas.microsoft.com/office/powerpoint/2010/main" val="2693261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127706">
            <a:off x="153757" y="1292641"/>
            <a:ext cx="6516210" cy="954107"/>
          </a:xfrm>
          <a:prstGeom prst="rect">
            <a:avLst/>
          </a:prstGeom>
          <a:noFill/>
        </p:spPr>
        <p:txBody>
          <a:bodyPr wrap="square" rtlCol="0">
            <a:spAutoFit/>
          </a:bodyPr>
          <a:lstStyle/>
          <a:p>
            <a:r>
              <a:rPr lang="en-GB" sz="2800" b="1" dirty="0" smtClean="0">
                <a:solidFill>
                  <a:schemeClr val="accent1">
                    <a:lumMod val="75000"/>
                  </a:schemeClr>
                </a:solidFill>
              </a:rPr>
              <a:t>‘Climate change is a natural phenomenon</a:t>
            </a:r>
            <a:r>
              <a:rPr lang="en-GB" sz="2400" b="1" dirty="0" smtClean="0">
                <a:solidFill>
                  <a:schemeClr val="accent1">
                    <a:lumMod val="75000"/>
                  </a:schemeClr>
                </a:solidFill>
              </a:rPr>
              <a:t>’ </a:t>
            </a:r>
            <a:endParaRPr lang="en-GB" sz="2400" b="1" dirty="0">
              <a:solidFill>
                <a:schemeClr val="accent1">
                  <a:lumMod val="75000"/>
                </a:schemeClr>
              </a:solidFill>
            </a:endParaRPr>
          </a:p>
        </p:txBody>
      </p:sp>
      <p:sp>
        <p:nvSpPr>
          <p:cNvPr id="3" name="TextBox 2"/>
          <p:cNvSpPr txBox="1"/>
          <p:nvPr/>
        </p:nvSpPr>
        <p:spPr>
          <a:xfrm rot="317893">
            <a:off x="552007" y="5341231"/>
            <a:ext cx="8238477" cy="954107"/>
          </a:xfrm>
          <a:prstGeom prst="rect">
            <a:avLst/>
          </a:prstGeom>
          <a:noFill/>
        </p:spPr>
        <p:txBody>
          <a:bodyPr wrap="square" rtlCol="0">
            <a:spAutoFit/>
          </a:bodyPr>
          <a:lstStyle/>
          <a:p>
            <a:r>
              <a:rPr lang="en-GB" sz="2800" b="1" dirty="0" smtClean="0">
                <a:solidFill>
                  <a:schemeClr val="accent1">
                    <a:lumMod val="75000"/>
                  </a:schemeClr>
                </a:solidFill>
              </a:rPr>
              <a:t>‘You cannot use computers to predict the future climate’ </a:t>
            </a:r>
            <a:endParaRPr lang="en-GB" sz="2800" b="1" dirty="0">
              <a:solidFill>
                <a:schemeClr val="accent1">
                  <a:lumMod val="75000"/>
                </a:schemeClr>
              </a:solidFill>
            </a:endParaRPr>
          </a:p>
        </p:txBody>
      </p:sp>
      <p:sp>
        <p:nvSpPr>
          <p:cNvPr id="4" name="Rectangle 3"/>
          <p:cNvSpPr/>
          <p:nvPr/>
        </p:nvSpPr>
        <p:spPr>
          <a:xfrm rot="431309">
            <a:off x="2913871" y="2606054"/>
            <a:ext cx="6469605" cy="523220"/>
          </a:xfrm>
          <a:prstGeom prst="rect">
            <a:avLst/>
          </a:prstGeom>
        </p:spPr>
        <p:txBody>
          <a:bodyPr wrap="square">
            <a:spAutoFit/>
          </a:bodyPr>
          <a:lstStyle/>
          <a:p>
            <a:r>
              <a:rPr lang="en-GB" sz="2800" b="1" dirty="0" smtClean="0">
                <a:solidFill>
                  <a:schemeClr val="accent1">
                    <a:lumMod val="75000"/>
                  </a:schemeClr>
                </a:solidFill>
              </a:rPr>
              <a:t>‘Our climate is very unpredictable</a:t>
            </a:r>
            <a:r>
              <a:rPr lang="en-GB" sz="2400" b="1" dirty="0" smtClean="0">
                <a:solidFill>
                  <a:schemeClr val="accent1">
                    <a:lumMod val="75000"/>
                  </a:schemeClr>
                </a:solidFill>
              </a:rPr>
              <a:t>’</a:t>
            </a:r>
            <a:endParaRPr lang="en-GB" sz="2400" b="1" dirty="0">
              <a:solidFill>
                <a:schemeClr val="accent1">
                  <a:lumMod val="75000"/>
                </a:schemeClr>
              </a:solidFill>
            </a:endParaRPr>
          </a:p>
        </p:txBody>
      </p:sp>
      <p:sp>
        <p:nvSpPr>
          <p:cNvPr id="5" name="TextBox 4"/>
          <p:cNvSpPr txBox="1"/>
          <p:nvPr/>
        </p:nvSpPr>
        <p:spPr>
          <a:xfrm rot="21321946">
            <a:off x="467803" y="3350017"/>
            <a:ext cx="6285390" cy="1384995"/>
          </a:xfrm>
          <a:prstGeom prst="rect">
            <a:avLst/>
          </a:prstGeom>
          <a:noFill/>
        </p:spPr>
        <p:txBody>
          <a:bodyPr wrap="square" rtlCol="0">
            <a:spAutoFit/>
          </a:bodyPr>
          <a:lstStyle/>
          <a:p>
            <a:r>
              <a:rPr lang="en-GB" sz="2800" b="1" dirty="0" smtClean="0">
                <a:solidFill>
                  <a:schemeClr val="accent1">
                    <a:lumMod val="75000"/>
                  </a:schemeClr>
                </a:solidFill>
              </a:rPr>
              <a:t>‘This has been the worst winter in years…and they talk about global warming!’</a:t>
            </a:r>
            <a:endParaRPr lang="en-GB" sz="2800" b="1" dirty="0">
              <a:solidFill>
                <a:schemeClr val="accent1">
                  <a:lumMod val="75000"/>
                </a:schemeClr>
              </a:solidFill>
            </a:endParaRPr>
          </a:p>
        </p:txBody>
      </p:sp>
    </p:spTree>
    <p:extLst>
      <p:ext uri="{BB962C8B-B14F-4D97-AF65-F5344CB8AC3E}">
        <p14:creationId xmlns:p14="http://schemas.microsoft.com/office/powerpoint/2010/main" val="2409934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‘Climate change is a natural Phenomenon’</a:t>
            </a:r>
            <a:endParaRPr lang="en-GB" dirty="0"/>
          </a:p>
        </p:txBody>
      </p:sp>
      <p:sp>
        <p:nvSpPr>
          <p:cNvPr id="4" name="TextBox 3"/>
          <p:cNvSpPr txBox="1"/>
          <p:nvPr/>
        </p:nvSpPr>
        <p:spPr>
          <a:xfrm>
            <a:off x="267855" y="2443740"/>
            <a:ext cx="8617527" cy="830997"/>
          </a:xfrm>
          <a:prstGeom prst="rect">
            <a:avLst/>
          </a:prstGeom>
          <a:noFill/>
        </p:spPr>
        <p:txBody>
          <a:bodyPr wrap="square" rtlCol="0">
            <a:spAutoFit/>
          </a:bodyPr>
          <a:lstStyle/>
          <a:p>
            <a:r>
              <a:rPr lang="en-US" sz="2400" dirty="0" smtClean="0">
                <a:solidFill>
                  <a:schemeClr val="tx2"/>
                </a:solidFill>
              </a:rPr>
              <a:t>The earth’s climate is not constant, it has warmed and cooled for </a:t>
            </a:r>
            <a:r>
              <a:rPr lang="en-US" sz="2400" b="1" dirty="0" smtClean="0">
                <a:solidFill>
                  <a:schemeClr val="accent1"/>
                </a:solidFill>
              </a:rPr>
              <a:t>billions</a:t>
            </a:r>
            <a:r>
              <a:rPr lang="en-US" sz="2400" dirty="0" smtClean="0">
                <a:solidFill>
                  <a:schemeClr val="tx2"/>
                </a:solidFill>
              </a:rPr>
              <a:t> of years. </a:t>
            </a:r>
            <a:endParaRPr lang="en-GB" sz="2400" dirty="0">
              <a:solidFill>
                <a:schemeClr val="tx2"/>
              </a:solidFill>
            </a:endParaRPr>
          </a:p>
        </p:txBody>
      </p:sp>
      <p:sp>
        <p:nvSpPr>
          <p:cNvPr id="3" name="TextBox 2"/>
          <p:cNvSpPr txBox="1"/>
          <p:nvPr/>
        </p:nvSpPr>
        <p:spPr>
          <a:xfrm>
            <a:off x="4946073" y="4125122"/>
            <a:ext cx="3939309" cy="1754326"/>
          </a:xfrm>
          <a:prstGeom prst="rect">
            <a:avLst/>
          </a:prstGeom>
          <a:noFill/>
        </p:spPr>
        <p:txBody>
          <a:bodyPr wrap="square" rtlCol="0">
            <a:spAutoFit/>
          </a:bodyPr>
          <a:lstStyle/>
          <a:p>
            <a:r>
              <a:rPr lang="en-US" dirty="0" smtClean="0">
                <a:solidFill>
                  <a:schemeClr val="tx2"/>
                </a:solidFill>
              </a:rPr>
              <a:t>This graph shows the levels of </a:t>
            </a:r>
            <a:r>
              <a:rPr lang="en-US" dirty="0" smtClean="0">
                <a:solidFill>
                  <a:schemeClr val="accent1"/>
                </a:solidFill>
              </a:rPr>
              <a:t>CO2</a:t>
            </a:r>
            <a:r>
              <a:rPr lang="en-US" dirty="0" smtClean="0">
                <a:solidFill>
                  <a:schemeClr val="tx2"/>
                </a:solidFill>
              </a:rPr>
              <a:t> and the average </a:t>
            </a:r>
            <a:r>
              <a:rPr lang="en-US" dirty="0" smtClean="0">
                <a:solidFill>
                  <a:schemeClr val="accent1"/>
                </a:solidFill>
              </a:rPr>
              <a:t>temperature</a:t>
            </a:r>
            <a:r>
              <a:rPr lang="en-US" dirty="0" smtClean="0">
                <a:solidFill>
                  <a:schemeClr val="tx2"/>
                </a:solidFill>
              </a:rPr>
              <a:t> for the Northern Hemisphere over the past 1000 years. There is a sharp rise in both temperature and CO2 concentration over the past 200 years.</a:t>
            </a:r>
            <a:endParaRPr lang="en-GB" b="1" dirty="0">
              <a:solidFill>
                <a:schemeClr val="tx2"/>
              </a:solidFill>
            </a:endParaRPr>
          </a:p>
        </p:txBody>
      </p:sp>
      <p:grpSp>
        <p:nvGrpSpPr>
          <p:cNvPr id="7" name="Group 6"/>
          <p:cNvGrpSpPr/>
          <p:nvPr/>
        </p:nvGrpSpPr>
        <p:grpSpPr>
          <a:xfrm>
            <a:off x="845127" y="3832514"/>
            <a:ext cx="3905250" cy="2476500"/>
            <a:chOff x="554471" y="3832514"/>
            <a:chExt cx="3905250" cy="2476500"/>
          </a:xfrm>
        </p:grpSpPr>
        <p:pic>
          <p:nvPicPr>
            <p:cNvPr id="1026" name="Picture 2" descr="http://blogs.edf.org/climate411/wp-content/files/2007/06/last_1000_year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4471" y="3832514"/>
              <a:ext cx="3905250" cy="24765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260436" y="4128655"/>
              <a:ext cx="729673" cy="1735184"/>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845127" y="6426503"/>
            <a:ext cx="3731491" cy="246221"/>
          </a:xfrm>
          <a:prstGeom prst="rect">
            <a:avLst/>
          </a:prstGeom>
          <a:noFill/>
        </p:spPr>
        <p:txBody>
          <a:bodyPr wrap="square" rtlCol="0">
            <a:spAutoFit/>
          </a:bodyPr>
          <a:lstStyle/>
          <a:p>
            <a:r>
              <a:rPr lang="en-GB" sz="1000" dirty="0">
                <a:solidFill>
                  <a:schemeClr val="bg1">
                    <a:lumMod val="50000"/>
                  </a:schemeClr>
                </a:solidFill>
              </a:rPr>
              <a:t>http://blogs.edf.org/climate411/2007/06/29/human_cause-3/</a:t>
            </a:r>
          </a:p>
        </p:txBody>
      </p:sp>
    </p:spTree>
    <p:extLst>
      <p:ext uri="{BB962C8B-B14F-4D97-AF65-F5344CB8AC3E}">
        <p14:creationId xmlns:p14="http://schemas.microsoft.com/office/powerpoint/2010/main" val="1941532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‘Our climate is very unpredictable’</a:t>
            </a:r>
            <a:endParaRPr lang="en-GB" sz="4000" dirty="0"/>
          </a:p>
        </p:txBody>
      </p:sp>
      <p:sp>
        <p:nvSpPr>
          <p:cNvPr id="3" name="Rectangle 2"/>
          <p:cNvSpPr/>
          <p:nvPr/>
        </p:nvSpPr>
        <p:spPr>
          <a:xfrm>
            <a:off x="281708" y="2067722"/>
            <a:ext cx="4882959" cy="2308324"/>
          </a:xfrm>
          <a:prstGeom prst="rect">
            <a:avLst/>
          </a:prstGeom>
        </p:spPr>
        <p:txBody>
          <a:bodyPr wrap="square">
            <a:spAutoFit/>
          </a:bodyPr>
          <a:lstStyle/>
          <a:p>
            <a:r>
              <a:rPr lang="en-GB" sz="2400" dirty="0" smtClean="0">
                <a:solidFill>
                  <a:schemeClr val="tx2"/>
                </a:solidFill>
              </a:rPr>
              <a:t>The terms </a:t>
            </a:r>
            <a:r>
              <a:rPr lang="en-GB" sz="2400" b="1" dirty="0">
                <a:solidFill>
                  <a:schemeClr val="accent1"/>
                </a:solidFill>
              </a:rPr>
              <a:t>‘Climate’ </a:t>
            </a:r>
            <a:r>
              <a:rPr lang="en-GB" sz="2400" dirty="0">
                <a:solidFill>
                  <a:schemeClr val="tx2"/>
                </a:solidFill>
              </a:rPr>
              <a:t>and  </a:t>
            </a:r>
            <a:r>
              <a:rPr lang="en-GB" sz="2400" b="1" dirty="0">
                <a:solidFill>
                  <a:schemeClr val="accent1"/>
                </a:solidFill>
              </a:rPr>
              <a:t>‘Weather</a:t>
            </a:r>
            <a:r>
              <a:rPr lang="en-GB" sz="2400" dirty="0" smtClean="0">
                <a:solidFill>
                  <a:schemeClr val="tx2"/>
                </a:solidFill>
              </a:rPr>
              <a:t>’ are often misused and are </a:t>
            </a:r>
            <a:r>
              <a:rPr lang="en-GB" sz="2400" b="1" dirty="0">
                <a:solidFill>
                  <a:srgbClr val="FF0000"/>
                </a:solidFill>
              </a:rPr>
              <a:t>not</a:t>
            </a:r>
            <a:r>
              <a:rPr lang="en-GB" sz="2400" dirty="0">
                <a:solidFill>
                  <a:schemeClr val="tx2"/>
                </a:solidFill>
              </a:rPr>
              <a:t> interchangeable. </a:t>
            </a:r>
            <a:r>
              <a:rPr lang="en-GB" sz="2400" dirty="0" smtClean="0">
                <a:solidFill>
                  <a:schemeClr val="tx2"/>
                </a:solidFill>
              </a:rPr>
              <a:t>Usually, when someone says that the climate is ‘unpredictable’ they actually talking about the weather.</a:t>
            </a:r>
            <a:endParaRPr lang="en-GB" sz="2400" dirty="0">
              <a:solidFill>
                <a:schemeClr val="tx2"/>
              </a:solidFill>
            </a:endParaRPr>
          </a:p>
        </p:txBody>
      </p:sp>
      <p:sp>
        <p:nvSpPr>
          <p:cNvPr id="4" name="TextBox 3"/>
          <p:cNvSpPr txBox="1"/>
          <p:nvPr/>
        </p:nvSpPr>
        <p:spPr>
          <a:xfrm>
            <a:off x="4572000" y="3834053"/>
            <a:ext cx="4425000" cy="3046988"/>
          </a:xfrm>
          <a:prstGeom prst="rect">
            <a:avLst/>
          </a:prstGeom>
          <a:noFill/>
        </p:spPr>
        <p:txBody>
          <a:bodyPr wrap="square" rtlCol="0">
            <a:spAutoFit/>
          </a:bodyPr>
          <a:lstStyle/>
          <a:p>
            <a:r>
              <a:rPr lang="en-GB" sz="2400" dirty="0" smtClean="0">
                <a:solidFill>
                  <a:schemeClr val="tx2"/>
                </a:solidFill>
              </a:rPr>
              <a:t>‘Weather’ is more variable than climate. It is the atmospheric conditions over a</a:t>
            </a:r>
            <a:r>
              <a:rPr lang="en-GB" sz="2400" dirty="0" smtClean="0">
                <a:solidFill>
                  <a:schemeClr val="accent1"/>
                </a:solidFill>
              </a:rPr>
              <a:t> </a:t>
            </a:r>
            <a:r>
              <a:rPr lang="en-GB" sz="2400" b="1" dirty="0" smtClean="0">
                <a:solidFill>
                  <a:schemeClr val="accent1"/>
                </a:solidFill>
              </a:rPr>
              <a:t>short</a:t>
            </a:r>
            <a:r>
              <a:rPr lang="en-GB" sz="2400" dirty="0" smtClean="0">
                <a:solidFill>
                  <a:schemeClr val="accent1"/>
                </a:solidFill>
              </a:rPr>
              <a:t> </a:t>
            </a:r>
            <a:r>
              <a:rPr lang="en-GB" sz="2400" dirty="0" smtClean="0">
                <a:solidFill>
                  <a:schemeClr val="tx2"/>
                </a:solidFill>
              </a:rPr>
              <a:t>period of time, i.e. it can be hot and sunny today, but cloudy and raining tomorrow.  You can have unusually cold weeks in a warmer climate.</a:t>
            </a:r>
            <a:endParaRPr lang="en-GB" sz="2400" dirty="0">
              <a:solidFill>
                <a:schemeClr val="tx2"/>
              </a:solidFill>
            </a:endParaRPr>
          </a:p>
        </p:txBody>
      </p:sp>
      <p:pic>
        <p:nvPicPr>
          <p:cNvPr id="1026" name="Picture 2" descr="http://www.flambirdsmfa.com/userimages/Weather%20pic%201%20Sun%20Cloud.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23181" y="4290568"/>
            <a:ext cx="2422670" cy="22836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491044">
            <a:off x="5492179" y="1543664"/>
            <a:ext cx="2983346" cy="217770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4" descr="http://media.treehugger.com/assets/images/2011/10/polar-bears-climate-change-school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495114">
            <a:off x="5606768" y="1664437"/>
            <a:ext cx="2754167" cy="193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497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‘This has been the worst winter in years…and they talk about global warming?’</a:t>
            </a:r>
            <a:endParaRPr lang="en-GB" sz="3200" dirty="0"/>
          </a:p>
        </p:txBody>
      </p:sp>
      <p:sp>
        <p:nvSpPr>
          <p:cNvPr id="3" name="TextBox 2"/>
          <p:cNvSpPr txBox="1"/>
          <p:nvPr/>
        </p:nvSpPr>
        <p:spPr>
          <a:xfrm>
            <a:off x="4470399" y="2208324"/>
            <a:ext cx="4410364" cy="1938992"/>
          </a:xfrm>
          <a:prstGeom prst="rect">
            <a:avLst/>
          </a:prstGeom>
          <a:noFill/>
        </p:spPr>
        <p:txBody>
          <a:bodyPr wrap="square" rtlCol="0">
            <a:spAutoFit/>
          </a:bodyPr>
          <a:lstStyle/>
          <a:p>
            <a:r>
              <a:rPr lang="en-GB" sz="2000" dirty="0" smtClean="0">
                <a:solidFill>
                  <a:schemeClr val="tx2"/>
                </a:solidFill>
              </a:rPr>
              <a:t>The weather in one season or year can be unusual. That doesn’t mean that the climate has changed! If the weather keeps being different, over many years, then we know the climate has changed.</a:t>
            </a:r>
            <a:endParaRPr lang="en-GB" sz="2000" dirty="0">
              <a:solidFill>
                <a:schemeClr val="tx2"/>
              </a:solidFill>
            </a:endParaRPr>
          </a:p>
        </p:txBody>
      </p:sp>
      <p:pic>
        <p:nvPicPr>
          <p:cNvPr id="1026" name="Picture 2" descr="http://2.bp.blogspot.com/_2ptLyS7lFCE/Sk0kmbsx9QI/AAAAAAAAAQ0/KmiZ3LGGRxY/s400/global_warming_by_teabin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8454" y="1844292"/>
            <a:ext cx="2242128" cy="28400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8618" y="4904509"/>
            <a:ext cx="4396509" cy="1938992"/>
          </a:xfrm>
          <a:prstGeom prst="rect">
            <a:avLst/>
          </a:prstGeom>
          <a:noFill/>
        </p:spPr>
        <p:txBody>
          <a:bodyPr wrap="square" rtlCol="0">
            <a:spAutoFit/>
          </a:bodyPr>
          <a:lstStyle/>
          <a:p>
            <a:r>
              <a:rPr lang="en-GB" sz="2000" dirty="0" smtClean="0">
                <a:solidFill>
                  <a:schemeClr val="tx2"/>
                </a:solidFill>
              </a:rPr>
              <a:t>What people often forget is that </a:t>
            </a:r>
            <a:r>
              <a:rPr lang="en-GB" sz="2000" b="1" dirty="0" smtClean="0">
                <a:solidFill>
                  <a:schemeClr val="accent1"/>
                </a:solidFill>
              </a:rPr>
              <a:t>climate</a:t>
            </a:r>
            <a:r>
              <a:rPr lang="en-GB" sz="2000" dirty="0" smtClean="0">
                <a:solidFill>
                  <a:schemeClr val="tx2"/>
                </a:solidFill>
              </a:rPr>
              <a:t> </a:t>
            </a:r>
            <a:r>
              <a:rPr lang="en-GB" sz="2000" b="1" dirty="0" smtClean="0">
                <a:solidFill>
                  <a:schemeClr val="accent1"/>
                </a:solidFill>
              </a:rPr>
              <a:t>change</a:t>
            </a:r>
            <a:r>
              <a:rPr lang="en-GB" sz="2000" dirty="0" smtClean="0">
                <a:solidFill>
                  <a:schemeClr val="tx2"/>
                </a:solidFill>
              </a:rPr>
              <a:t> does not just refer to the temperature. It is linked to more extreme events and other effects too, including stormier winters, hotter summers, floods and droughts.</a:t>
            </a:r>
            <a:endParaRPr lang="en-GB" sz="2000" dirty="0">
              <a:solidFill>
                <a:schemeClr val="tx2"/>
              </a:solidFill>
            </a:endParaRPr>
          </a:p>
        </p:txBody>
      </p:sp>
      <p:sp>
        <p:nvSpPr>
          <p:cNvPr id="8" name="Rectangle 7"/>
          <p:cNvSpPr/>
          <p:nvPr/>
        </p:nvSpPr>
        <p:spPr>
          <a:xfrm>
            <a:off x="5273963" y="4349744"/>
            <a:ext cx="3048001" cy="218960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4" descr="climate change will change our life on earth, the world climate change will affect all natio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67481" y="4436472"/>
            <a:ext cx="2834410" cy="202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37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8" y="367656"/>
            <a:ext cx="8229600" cy="1252728"/>
          </a:xfrm>
        </p:spPr>
        <p:txBody>
          <a:bodyPr>
            <a:normAutofit/>
          </a:bodyPr>
          <a:lstStyle/>
          <a:p>
            <a:r>
              <a:rPr lang="en-GB" sz="3600" dirty="0" smtClean="0"/>
              <a:t>‘Most CO</a:t>
            </a:r>
            <a:r>
              <a:rPr lang="en-GB" sz="3600" baseline="-25000" dirty="0" smtClean="0"/>
              <a:t>2</a:t>
            </a:r>
            <a:r>
              <a:rPr lang="en-GB" sz="3600" dirty="0" smtClean="0"/>
              <a:t> comes from Volcanoes- it’s natural’</a:t>
            </a:r>
            <a:endParaRPr lang="en-GB" sz="3600" dirty="0"/>
          </a:p>
        </p:txBody>
      </p:sp>
      <p:sp>
        <p:nvSpPr>
          <p:cNvPr id="4" name="TextBox 3"/>
          <p:cNvSpPr txBox="1"/>
          <p:nvPr/>
        </p:nvSpPr>
        <p:spPr>
          <a:xfrm>
            <a:off x="258618" y="2704792"/>
            <a:ext cx="4627418" cy="1015663"/>
          </a:xfrm>
          <a:prstGeom prst="rect">
            <a:avLst/>
          </a:prstGeom>
          <a:noFill/>
        </p:spPr>
        <p:txBody>
          <a:bodyPr wrap="square" rtlCol="0">
            <a:spAutoFit/>
          </a:bodyPr>
          <a:lstStyle/>
          <a:p>
            <a:r>
              <a:rPr lang="en-GB" sz="2000" dirty="0" smtClean="0">
                <a:solidFill>
                  <a:schemeClr val="tx2"/>
                </a:solidFill>
              </a:rPr>
              <a:t>Many greenhouse gases in the atmosphere are produced by natural causes such as volcanoes. </a:t>
            </a:r>
            <a:endParaRPr lang="en-GB" sz="2000" dirty="0">
              <a:solidFill>
                <a:schemeClr val="tx2"/>
              </a:solidFill>
            </a:endParaRPr>
          </a:p>
        </p:txBody>
      </p:sp>
      <p:sp>
        <p:nvSpPr>
          <p:cNvPr id="5" name="TextBox 4"/>
          <p:cNvSpPr txBox="1"/>
          <p:nvPr/>
        </p:nvSpPr>
        <p:spPr>
          <a:xfrm>
            <a:off x="4304145" y="4424218"/>
            <a:ext cx="4572000" cy="1938992"/>
          </a:xfrm>
          <a:prstGeom prst="rect">
            <a:avLst/>
          </a:prstGeom>
          <a:noFill/>
        </p:spPr>
        <p:txBody>
          <a:bodyPr wrap="square" rtlCol="0">
            <a:spAutoFit/>
          </a:bodyPr>
          <a:lstStyle/>
          <a:p>
            <a:r>
              <a:rPr lang="en-GB" sz="2000" dirty="0" smtClean="0">
                <a:solidFill>
                  <a:schemeClr val="tx2"/>
                </a:solidFill>
              </a:rPr>
              <a:t>The burning of fossil fuels emits far more  greenhouse gas into the atmosphere than volcanoes. Explosive volcanoes can have an impact on the climate because of the ash they emit, but it only lasts a couple of years.</a:t>
            </a:r>
            <a:endParaRPr lang="en-GB" sz="2000" dirty="0">
              <a:solidFill>
                <a:schemeClr val="tx2"/>
              </a:solidFill>
            </a:endParaRPr>
          </a:p>
        </p:txBody>
      </p:sp>
      <p:sp>
        <p:nvSpPr>
          <p:cNvPr id="6" name="AutoShape 2" descr="data:image/jpeg;base64,/9j/4AAQSkZJRgABAQAAAQABAAD/2wCEAAkGBhQSERQUExQVFRUVGBkYFRcXGRscHBwbHhwaGBoYHB4dGyYgHBojGhgWHy8gJScpLCwsGh4xNTAqNSgrLSkBCQoKDgwOGg8PGiwkHCQsLCksKSwpKSkpKSksKSkpKSkpKSkpLCwpLCksLCkpLCksLCkpLCwpKSw1LCksKSksKf/AABEIALQA8AMBIgACEQEDEQH/xAAbAAACAwEBAQAAAAAAAAAAAAAABAIDBQYBB//EADwQAAECBQIEBQEGBQQCAwEAAAECEQADEiExBEEFIlFhEzJxgZGhBkJSscHwFCNi0eEVM6LxcoJDU9Ik/8QAGAEBAQEBAQAAAAAAAAAAAAAAAAECAwT/xAAiEQEBAQACAgICAwEAAAAAAAAAARECITFBElEDYTJxgSL/2gAMAwEAAhEDEQA/APsMEEEAQQQQBBBBAEEEEAQQQQBBBBAEEEEAQQQQBBBBAEEEEAQQQQBBBBAEEEEAQQQQBBBBAEEEEAQQQQBBBBAEEEEAQQQQBBBBAEEEEAQQQQBBBBAEEEEAQQQQBBBBAEEEEAQQQQBBBBARRMCnYgtYscftxEo5xeuplmpRqZrllMAWTdyxSSffaLOC8VLhJUpbh9yQbO5UHb4AeA34I8f4/eYz9RxcBQCOcKFmN3vYWZ/aA0YIonauhAUoH/1c/V2A7m0Zkj7QJq51cpv5CFDoGwTl9/aJo2oIS0fE/EPkKRsSoMfR2JPo8OxQQQRRqNYhHmLdO+bDqbYgL4IpkapK8Ph7j9cH2i6AIIhMmhIdRAHUlojJ1KVvSoEjIGR6jMBbBBBAEEEB/Yt+pgCCKhPy4623YbhJzfp2iM3WoSWUoAlrXe/YA9DAXwQNARAEEEU6rWJlh1HqwAJJYEn6AlzaAp4nr/CSCBUomyb4Yk4ci27F4ydPxuctJVyhms6WdThJU58uTnb1ZQcTMxKlqWCPMlIIIsRyBg4LN65zGSOLrSVEUSnW5CWAcGwthg3y+8Fk11g4z4aErnJWxLFVLBNiwZ3ONsRo6LViagLS9JdnDEtZ22jgtTxdSwK1Evdjh6WBLZs3xtG59nOIkKUljTUAWBIS+MWD2a194mlljp4IGjI4v9okyVJQAFqIJsoAJ6Ozm52io47ThkrqU6itTOXUbirH3TsO3aOq+zcvlLmoKBs7skMAG2+T6DMcVOmliQlwoqpUXsOuB0Xa2D2jT4dq1pKSFFw27Ad3tbZru/eM7J5W11/G9YhEtlUknyBWH6s+3e0c3p+JqlkLAAI7D/P0xE+M8QEwukl7PhjiwsFBLvYneMda3YEhwAWCrhzYtsRYe/tGOXL6a4d9tPW67xVFTm+cMzdRzFvQRTLl+imu/t6Met4xVakKWEpe2aXBuXc2y/0MMykFKjVU5c9b2a/QhvrEv9tSyzw6rhoandRJZAUoFgMhgcXcv9TfoBN5Ac4x/iOX0k+kWyACT+h7bMHdzENb9pZos6Q5BYBLNuC7sXexIsQxaNyxjn122NZxwpcAJDbkE/8AElKr9cesZ2s41WxcNikhy+7Wdna/cXdoV0fFRPnIQsBZOSkhCQ5D2uSql8HB3aENZMomlBSVAKVzEOqxZmLXApfa8W76TjZWjL18xJICiThza2WF2a5PzGqPtHgUXxUVCl2BJLZ3No59c2m9gXO4sH7Bunz2ugriDklwoncu59okrWb4dP8AxVSq5wrSLDlCaQXNnJF/w5IF3h5aZaUhRISlJAStgokm3KsvdnDjr0jjJOqFIso5ZrADfdnYfWHtZqpQkffKzUKsUvfDgHFsm9xZ43rGYvnfaCZ4y1S5qjLqdI8wbrcDlOO1o1uH/aAzZoBAShTpAuS+12uSbbD1jidOA13KgxTzGwDkhgb3+WHeGE6lSWUkKFRABu9w1j1yA1z9IYPpccv9peIqBHMUMeVBqSVDdeLsd3wQPXO0f2vWgKqWVs1CCEu+4Jawb36YIjH1/FVTl1TBc71GxsWTmlOzfJOYRm8vTXkLcizYCiQ1Llgl2xkRdIAqISl0ubsHpGSMht/iMfT8RKUBBDsDfBvYG9vxDr8RTO4qUtm+z+gLe722iWLv26CfxdKVBEpZCEgBIDhJLXKgCLv0YQ9wnjNLBdLf07Dve+1zjvHJyZ4BuMncX9QOo6w0riQSHJZiKUn1Lvu2X6ufaFr6DqNQEJqONu+4A9f84jlvtf8AaBNHhAcpDqK604wB6HORcYjAn8UqQgl0rBLCwS3UXtfsx3q2wkTykglRAqBKgxU75BO5bez3bY6naS+2xoeKS5aVugzCWSlyGuHCnLnezAbBw11JeqcHKdz0GPyJPzGWvWus/wBR36/veGpYcJcBhkj4B7u31i2NcWtpJRsbeUsPXJw5e1n6xr6PWlLJ8RgHISklPYkswc9yxu0YCdSKkgWc4wyMJe7FzZh09BF8/X1EJIsz9ze1iTb3u+8cr03mxuar7RoWCSuY4FxUpNsE2V6B2jndGtJWFYCsBms7BsuTl/XEM6aWnwwTLSSMqUBciwIsS+dt+0ISZtC1BSalEZJPpsMDDWzEnKeqxwvbUlrKUy2+8QnsLsfQB4vlahIBrJSAUseuagMAGw+HtmEK6v4ZT2qIUAO1Qa2QLt/aFOILcO+JkwMdjU25xaMVeTWk65S0scJ8oPcuSCSVEEh3Ucxn8TRzqAJCSgEDZ2sWG/f1g0E0hUwG5IT0djge3WJfaDlCiHwDboEhJ+v5xreyfwR0XEnUUkpDWJVv1Hr2cR7rNQ08APalwReqzpPYhjjIMZfCFKQpUyolwUZIBsWFugCvho3tRLCuJKSLDxAC2A13L3OPrD4yciX/AJw+rVJWpTF2Up3cYJ6WN/yMYHEet2Jtdx/mLZ4BlrUo3E1SiQGuVrA22cGFZ+nJAFTqUSAHfZ/kMYnG5WfyW8pinR6gpAZixIy42PxG3N4qqaErUQVCqksHDMThrOr1jMnaNMsAGzqmYe5CEhw/pvvFEiaqlI/qVjdxLz7Ax23e4kmY1uKauoMNwz7+b6xn6VG1zdjtn6/9QJngpALl0hv+Rb/jE0rICmtzAv1IIYfQfMPDcrR8MsnIIZx6sSfiFv4wlRcOOY39cP8AvEea7jUqWtaZkxIWjPmLfzAk10ghPJcOz4hE8WStlIWhYsORaTuAH6X2/vEmq0SgkpKRd2IzctT8lx7d4XnTueYkbILG1iAd8jY2y0MfZ9dKEqB8qage6Zi/rynPaIS9CAVNUCSsDYAOQw9AQz3MT5Z5TkxJMwqWxe52zltsjOPWL5KFFQQxJIJAA7P0fcCH+GaZCWW5Ki9NRKWsSGY33hlQEuWKBa7bdnb1aN38n058fx3FMxBrunlBIUSduUpYbvfHQxdxDT2yxSkEF9zerD5JG8ClkVB7V473t/npCc3WBQep2ISwLikgbEHClZ7iOe2tfpOdJJQKSxZBCs2LAluveFdXq2mgsOUuB0uWPT57xf8AxDgPZhfvcj+1uwjJ1c7nchiz33f/ABG5C8Y0PFUSHJU7gkl9jbMK6wbDKrsGsf06xHhs8ulP3SpIYdcj6xBB/nKqvSWPchxj2EPFdLlmKkJY7OLOf31jU4ZrQpaRTgAKu9+a5B3uO2IU1ixU2zOR69/iJ6WayhZn6dcmLrFnZ2bOAmB1MOcJZtxV02KQYwRq7gpcslgSXLAuHIzn5h1eociw3HzZ+1neM2dKYsgN5i3xjqMxIW/TX0utISX2LEuzuFNuPwq/ZiM7VhFk1HJwO6i5YP2jLUlVS2ySWA/pPw/MPrC0uaWIUQ7HazthvpGJw72McuVlbuj4ywTMKXSkmkJLTCE8ijSUMpubCk4xsZTdXX4iQqW1SiCCtnICmPLYWS5YAVYU5bitFqjNSoVpSlgEpUpt2JLrD3DtdssIvnIQksSJqknmRLlqIGLkpWwPmyrpiL8Y62un/iFpmy0uhlq6qsEJYOyLpJXYhzb3i7TcWE9ITPXSsy0ovisiygzPcs2chsRyui1Ac0yZZVVkkFjbKSsEnuS36sImgqIMxCaTsBkj7oFWQgXqFgMYhZE306jTauWlwCVpASoFO6lIahINySSWdmAU9g8OaHjqTqFTpgFapz0oU7B/CDblimqos4V0aOMnIZmWtw4GwDszEJAJLkEbd3stK1ZNysqIpp8pvgAXOHJHrEyEs9O34nxLwpE1SFJ5nITcgqUpEzDXBQScvaE9NxmVMQgqS0xlTDTdzSsqL39GIF1HIDxx/E9UfEPMlASD5lpqKiltlGwvnvEeCSpk2bRIIWqlyQoMAPvklJAAdr7Fg5IhOB06/is9RIKSClkBlHmqXKKim1nASU2vl4VQtTBKQfKDUnAJCAw77+8c5ruIy0KpFU6ZioBTPccouosCQCfVhHuh4/UAmYShSLopF8YIF23HS8aksN11kpZUhEywQlBS5P8A5GoDp5WfLqbEUjUzJ5RQVS5S1KCCGSuZbIOQnF8na2eWVrwoDJliyU5UsA4WbAJxbftDUzjpBRyrYKAJVcqSQr8IYF2P5C0Lprt0a2Xp5ikAFCUyz/LQlQOUqNQ7mrmUbtkxnabh6JiphUkImAoMpQ8yE8y6gpO/KpRNw1uYBo5NHFFGYoFKnIcgm7F0syk/hpFht7Q5puJLQXFT1cwSVHbYhJexNrZ6QvGrrf4RxfwpKkTCE860JmmyFETFVJWcS1WLA2NmIxGtqJikAOoF1WJOeYCrOQ72sXvHFaPiWpZQCSeYlVUtXmObYBIPluc2hSXrSnlCgwIVQyQyh5kp5gGBu21iwxEzU+TtNATMUoLUoFLgdncAHcYyzfMMaieUzpMsiyytO/KyVKBAOQSG9RHAjjq0KKhLUDipSj6OGtf3zmFDxdZXzKLgkPVSGpUGcdyfkxcpK+hafUAggqBWHT5gSaVLlpLD7xACj6vCeoaWk1EDzMh2JF6yPQoSQe8cfwbV+FUyyLpDpUzAVVOkOVC7j9I1ZvEytIUCpSaVpCvOylpIpsXDAJN75vDww6TQkLluDUFVMcAjmO/ZzGNqNTVNQS3PLkqth1JFQ9Hqb+0J/wCqlKFISVBIKUiw60syiNvY36mFE8QUkSitKkhCEpqCXdlVPYh+jkvfvCXvWtmY25U2hFW45hnZP5Nf2IhtSx4pDMQsk73c29Q6fV4xdR9pErlUmlQNjZSSFAln+6CXYAHe+IqTx8+MsGiynH3S6qKs5Zj8Q22nykjc1TGYoO4pSB1DgHa7kbbwnpJp8WYClvDKQ7swIClE7Oans9jCY47MM1LJCilBlEEPhSVOQMkAEOS979ArpOJlKtSKSxKRU3lcKA6BILke28OzZXRzZieQJysqB9mSGxkgxRxRJ8ZgXCzMUA7cpBt6PGHxDXr8PzBJAsCkpXk4L0lipRsAb/Ari61eCospQQpKgHC+elzcbUpLO1zDwa055eYElhe+zAhLt3ez9jCel0ylmkZv8ZcnoN1FgLxRM+0Mxc41qTyJBSTLbe9qg+dsk9IsHEbqUmYjmAsZVQJclzc9d8ewixnIW0+ikJaxnOAcgBmLpLv2OHfAiMqVLluDIKUhQYGddRLEC0p2b0zfEVSZaVkFSl32DkY3KixzsPmAz5EuYStCVAJDBbXJI2SALBOP6oN41pCEoDKlygXs81SiS7gBBQ1g2Oj2irh+hmLnTaZM0BVIFASyaX/+wXuM7Qmr7XoRaXLSn/wQlL/R4SmfaLUrHKFAObvazPc23+sTB1auDTA5M6gNapMgEdMP3iIkFaUpmawFmooSzKBzZLKWHyescVOnTlVVLJI8wufqLdo9kytQlVnTcZUB6e9sQprreKcT02mlhGnlS1rYutaEk2N1FwEp9gN4wNRxHUrSSVJSkhzcBJ2Fkhn36iGtKrwyVLQ6ioGumoi+CSW6HAfYxYvWy2KqqUvZkApKmuCplBnbBViG0Ymml1F6hyhyoFiBawsQTe28ejTpUSK1TS5thj0Vs1trezmNKXPWCTUljuhQAIcsAwHw3tDi9apQUlBUwFxUCMXIsDgANnpEvL9GMeZoEpDLSJZywdUw9HDulJD5Z8wnNSkBklg9wxB6b2NiYbTLSSynAUSrmFN6VbsVNzDfeIzNEDSHAbzG/wA9WxgdI1KiuVyrSAs+VX+2s+oFwWf4tmLlzL3mLUXsQlChsGPMkv6jpEV6NaVJYHBcrYAPYZb1+Iuna1KLi7hN0PULYqYDbBdvrAeylpDpFDlmKpbEZ5UhT07+6vRrEDxXYKoJDISHCeppSTa+wi6TwrxAFjTzFukEGpSRglzSkl8bs42i/TfZGatQpkyUdAtQJw+SpTl/6WzCQZ2r0xTKcJ5RYmlupBuAoDlP7MK6JVFNailKs0kE2HTG4z3jspn2TUU//wBOqCbWADJSX2BZrbscmEJnDtNLzMKilKqSAEpZIAuKSTcgZDF7mLRjjVJIAeVdVgUVEOTd8Cwez4jQ0+rUJUyWtRaYzEJpAu5UCGYkAbXfNoX4nr5ToMpBSEqJJUSoEkMoPuQU5DbdIYncWUZkqgAKBqASOXD3SMhubJ9C8cOd9JSNIY00MBa9RbZSmYlRva3ZxFsjRTllkIUkdSaAOpLv8CIK4lOVN/mEBKVMSliQ/QFQBDl9h6ENFmulJVLASudOWrmsGATulSXAJz1+l+m5kQvrpiJZACvEW/MJZICW2KqeYn4iUvjeoSlgJYAJSOVBUGYs9JbI2Ywn4ZoDy1BX4aWDdWZ8dCIjp5SymYpVRSC6mSd/xECyeUflGtoZlaufqFpRVMKg7JEzbZKUgC+bC5foI8ly0pUtMxDKdmWHIN33LF7O8UTCkIBYkEWIJsctfmSE74v6x5LBDpU24BcOFZD5scHbmzGb30amVJpVSAlmaoOkbG5BCX2AB3hBOqIUHKSGawBADvhSWz0h+TPdJbLh6Xew6kte+BCQmJcgikgM7ns+ALm+RiLxAXrIBFQsGpy+BcAXfH6wx/FuSCmWG2Cfb8Wd4UAuTUBYgO4wB65tbvA7EsUsUscjcWDjJiquUhamSZicEgFTdGDFrxOVo+VSV3UWKaVJP1fGLP0iStSlX/wDoGqS+43ywOO8Gp0iU+aXQehWAers7gXg0sk8OSlJVMBAIs256VMU/vESUZYFJSTcEFZctuOVmyLjDXiMmeEpaWVv/Su18glg96WEXS+NalHKhLFi6iHJcvUpyRsS/aGIjJlFwZctZBJYJQT6AOFDI/YhmXwzVhqpa0hQvUybY+8odIhp+NTyuWrUTapaS5QFsSOltsb4jHUxaqYpfW5t1zFw1sLV4RDqldfOFfROC23XHWK9RxSS7hSnsDSGBufQ9IzqUJIZA2pcOVPv33huQvw1upKU03UlQpd0hhYZYgs0T4zye00TVzFcmnmzFBVThKiThgbG2fnMM6bgupGJPht+JdLbv5rFx6w0r7YqAuokbAEsGbF7D/HWMyZ9qZqi6BnGP0ib9Rcn22JH2cV4g8WagOFKcAruCndRAchWegh9Gj0oBCpiiSSzrSG9EpEcZOnamYQTWXLBgR0JazdIq/0lZPOpCO61D8g56Rezp051ulSHCZ6wDscve5CQQXDZF7xOT9ppctQUlKbBglR505JuQSMmxMcrKky02Usm5ehINgLEEkDrF0hSTZCEjvMJL+lm/wAGCa6LV/bSatXL4Vrjnf3ONuloyf8AV5pXUqalF7EKsHP9LlnjMXNUQPIBfypY5O++bZj2XpwS1R6W9LWByTaGDYmgKLzJ6Zjl2SFL/wDZktfsT0i/xZKE2RMmAkhXlTcBgXAJwTd9+0Zn+mAIWqopp8qVJUFG4fekM+XNwq0Kq07sVKDY/Ee7bD07wyDRmKK3/lgOokipNh0F2fLgARCbJUAl2ISprM/ch77DmxBKKUywfDqBuSpASxax5QSAbt1bbdYz1JuEhIIsUJscsKiCfqImC/WLUEcyJguHJpIZxjPTr1eLfCli1S0qt5gQB2BAZJ2um5EZs7SEivYqpcvnN7f9RZoaSQCQHdjdwQC12NvTtFwXz9GlLHxHBa6CcPtyhv3aLZSyymmOcismoEYCbgMe/wCgdRdBUCCUdVAdrlrdiR63xF0qWpUut0m7AJTzkDdmYjtb6ROVzyhqZrSnCybcyag7knDDDAWN7h4zNZNUwBUTezNZnG1+uYuXKJughS35pYSAe7jB2s5hfVghN00srexu+B0t6RMkod4fq1eGyU1kEFikMcDmPd/eK52rLk+BLLM5CcPhu3SK9LqgQQr8IsOV6Rhw+QDEkahKUkfzApyQQu6cWuzQk7FY1I+9p026VA/n3iQmywATIVSokpPMAWswL3aI1pw1ny7dN98OX+kWy5zM6XUxBds2IYv6jGI3o8kBAYzlrFVTpSgk2azlQ/VmxEJupkAMiUtSvxTFt8BAH1MV8R4apJQHCiU1HIYk4JU17dInp+ATVtYh7gq5Q3UPc+wvBUUcRWl6aEuKbJS7diQSM5F48GuZJQVzFINykKpBPoUkw1K0enln+ZXNO1HIg9edQct0tGpotOTzy0o0yf8A7BUPZKlm5zdKYDG/0WdSFKl0ILEKWQM23ufRo2dDw5GmImqWFzQl5UoIUwVsp1N5TdyGfq0L6/j0tCyqWFTpgDCbOyD/AEizZLWGXzGWrW+ICFvVkrB8xyaqjfAx0gNWfxBCQBUmWAKQiQAVsPxTFXfew+IyxPQokjTlbg3Klkv1zeKJUykKDpY7uxZ+3WH9GZ4CDLrQFAJ/lKpqIcFxbmb8oD06ifLFXhplpsLybX61Am7PeFf42Yq3iKLXsGb6R4VF8Vv+IpU77jfpe0WSZSnooCATdStg+SSGDQRQZa1Al1lIYXqI6ZZnJZh3MejQsopWCCCQQ1wRbfGIZMwtSVih/wDbLkOdxtu9VvUtC86SsIC6eR6Sq5FWWJbzEXaCrgQXShKUvt7NcuwByztFs1KPBKitIqslLOamIVhRpSHACiL36XzfE63ESQsdO726EbjuTANaCWpbpTkAqwBy/eL2J/8AHo8WzlrBatamF+cscWy7bfMISJTgnYEB+juQWf8ApP8Ajdr+IUHpNx6e3fL5gPZGkKyQAL4FiX6XJ2fJtFUzTrSxUkgEqCb9M/toJpUblVSi5L1OHy5IyfWKpiScu/Q5+doAQnrcN1Nuh9N4v1ElCFCmZ4iSBcOlj95wRsX6EhoNSgBmAAbJId2JO5P79oghaTYVDoXH1/OAsmyXAoSVN5t7nYg3fzO3SFSk3HXY2A33OdviGpU8VEL3IKltdKbFRSB94gC/9yY0fDlKKTLITym6qgKnNGXDgJJO36ZtxLcQ4ShCBTNllZuuWOVsMSMhR/pbI7NDWnaut1KfmALCnBrUxu2AkM7iPJinbxghSr8yUlKidns55mctuPfOn8QmynAmU1PUxcEuS5/qv62jz/zrle21/DpXcSinxEEggMDSSzXFIsQVbdIxdfwxTllpUCQylKA9A5Z7dhs0VSVTFVTVMxIqK2dT2wfO2X2jR0OpKklKaVEgkgJZJwC7tUoAOyf7tZxvG7F7jOXJCEClYqFy9hs4AZyz5cb2iIlS71LUtrnw0MG6udsbRoeApUutYWSm1awpQTcGkFThOxYA5NhmEZ6VFJURUFPhVi27YYPsLR242VuFZ2qDshISOpur5j2TpTYksAQ72OfugkP9PWJ1zLb0jlAZmfAbN4c1WhlpQQZvPYqSLJIzylrqD2B6HtG2kU8bEsnwpKUn8anK+xc3B2s0eSdNqNRzFRSjBUokC+Wcuq3/AHFsvUyJahSkzFPZU2yfUC7e/wBYr107UTy11I/pBCOmSB2iD2ZqZMlQo/nKH31YB7JPL+cIzJ6phJUVFRDgZ3fc2Hf8obl6cS0F5rqxRLAJ6MVH9BEZeqTlUwgO9CUEknqolgb9/QRQqmlScpSseoqGM3D/AA8R066FVEJVmyg4va/fp3aNCVxFIDJqJsxplpDjbyKJ33cxXN1aUqdMuUCHsaphfvUWfs0BDSasJKiJaSVVMzggl2KabhnwLF7xdptTMQpJIVSNhy2H9u8UK1q1AitQAFwAlKQO4SR8QqiWCfMOgJBH6f3iWS+RqJJWlRX4qkggpCUkvc2qApANrkKxaK5c9QUky3QEkEBKWYi4JIcqIILEl7PaKApAEugzay9d7O/KEsXxl98RdO0ymH+5UHcKKtnLhgQkU7EnfYxYJTpq11GYK1LL1KqBCny7B7WAJb4hRSSVOxV8lh7XixUlQSFBRI5TYuAb2Y5ZrnAcdY8SlTX8QhrBiAR2a+X+sAtMSoM7j1t+cQqN23ET8NzZJ+DAhIcO6RuQHI9rQEELaLRqMXY9b529IZm6JArTU7K5ZgFlBr8pvbqCejGzQ1PDwk8pUsEBrUkGzgguQxJHdntiAqqJG/Vh+mY9khSiBm9gcXF+w2MOSuGrCVfygCcFagkgdQ5D4jyTplpUAZiEh3LrCgG6gZwID1XCqA7ip7AB9rlwT+uI8nIKWTVdgKQKWJuQxU7Ox72xF2q06SwTqKnLKdxkZZsZf2j2ToJAuqYgseYAqLhsi2Hz9LRnbJ2m4tk6OXMllRSUMRUs3JD8wLqckG9huxMWTNO015cxSwhISlkgBkhwQC7Mdzu53iqZq5R5Sr+XkgZzZrdyW9YgiYEIIcg3Ulz5i9gzd3z1jj8uXKOdtrzUzyHQ5BLODZmc++YUUQUkjZqXN3e/b2EVamb/ADCaq3u/c3v6HPpC0uYQCOv7ftG+PDGpxMTNTVTU52udujNb1LxNerBCUgF02B3a9ma9znMJpGKiW6xYgJc0qIIuktn4wY3ZFw3pl1EuwvmmwPdI/Yi1c4VVTJtwzJAqsGsQ7bd9oBqUrIzUxBqDm7XBDVK9esVHhQAKqh2AUHDu1znAx12jHHN7FxuoqTLmKqLsEMnrYAMz9GjPXNIJ5QCbF/r6CPVomNkt/wCb9tjEDoFv5D7iOrTSlatbDw0qCUvi5bfuPa0UTJlxU5H9Rfd7JSo2iSiD5pil9S1h6JJzFapsss9TbF0v7sC8BaJpSggJUEPuspFWRjJp27x4UpH/AMYVYEkKVuMYAcYiemEtYppcJJVdR3Z7BthFa9VLBP8AJDbAv/8AqJiKqk32YfeXn0sW+YZ0ExLhXh1FJcKU1NsO6gFej7DvE9NxdAemTJDtlJJ7t09YlN444JKJTsKWQ5DYYl2i4domWGmUqWSvzAFDEPUagkq+9iE5aySQEWfopRb8jDs/7SzCXSph0Fh3tiF1cfnMBWQ3Q94Ks8A2UlM1RZv9nlbtcwSTqMJQE5NkoT+YiqbxNbcqiP20VlS1AGoGqx6guwqtZ8iA0JDpPOlNYZ1GapOdmQX+DHs+hauae74SApQTndZfYRjCaQS57RKbp2Adw+H7ZtAaS5skA3WrLBSizsz27fqIF8Wll3lod7mkkkWDOok4jJIHtEkgW2w5z7wGnqOPKmK3LswASnoNh6Qa8z0pFY5XAYqBaxIBY2cAn0iesnIQhKKUzEDCigoWQ5JDm4ub5t0jKmLKi5uTnp7QF0/UApskAucBmHTvv+yY80ujMwHnSDskm5sP+vaPJXq23oDvF38OGSLhQuoFNLA4vknO0BRN0SkkA7tcXDe3SLP4JId1HzMGwUs5Ln2+YtBNX3j1BUcb4xtt7RcJUsedCyHI5iUhI2ZW+R0iFhTU6VCKmvcBN/mPfFVMmJ3IHsB+zHsxCDjmG5JY9t+liYYVww01iyKXUoA0pLvTZ8HLxMTCuoks5sQFFJHd+sLTJfTfD7/vrHs05YuCcnfuYgXJ6dP7RYPD9IZ08ty4WhDYc/4ihsvvj1hpOiR+JQwDyu/cN+USlNHhIxWKrXBBAbzqLXAApb1PSILlqq51bkXYk7np8nrEP4cISWe45nIsXs4ZsbG8L+GHHKf2fgxP9SNlQQAFGWyiHQCgeUsyipJY77VBt3eMrW6UhWQvctgE3bqbNeGJ8wkFUwhJJwQ5PWz2bGWuYWSAzdQaXLAndukX9kLy5b/lEfD5m7wQRppp6PRg6kSXUEqUEkg3Zvj6Qrr5QTOmJGErUkP2JH6R5BAUqSxMR/zHkEAEQ3pUcqj2I2x8QQQDMyRyG5ZkqbZySPew3hYhmHZ/jHaCCApWlg/7wInLlBid4IIBjh+kCkT1OQZaHDNe4F3H5NC+iQCtL9R+cEEEjUmp8Z1TLlPKGsAKXwO94x1rf87QQRFXaRXnsLJI/wCJL+toqkzS7/vvHsEUOol1KU6lYVudkk/pEZMxSkF1qcKSHcuxQst6cifiCCJEEjmCnblSTgXPMb27RdJ+0k6UkJQUs5N0g39f7wQQaKafnNBsACXGTjJizVaEIDgl+7f2ggisqfHJ9CXbYPew7Rfpv91u3U7AwQRKlQ104pUkOSOhLiDVSAJSF3dWfrj4gggE5c8ghQLEEEHcHr62hifqFXFRuEk99/oSY8gitP/Z"/>
          <p:cNvSpPr>
            <a:spLocks noChangeAspect="1" noChangeArrowheads="1"/>
          </p:cNvSpPr>
          <p:nvPr/>
        </p:nvSpPr>
        <p:spPr bwMode="auto">
          <a:xfrm>
            <a:off x="63500" y="-833438"/>
            <a:ext cx="2286000" cy="1714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rot="21240474">
            <a:off x="689385" y="4066401"/>
            <a:ext cx="3320228" cy="240589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1188974">
            <a:off x="873462" y="4120250"/>
            <a:ext cx="3000566" cy="225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rot="1085078">
            <a:off x="5146802" y="1776008"/>
            <a:ext cx="2820491" cy="210736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060745">
            <a:off x="5270246" y="1864590"/>
            <a:ext cx="2573601" cy="193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246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315" y="2327345"/>
            <a:ext cx="4483619" cy="1431622"/>
          </a:xfrm>
        </p:spPr>
        <p:txBody>
          <a:bodyPr/>
          <a:lstStyle/>
          <a:p>
            <a:pPr marL="0" indent="0">
              <a:buNone/>
            </a:pPr>
            <a:r>
              <a:rPr lang="en-US" dirty="0" smtClean="0"/>
              <a:t>There are many </a:t>
            </a:r>
            <a:r>
              <a:rPr lang="en-US" b="1" dirty="0" err="1" smtClean="0">
                <a:solidFill>
                  <a:srgbClr val="80B606"/>
                </a:solidFill>
              </a:rPr>
              <a:t>Sceptics</a:t>
            </a:r>
            <a:r>
              <a:rPr lang="en-US" dirty="0" smtClean="0"/>
              <a:t>, and there are certainly many things to be sceptical of…</a:t>
            </a:r>
          </a:p>
          <a:p>
            <a:pPr marL="0" indent="0">
              <a:buNone/>
            </a:pPr>
            <a:endParaRPr lang="en-US" dirty="0"/>
          </a:p>
        </p:txBody>
      </p:sp>
      <p:sp>
        <p:nvSpPr>
          <p:cNvPr id="2" name="Title 1"/>
          <p:cNvSpPr>
            <a:spLocks noGrp="1"/>
          </p:cNvSpPr>
          <p:nvPr>
            <p:ph type="title"/>
          </p:nvPr>
        </p:nvSpPr>
        <p:spPr/>
        <p:txBody>
          <a:bodyPr>
            <a:normAutofit/>
          </a:bodyPr>
          <a:lstStyle/>
          <a:p>
            <a:r>
              <a:rPr lang="en-US" dirty="0" smtClean="0"/>
              <a:t>Climate Change Scepticism</a:t>
            </a:r>
            <a:endParaRPr lang="en-US" dirty="0"/>
          </a:p>
        </p:txBody>
      </p:sp>
      <p:sp>
        <p:nvSpPr>
          <p:cNvPr id="5" name="TextBox 4"/>
          <p:cNvSpPr txBox="1"/>
          <p:nvPr/>
        </p:nvSpPr>
        <p:spPr>
          <a:xfrm>
            <a:off x="4584583" y="4308815"/>
            <a:ext cx="4259328" cy="2677656"/>
          </a:xfrm>
          <a:prstGeom prst="rect">
            <a:avLst/>
          </a:prstGeom>
          <a:noFill/>
        </p:spPr>
        <p:txBody>
          <a:bodyPr wrap="square" rtlCol="0">
            <a:spAutoFit/>
          </a:bodyPr>
          <a:lstStyle/>
          <a:p>
            <a:r>
              <a:rPr lang="en-US" sz="2400" dirty="0">
                <a:solidFill>
                  <a:schemeClr val="tx2"/>
                </a:solidFill>
                <a:latin typeface="Candara"/>
                <a:cs typeface="Candara"/>
              </a:rPr>
              <a:t>…but </a:t>
            </a:r>
            <a:r>
              <a:rPr lang="en-US" sz="2400" b="1" dirty="0">
                <a:solidFill>
                  <a:schemeClr val="tx2"/>
                </a:solidFill>
                <a:latin typeface="Candara"/>
                <a:cs typeface="Candara"/>
              </a:rPr>
              <a:t>is </a:t>
            </a:r>
            <a:r>
              <a:rPr lang="en-US" sz="2400" b="1" dirty="0">
                <a:solidFill>
                  <a:schemeClr val="accent1"/>
                </a:solidFill>
                <a:latin typeface="Candara"/>
                <a:cs typeface="Candara"/>
              </a:rPr>
              <a:t>climate change</a:t>
            </a:r>
            <a:r>
              <a:rPr lang="en-US" sz="2400" dirty="0">
                <a:solidFill>
                  <a:schemeClr val="tx2"/>
                </a:solidFill>
                <a:latin typeface="Candara"/>
                <a:cs typeface="Candara"/>
              </a:rPr>
              <a:t> one of them? </a:t>
            </a:r>
            <a:r>
              <a:rPr lang="en-US" sz="2400" dirty="0" smtClean="0">
                <a:solidFill>
                  <a:schemeClr val="tx2"/>
                </a:solidFill>
                <a:latin typeface="Candara"/>
                <a:cs typeface="Candara"/>
              </a:rPr>
              <a:t>Open a newspaper or simply switch on your T.V. and there is likely to be someone who is arguing that climate change is not worth worrying about.</a:t>
            </a:r>
            <a:endParaRPr lang="en-US" sz="2400" dirty="0">
              <a:solidFill>
                <a:schemeClr val="tx2"/>
              </a:solidFill>
              <a:latin typeface="Candara"/>
              <a:cs typeface="Candara"/>
            </a:endParaRPr>
          </a:p>
        </p:txBody>
      </p:sp>
      <p:sp>
        <p:nvSpPr>
          <p:cNvPr id="6" name="Rectangle 5"/>
          <p:cNvSpPr/>
          <p:nvPr/>
        </p:nvSpPr>
        <p:spPr>
          <a:xfrm rot="617287">
            <a:off x="5144378" y="1698927"/>
            <a:ext cx="3650808" cy="22787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AutoShape 2" descr="data:image/jpeg;base64,/9j/4AAQSkZJRgABAQAAAQABAAD/2wCEAAkGBhMSERQUExQVFRUVGBwaFxgYGBgYHBgYGBcVFxcXGBgYHSYeGBojGRUUHy8gJCcpLCwsFR8xNTAqNSYsLCkBCQoKDgwOGg8PGikkHB8sKSwsLCwsLCwsLCwpLCwpKSwsLCksKSwpLCwsKSwsLCwpLCkpLCwsKSksKSwsLCwsKf/AABEIAMEBBQMBIgACEQEDEQH/xAAcAAABBQEBAQAAAAAAAAAAAAAFAAIDBAYBBwj/xABJEAACAAMFBAcDCQYFAwQDAAABAgADEQQFEiExBkFRcRMiYYGRobEHMsEUI0JSYnKCstEzY3OSovAVJDTC8UPD4VOz0uIIFjX/xAAZAQADAQEBAAAAAAAAAAAAAAAAAQIDBAX/xAAqEQACAgEEAgEDAwUAAAAAAAAAAQIRIQMSMUETUQQiMqFhgbEjM3GR4f/aAAwDAQACEQMRAD8A9srHiO1s/pL7n/u0VR3S1r5uY9ujwSVN6W8rbN1rOYDkHKjySKeE2ZR5RaF6SsWAOtVJDCtDXviyHHEf3yjEPZxMeY5Fau27iTSJZdV91ivImMGkd0NKUlZqrTd0qZ78tT20FfFc4qybl6I4rPPnyG+w5A/lyr31gfdtsnl1DMpUkajOnZTWD7KYN7XDIlCvuRZsu117SNJ0m0qN01cLU+8tPHODFk9sjJQWuxTZfFpRDrzoaepjPBuyOib3eUNantEbPR6JdftOu6fQC0KjH6M0GWfFsvONNJnqwqrBgd6kEeIjw+0WCVM9+WjdpAr4ihirKuJJZxSJk6ztxlzCo8Dr3mK3xFsZ78DHY8Xsu0l6yKYLVLnjcs+X/wBxKHvJMHLF7VbUuVosDNxazTBM/oOfnFc8CpnpkeV+2ZuvIH2W/MI0Fl9rd3McMyY8h/qz5Tyz6EecZL2p3rJtDyGkzZc1cDZo6tQ4hrQ5RcFkiXBhG3QxjDpkMO6OgzYqxYlmK6nSLEls4BHovsrf59u1D6iPU48m9lrf5n8LegMesxzz5NkKFChRAxQoUKABQoUKABQoUKABQoUKABQoUKABQoUKACCbMCqWOignwFY+edlCXDvvmTK+OfqY9x2utPR2C1P9WTM8ShA8yI8U2VlUkoNKkmvp6CHP7SNPkG2G8TLDIACFc88iQD4ROLRKNKoRTvqc8st0dOzQFSrOprvow8v7ziKbdE4VoUfvw+RjF10d0JRrLLliVemSh1Jy7q6gweIjN3R0izVEyWyknWlRpxEaOkZ1QajuqdnIRApCwx0wGXZGVhFTxh0dhjI6mOg14+v/AJh4EZzaa9ZgdZMskVoWIyJLGgWu4RUY7mS8GjmszIUclkP0WJK/ytUA9oga+zNmbPCUP2SR+sUU2StKAOk7EwpiWr6bxU5eMX7+tps8vGoBOIChrShB4aGLprhifFtFWdsj/wCnO7nFfNf0ilO2ctK6Krj7LD0NDBy7LWZslJlAMVctdCRkSBwiyk8gEndqa0HnlFrUmuSXCLMZOV0PXRl+8pA8dIfYrQKZ0r8f7pGzkXgrVwuDTWhBpzoYhnWGRM96Uh5Ch8RQxa1vaJ8XoLezL/VqRmCrA0+6aekeuho8B/8A15EYNJmTpLDejkU+PnBWy7QXpJ9y2LOHCcgNfxDP+qFKUZPDHtaPaoUeW2b2rWyX+3sQmDe0hz+Vq+sGLD7YrA+UwzbOf3ss0/mTEPGkKmI3UKBl3bSWW0D5m0SpnYrqT4VrBIGEB2FHKx2ABQoUKABQoUKABQoUKABQoUKADGe1W1YLqtH28CD8Uxa+VY80uRKSpY+xXx/5ja+2604bBLTfMnL/AEq7etIyNhSigcFUekLU+0WkTGXDSp5xKIUc5uQU7PCOiYYmIjhEMKGidHelEcaWIb0XCsICQOOMdiEyjz5xzCeHhDGTCMptPLMu0y5tKg4T3o1SPACNOkyuhqPH0iK12dJqGXMAZT20IOoI4GLhhktWgHtVZipW1ypxpOIphJFKKM6g9m+FfMxmu+SzHExZak7/AHoYdic8ptFrvQk+RpXPWLl93eWsqSpIL4GXhWgBzod9TGlrBG1lrZsf5SX+L8xgVthayMMsEgGrN20oAOWsRWK/5tllrLmWc4VrmcSnM11oVOsP2klGdJl2hQaU6w1wq9CDUagGo74dfVYN2iC3XH8nkSZ8t2DnDi3ULCop2bjXWDMy3mZZDPUAOFNaDRlYA0HA698Ub0vpJlglqGBc4VZd4wakjgcs+2G3XLP+HzeDYyOQwCviDB1kP8Cs20k8LiZA6KQCwBFOw7qwdsVvExQyZg5Z5EEag9sZe70tDSJwlZy8ukQUqdSCN+g3QW2UdejIBq2OrA7qrQEcfdhyihxdsMvblBCswVjmASM+VYe+FsmAPMfrGP2k+ctL0FRLWh30CirHxJjT3PP6WVKYmrUwn7y9U+gPfEbKyNSsitGz1nc16NQeK9U/0/pE9llWiR/p7baJdPol8a/ytlAjZu8JkyZMlzGLBVJGlRRguo1yg7hNdYbcl2FKQQs23V6yveNntI+0plse9SB5GC9l9sBX/U2GenFpZWYPA4TTxjNBjwhCZBv9oTgjf2H2q3bNy+UCWeE1Wl+bCnnGlsd5ypwrKmS5g4o6t+UmPGJslH95VbmB6mKLbNSK1VTLPFGZT5GHuiLYz36sKseG2efbpP7C3zwPqzKTRy61aQWs3tAvWX76WaeO+W1PEDygx0JxaPXYUeb2b2xYf9RYp8vtllZo/wBpg3dntSu+eyqJ+B2IAWYrISSaAVIw1J7YdMRrYUcEKEB5R7brSC1ilUqSzvWug6i6b61gLJGvP0iz7V52O9bNL3S5QJ5s7N6KIqr7mXGFq8IelwS0jkNDx2sYGp0wiI50kIMIBneyFCJrChAdhUhBo5M0hgYywjorwzJC9KQeFGqdItXRfLtOndI1VKu6A7itStO6KG0gw2p+0A+Iim0soqsRQMCV7QCQfPKOpK1ZgmaLZ6+JtoLK2EBQDVRQ1J01pSCd4XishVMwkhjQUUE8a8oGbISaSnb6zgdyj9TFTaYtPtCSUzKigH2j1j5RDim6KbpGjs14dJLDpmp4VGmoodIlQ7ta7iAajTTeIA7GWisuZLP0WDDkRQ+YHjFPbQ/OSafUP5jC25opulYXmbLWfFXCR9kMQPAiLlrkVlNLUYQUKjgK8ozdom2qwOgmN0sthiAJLBl30JzVhGit9tEuSZyDEOqQKkVDEeecNp+wTQCs1ktlnV1l0IcUahB4jfmDQmL2zl2tIxPMGHIZa5CpJNIv3TeAtKFwKFThZTQkaUNeBrDvlkozDLxqXBphqak00A0JpBuYJLkzFzrPmtNeSFJYMHxUzWZWoFcq5QT2MtBDTJRyKsGpwIOFx3ELBuSAtcAw116oFaaHLXWKkm6UWeZy1xEtiFcji1yOkPdaDb6BOz2Vumr/ABfJsXwMagxnbTcM4TnnSZoVmYkVqpGKtRUVB1i9cz2rEy2ihFBhYYTU7xUa+EKWVYLHIUEdrHAN8KMzTIsMQWyqriG7dFgRFaz1D2ZwEtAizbUSz71Qe0Rfk3tLbRh4xWvmxyhLL9GmTLXKnVLAHMU3GsDLVd0gFiomquFnUhgxMtWCBiDoCTx0FY2UYszto0y2gbjAzaQjoS4piQqwO/Jh+vlAt7omIEKzgMZogbIsaVyKllI0z0zix8knCVNSdqVOHMGtFruh7dr5DdZ9EWW0B0VxoyhhyYVHrHYB7BW3pbtsj1qehQHmgwHzUx2JeGSeUbZT+kvyf+7VV/llj4uYnT3RAmdP6W87dM/euPB8A8kguN3KJ1uaK0vtOFRHMAh0dpGJoR4I5h7IlMcMBRFXshY+2JYbOyUngCfAGGSxoc9kdaZloYymzV6z5s5ZbuXQhiQQCcgSKGlYIXztQkhzLRMZX3iWoAeAyqYpwfAlJclfaS5Zk6YHl4fdAIJoaiO7U3cehkYAW6IYDhzyoGrl9qsOsO2ct2COjKSQAQcQqdK6EQfMnsHdF21yJJMH3InR2WWWFNWauVK1OfcIzV2CfOnvNkGkxTjrUCgOgFcjlGyaVXjyOY84jkWZZdSgRcWtFpWmmkCl2DjZmNnnaXbDLcYWYFWFR73vDTtESbaCkyVX6h/MYL2m4Q04T+sHDA9UggkZaHTKK+0VyPaCjKwUqtKMDvPERW5N2Jp1QFtr2m0zkkzT84vVUNRQuQO7soa740d9WfBYXQZ4FljnRlziltPdUyY0ubJGJ1AVgNQV91gN9KUi3fFpMywzGZSrMqlgciDjGLzr4wN3VAkAdn73+Tu7ZlWQin2gCZZ/my74juE1tcliakzBXm1f/PjHGseKxpOUVKzWltTeGClP6svxRbaxCz22zpvBlFvvN73dXKNME0yztiSrySCQcLDIkaMOHOL9stbpYUmoRjCyqkgGtcjWvGKO2g/Zc5nqsWLRndfKXL/pmARCWEV7O2baM/JOmKAukwI6glRRqlWGtMvMGClhndNLSYABiFaGlRQkGpHIxg0msqOo92ZStd+BsQI5EEfiMaBrUVupKH3nZD93pGJ8h5w3FCTYYN6yMWHpkr9746ecWxM7R/zpplGauu4rKbPLe0OUabiwnFhACkigyoTlXPjGisUkLKRFcOEULiFCDTTTspGco1wWm+yTpY5OcFTDigjgSILBXSsajVSM1NCPOHtPJbFSjYQoZDQhQagUzWndF9pA3gHyhjSF4H1iNrXDL3p4aBQsaYQA8wFcOCtCBR8ZyFDmeFNIK2i0I9MJBqc9RkwI38xEbWMHePT9YjayFesB25DtB3GKuVq2JqFYWT0P2OWstdoQ5mTNmJ/VjHk8cgZ7HLYENvlNkFnK4B/eKw/7cKOh8nJwed7NNi6Zzq71P4iWPrGlMANlpXzI7XPlQQaLnEa5DnGWpmRpH7SSOmG0jmLlGdFDo6DDcWkIPCHyPrENtaktz9hj/SYkAEVr1akib9ww1yD4MnsUP8yOxG9KQ+/pLWa1ifhDIzYlxCqk71bt1jmxB/zDfwz6gQdmbTWfHNkWheqGpUjEp5/VMbt08GaWEPs9ts1uAOAJMUhqUAYFTWqke8sFCYwFoeWlrQ2VmKYlpWuppiA3kZkRv2HCIn7Li7FFe3MVlzCMiEYg8CBrE0V70PzE3+G3pEocngydj2mtVCQqzAoq3U0GlSVpQdsaG5r6W0oxHUdc2XUUOjLxHPSMvcF52iSJrSExAphmdXFRSdctIvbESRinNiGIJQLvIJBLeQEbySozTNHaLQEQu5UKozNO74w2x26XMBMs4hocJ0ruIMCtrbXSSqD6bZ8lFfXD4RU2QmYJ0yWcsS6Hin/1ZozUcWVuzRplmLQgAAVqRhGooamm/IZ9kVLZdMuZNWcSS64SKN9U5AgiKG1E5klKyMVPS6gkfRPjpFu5naZZ5buascVSdTRiB5AQspWV3Qr+uo2hVowQqScwSDipvXTQw02RvkLyBRpgl0AB1IcMAK9kXLRa5cmUZkwkAEgAZljuAHj4GB1k2ukO2Fg0uujNhIz4ke7zildCdA1rpf5ASyMkyTNZqEUJluExc6MMXcYt3NZTPu55Y94OxX7wwsB39Yd8aGaMOuQ1rUAZ5Dsz+MNUEZjKueQFD4awObDaZi67RIm2VpM9sDycbSqkrUkE4TxYNuPGLGwrdWcO1T5EfAQQvK4ZM9sTAq51ZDTEftAihPbE92XXLs4IQN1veZtTStNMobkqEk7L8KscxwoxNDohQoUAHMPZHBKhxEIQCM3btoJlitU0oadKssn8Ib4s0KK22sj5yW3FSPBif90KOuLwjmlyFdm5VJMvvPmYdtC3zQHFx8YsXYlJaDgg9BFHaN8pY5n0Ecs3ydmgvrSKIabKRHDkBq0FfqmmYgleV6ugklQBiTE1RXsijeYpLkD92T/MxiS+hRpa/VlIPEExnweg4Rk1a9luw30WcI64ScgRXU6VB5xOL1TpDLOKoNNKjKKNnJn2pWVSACvcFAFT4Q2wLitZP2nPgDDszehG/wBrC1ntkt64GBIFSNKDviaWa5g15GsZ26jh6Y8JTeoEMs8ikia2hxIooabyT6QKREvirp+jTMtDXIHjhFac4H264ZE4lmSjH6SnCTz3GK1zpPLI1WMs11NRkOBixet4vKdQqggjOoPqIrdizGXx3u2IZYdnJEhsYV2YaYs6dwyrBQOOUC7Lf2NsJQjImoPAE6HlFiTe0tlLVIC0rUcdNIHKxPRnHouZHfFa9/2E7+G3pEizkYBgy0OQJy05gRIZO8eIzECM5RfoxWyu0qWR5jMpbEoAAIGhrnXcYWy6NMtRcCigOzU0GIGi+enZGxnWRG95Eb7yA+dI6q4VKoqKOCgLu7I134I2GP2om47TgUFsAAoM6k5kZb9BDBe+K2rPZBLxOuJRUAVARtc6Uzg/JuNVnifV8VSaGhFSDodcqxX2luprQyspAKgghqiudRnD3LgnZRza1KSOU0fleLezn+ll82/O0Vb9lvMswUKXfGpIXraKQfOB1h2hmWaWJbScgSesHU9Y14U3mBZiU8OybbGaSJK/R657+oPIV8YmvO6Zf+FyXVQHUI5amZ6Q0YE7/eXL7MdvuUbTY0nouaHERqcDCjc6FQYge/5bXYJRPzoKph4qGxBxuphAHOKV0Syaw2ozbsnq2ZlAgV3r1HWtdaVYcgIo3NeJFltMkMVKr0ksioIIK9IAeWFu4xb2bkH5FbG3MrAfgRifM07oAS0bAX3Vwk9pVjTvAbwh1yS7way4LVMmWSYzMWdC4DNQnKWrLXjn6wLsu1s7DUyg4FKlQy050qBBHYvOROX7Y/qlkfCAWzt9zLNj6NA4ZVDAg5BSaHq6ZmkKlbHfBpZF/K0jp2U4cVCAAxXOlc6ZaeMXrHaVmIJiZqa56UpqCDpoYguq3ra5L4kCBsSsoz4HFoKHrDwjO3feBs0u12dzRqEJ98nATXgUIb8MZ7bL3UayXalb3XDDsIPpEof+6wA2MsAWU0ylMbUGX0V/8k+EaAgHdESVMtZEZkdrDMEKh7IBdlW9LrE4Luwk+eH/AOMKLsp8Na7/AIQo0jLBm1ZBKyHgPKA20BrMXsX1JgtPs3SSyKnWOCylRQMacDQxk8m+nLxy3AC12vpXQAUoqoBy395qYt3nnbMPBkXwwwTVMJrhSvGlDEXyNOkEwq2IHFka5jsiWjpXyY3xVFewv/nmpkMT5DLIViLZwVtBP2WPj/zFqyWJUmM4dqkMKFd7Vjlx3e0qYSSpGGgoe0bj2Qqot6sWnXoFSzTpBxy/qr8IuzZeGxr9uZXuCxTtNhmqWJRqVOYHbWL189SRIU86dtIVYOhyT2r2/wCCW4Z83JCPm6Eg031Gjc4uX21LO/MesV7mvcMqyguarr5/GJL/AH+Yp9ofGG+DknnXWKIbqlL8lmPhGIYqGmYypkYGyHUSJi/SYoQOwVr6iCljNLC/bi9QIFpIHQGZXMOFA3UIJMSzr03cpX7JrTLHyWR2u/wEdsstpM6TQkhwhI3Uc6GO25qWaz9pmHzEOscoLaJImktXAVodKgFBnuBg7Lw4v9yWTapnymYuM4R0lAcx1VYjXtET3JbGmh8dDhpoKa1rpFSzf6maeyd+Vom2V/6n4f8AdFp5OfVhFabdcJE94XqkpsOEs1M86UB05mkS2e3o8tpgJAT3wd3A5bookA3gPvr+URVuz3bUP3LHwdaephKTsnwR2L3gMypspzRWRjwqAfA0iVrOab6ePkaxmWsg6DpKnEJmEfyYgR2giLN4I7WgBCQziXoSM2lrvilIUviK8MNyEKZKRThQZeHOBlo2XszNiwMtTUqjYQTy3d1IbbbVOk9CGY1wdcZNWjtv5RcW2k2l5VFw5lSK1phDD1it+Tnl8dpWuCVpSiUZSLhXAygUyGJSPUwBu7ZyYsi0ypmAlwjSypr15eKnLWnJjBu33ikkgEEk50FNNK59sSWO1LOWqEmmoORHPjzilMyek9u6sAfYyRMldMsxGSplkYhSvvA046wCuW9xZZ0wspIIZaA4SOsCD2+75xtVmS2yVlPYCK1HZWsOaQGHWAI4MoPrD35yQ4Mp3Vfsu0MRLDKVFTUKNeFNdIB7bSQJsthkXTPmrUHfQiNFZruSWxaWiKSKGgIqOWkQ3vcy2jBiLKUrTDQ+9TUHlDUkngTTaLF3SwtnkBdOjU/zDEfMmLRirZZQlykllicChakUJppluiyprGbKR0whHaRykIDtIUcjsUQA594uH6poBlSmpiYXu28A+UUf8flnVCO4HnFiVb5D16wB7cohwkilKL7La3uN6kRIt4SzvpzEV1sqN7rA94jhus8YWUVSL6zEbRh4w4yOUCGu9uFYYJLr9YcqwtwbQ2qEaVhVJ1z55wHW2TB9I98Sre77wDD3Dp9BBJaKcQRQ2lQKZcIbbLOs1cLVArXKm6Ky3yN6HuiZbzlnWo5iCyrld9nDYgJBlBt2py1NYpNc8wScAKsceLI7gpG/fBRZ8s6MvpD+jrpQ8qQYZpHWlH/dgW8LFN6KSuBjhDYgM6EnshTX/wA1JqKUErcdyjzg2JRHGFVoKLXyHWV7/IBacJVonY8qiYB2lwcPcaxa2YGUzmo8ATF202dZlMaq1N+hHZUbofIIQBVUBRuHrxrCSpjnrqUNvePwDV//AKK/xF/KIq3Weraf4LfnWCV4XcJpDqxRxvoaGmmmh7YZZbq6OVNUMC8xSvADfTPt1MFGy1obP1wgfYLpecrUcKA1CDXeNRTKtCYkvMMLUBLriHRhONQigfCCFx2V5SuHFKsCKGtRTsgdfExktXSBScOAjI0qoHDtEG3Ba1d2q10kx19YyJHSVxlCGrTXHlplwjl0za2lTxWn8sunoIV43l0ps8wgA1YEAmnVdePYYVll4LaU+q7juowHlSDuyl/acWs0/wCQpabtxzkm4wAlCwIJqFYsd/A+UDbjtPzk+YB1cDvTd72JRFy/rVgl4R70zL8P0v074rizGVYXJHWm4a/dJAHln3wPk54X4s94QMuuWVnySd7KeYJI9awZ2jmMqSyrFTjIqDTVT+kC5lpTHZ2ByRZYYnKhViW56wW2moZKkZjGpB7CGp6iH0aaq/qxdFdLfM6eQpaqzFlVBAPvgAmuutTDbRfzCY4WWCiEg+9WgNKk7s/hFOU7CZJZq0GDAfsK1BTvDCJ8FJ1rT7M3ybH/ALfOFbHLRgnldBGfe0tVRziwzAaUANMJFVbPWJRbpZcpiGIaggjQYq8KU9IAuK2VfszmHcyK3+0xckAG2SjumLL/AK5QUxVmT+PGsfr+AvJmKw6rBh2MD8YeIyUiydR2Bo0vD2athOfEGnnF+12mZNeQA5XGi76DESVYnvA8YLM5fGzSYfBjsCrlvPGGWYesp10J1GfaCDCijmlpuLoy7ywadkRtLhrnSGGcRvjraZyWh2CmkSLbHXRmH4jFf5SecL5T2QqYYCUvaCcv068wDFiXtXM3qjeIgIZohvSqd8JwXopN+zTptSh96V4EH1iYXzZm1DLzX9IynbUQs6axL0ojU5Ls2CzLM2kxe809YkF3qfdYHkR8DGJeZQVrBGx3La2QusiZRh1ToTnXIE10jN6UfZa1JejRPdTDgf77YiaxONx7jGZl3vNQ4ccxSMiCTkRuIMXJW1U4fTr95QYXgfTKWquw0s2av0mEPW9Jo3g8xAyVtk30llnxH6xZTamW3vSjzBB/SJelNDWpFl9L7O9B3GkTLfKb1YeBiit72VtcS81PqCYUlbMa0nqa7mNKekTtkuit0XwElvCSfpU5iJldDoynkYH/AOFq3usDyIMRzLmYf8RN0VQX6Dh/fhCGIbzAM2SYumLuJh3yycu9u8Q7FQVmyg2TKrcwMuUNazJ0gmFevxBOeVMxpFBb6mDUKfKJlvwb08DBaKuQ68bvWcVJYoQCMgDqa574isN0YHq0wOhBGEg8xkajKkTrfEo61HdX0iVbXKOjjvygwV5Jpbegbe10EuplJVCOth41OdK/VpFy/wCVSzkCpwlaak0GUWhKB0IPIiOrKYaEjvMOkN60vpvozFrnfNSDvAceEwt/ui/a5gW2TSxAV1fM8Jktqf1GndBabLJ94Kw+0AYhttmWaAHSuHQg0I7K8IVG6+QgFIb/ACswfVmSz4qy/EeMTtMpMsr/AGU/omuvoBBWTZZay2l4Thb3swSTlnXsoKcoHSbjGMEzDgB0KkGmtOEFFeaErsrz7J87aFqRg6Rh+F60/lqe6Lb2dJ1mlEFZbpiUAtTHQ1IBO/MEczEr2FzaJjgqVmB/pUPXQroe0xT/AMKmmzspQhlfEBlmGUBqcaEA90MHqKSWfX/SaxX6FBE5TiGWIAVOuTdo476woFW+1dJMLFSCQKim8KAT30rHYLYnpQeWCm/vOIm4xIwiJ9Y9A8MawjlYRjhEAIaTDCIkYnshhhFEbGH4zSGsvhHGhDLV1EtaZKnMGYopTI9YaiPWZ9vTpAOkSoJqMQyypxyjyCyuVmyyNcQpzqI1tkUIzEAHMDMA7+2MNRWbackiv7SwPlaEZEyVJI35mhPHKmcZrvrzi7fs/HaHJGS9VRwAzpyzgc+6kaRWDJs4+Y3RCRSJFl1IpBGdaKigANN9OEUIGCYw0LQ9bY29j3gGJgh7jwieRI4isLI8FVbxIoaDuqPSLUnaOYujTByc/GLCyRDGsQIGQhtMWC3K2zmjV6/eUGL0nbQnVZbeKxmrRY6HIbohlyqilQKdxiHFdo0TkuGbVNqJTe9KPcVb1pEq3nZG3sh7VI9Kxh0ag0p/ZiRbRzER4oD8kjcrLkP7s5eVR8Yf/g5OhB8/SMP8o+0DziVLUQcsuRI5aRL0V0xrUfo1r3Y40HgY4BOXe4jPyr9nLpMcdlcQ84uStq5o1Kt95aekLwy6KWquwuL0mjU15iJEvtt6LA+VtVX3pSnP6LU9QYlS/LO3vIy+B9DEvTkilqRYQF9JvUjwiUXjKO8jmPjA8WuytpMpzxD1ESrYkb3ZinvB+MQ010P6S+Jks6Mvj+sOFnzqDn2GB3+DndEfyBxx8TCtoKsMUbifL9IUB6zRliPiY7FbhUZZnHEQwjlHvVq9jt2tpLmS/uTG9DUQItPsHsx9y0T15hG+Ajr3HPSPGmUQ0rxMeoWz2BzR+ytaH78sj8pMBrX7FrySuHoJn3ZhXyYCHuJ2mHMtePiIiC1Ov/MaW1+za9E1sjt2oUf0asB7TcNql/tLNPWnGU4HjSkVYUVRZctR4xyZZSBme6sRTGA1qvPLyMOlzhlQ5QCJLNIPSy/vD4Rt7HdHSIGxkFia5VoFqIyFin1mrXj8DG4uyUDLQ1IopORp9Y5xjNmsEjAW2ZWa57TELCHziMTdphmUadGaHogPDXIRO8umkNRaGJ52hikgkyvKXOsWlSI5SRMoiyGO5UjoMcjsArGzFqRwivY7uEyYEbTTxBi5E1hFJoPj+sS0VFgm2KcWFgAy9Un61NGpxpQHjSIinrBC/B86Yohq8YmI2NSTDTJFImDQ7FuiqQ7IFs/PxjqSTUYiafCJgOEOK55cIW1C3MaZfACG4T2xPSHoSDBQbiqrncf73wmn01p5ReNDuEUbcoG7jXwr8DBTBNEkq9mGjMOTGCEraWaP+oTzAMetP7D7umory2tEvEAwwzMQ6wBGUwGBFr//AB7GfRWxhwEyUD5qw9IhtPkpYMMm1j7+jPNaekKNDO9gtuB6k6zOOJMxPLCfWORNR9DtnvDR1Y5ChC7HQ1oUKBAxsSwoUDBGD2+9xo8Bvz34UKNUIhuz31/vcY9DsP7Bf4R/KYUKM9Xg1hyedzNW5wl1EKFGnRmi4msSTdBChRaFIekPXUwoUUQIRwQoUJEkq6xNZv2nf8IUKEyolW/v2sDhChRERyHQ4woUWPodw5R1t3KFCg7JZNuMc490KFAIkOvdFK3aHkfytChQDifU+zv+ks38GX/7awShQo5jUUKFCgA//9k="/>
          <p:cNvSpPr>
            <a:spLocks noChangeAspect="1" noChangeArrowheads="1"/>
          </p:cNvSpPr>
          <p:nvPr/>
        </p:nvSpPr>
        <p:spPr bwMode="auto">
          <a:xfrm>
            <a:off x="63500" y="-885825"/>
            <a:ext cx="2486025"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p:cNvSpPr/>
          <p:nvPr/>
        </p:nvSpPr>
        <p:spPr>
          <a:xfrm rot="20621915">
            <a:off x="764350" y="4006661"/>
            <a:ext cx="3061931" cy="239219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78005">
            <a:off x="819137" y="4017901"/>
            <a:ext cx="3031376" cy="2329999"/>
          </a:xfrm>
          <a:prstGeom prst="rect">
            <a:avLst/>
          </a:prstGeom>
        </p:spPr>
      </p:pic>
      <p:pic>
        <p:nvPicPr>
          <p:cNvPr id="9" name="Picture 8"/>
          <p:cNvPicPr>
            <a:picLocks noChangeAspect="1"/>
          </p:cNvPicPr>
          <p:nvPr/>
        </p:nvPicPr>
        <p:blipFill>
          <a:blip r:embed="rId4"/>
          <a:stretch>
            <a:fillRect/>
          </a:stretch>
        </p:blipFill>
        <p:spPr>
          <a:xfrm rot="598377">
            <a:off x="5080794" y="1705518"/>
            <a:ext cx="3716550" cy="2310455"/>
          </a:xfrm>
          <a:prstGeom prst="rect">
            <a:avLst/>
          </a:prstGeom>
        </p:spPr>
      </p:pic>
    </p:spTree>
    <p:extLst>
      <p:ext uri="{BB962C8B-B14F-4D97-AF65-F5344CB8AC3E}">
        <p14:creationId xmlns:p14="http://schemas.microsoft.com/office/powerpoint/2010/main" val="2348246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433" y="431318"/>
            <a:ext cx="8229600" cy="1252728"/>
          </a:xfrm>
        </p:spPr>
        <p:txBody>
          <a:bodyPr>
            <a:normAutofit fontScale="90000"/>
          </a:bodyPr>
          <a:lstStyle/>
          <a:p>
            <a:r>
              <a:rPr lang="en-GB" dirty="0" smtClean="0"/>
              <a:t>‘</a:t>
            </a:r>
            <a:r>
              <a:rPr lang="en-GB" sz="4000" dirty="0" smtClean="0"/>
              <a:t>We cant predict the weather in a week’s time, how can we predict the climate of the next 100 years?’</a:t>
            </a:r>
            <a:endParaRPr lang="en-GB" sz="4000" dirty="0"/>
          </a:p>
        </p:txBody>
      </p:sp>
      <p:sp>
        <p:nvSpPr>
          <p:cNvPr id="4" name="TextBox 3"/>
          <p:cNvSpPr txBox="1"/>
          <p:nvPr/>
        </p:nvSpPr>
        <p:spPr>
          <a:xfrm>
            <a:off x="123987" y="4138046"/>
            <a:ext cx="5230677" cy="2308324"/>
          </a:xfrm>
          <a:prstGeom prst="rect">
            <a:avLst/>
          </a:prstGeom>
          <a:noFill/>
        </p:spPr>
        <p:txBody>
          <a:bodyPr wrap="square" rtlCol="0">
            <a:spAutoFit/>
          </a:bodyPr>
          <a:lstStyle/>
          <a:p>
            <a:r>
              <a:rPr lang="en-GB" dirty="0"/>
              <a:t>A good analogy of the difference between weather and climate is to consider a swimming pool. Imagine that the pool is being slowly filled. If someone dives in there will be waves. The waves are weather, and the average water level is the climate. A diver jumping into the pool the next day will create more waves, but the water level (aka the climate) will be higher as more </a:t>
            </a:r>
            <a:r>
              <a:rPr lang="en-GB" dirty="0" smtClean="0"/>
              <a:t>water has flowed </a:t>
            </a:r>
            <a:r>
              <a:rPr lang="en-GB" dirty="0"/>
              <a:t>into the pool. </a:t>
            </a:r>
          </a:p>
        </p:txBody>
      </p:sp>
      <p:pic>
        <p:nvPicPr>
          <p:cNvPr id="5" name="Picture 4"/>
          <p:cNvPicPr>
            <a:picLocks noChangeAspect="1"/>
          </p:cNvPicPr>
          <p:nvPr/>
        </p:nvPicPr>
        <p:blipFill>
          <a:blip r:embed="rId3"/>
          <a:stretch>
            <a:fillRect/>
          </a:stretch>
        </p:blipFill>
        <p:spPr>
          <a:xfrm rot="2035939">
            <a:off x="5695386" y="4420669"/>
            <a:ext cx="2619375" cy="1743075"/>
          </a:xfrm>
          <a:prstGeom prst="rect">
            <a:avLst/>
          </a:prstGeom>
        </p:spPr>
      </p:pic>
      <p:sp>
        <p:nvSpPr>
          <p:cNvPr id="6" name="TextBox 5"/>
          <p:cNvSpPr txBox="1"/>
          <p:nvPr/>
        </p:nvSpPr>
        <p:spPr>
          <a:xfrm>
            <a:off x="3828083" y="2247255"/>
            <a:ext cx="5052448" cy="1569660"/>
          </a:xfrm>
          <a:prstGeom prst="rect">
            <a:avLst/>
          </a:prstGeom>
          <a:noFill/>
        </p:spPr>
        <p:txBody>
          <a:bodyPr wrap="square" rtlCol="0">
            <a:spAutoFit/>
          </a:bodyPr>
          <a:lstStyle/>
          <a:p>
            <a:r>
              <a:rPr lang="en-GB" sz="2400" dirty="0" smtClean="0"/>
              <a:t>Remember the difference between weather and climate? Luckily, the climate is much easier to predict than weather!</a:t>
            </a:r>
            <a:endParaRPr lang="en-GB" sz="2400"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997234">
            <a:off x="848242" y="2329626"/>
            <a:ext cx="2334397" cy="1314856"/>
          </a:xfrm>
          <a:prstGeom prst="rect">
            <a:avLst/>
          </a:prstGeom>
        </p:spPr>
      </p:pic>
    </p:spTree>
    <p:extLst>
      <p:ext uri="{BB962C8B-B14F-4D97-AF65-F5344CB8AC3E}">
        <p14:creationId xmlns:p14="http://schemas.microsoft.com/office/powerpoint/2010/main" val="1592320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0364" y="1847273"/>
            <a:ext cx="8164945" cy="2862322"/>
          </a:xfrm>
          <a:prstGeom prst="rect">
            <a:avLst/>
          </a:prstGeom>
          <a:noFill/>
        </p:spPr>
        <p:txBody>
          <a:bodyPr wrap="square" rtlCol="0">
            <a:spAutoFit/>
          </a:bodyPr>
          <a:lstStyle/>
          <a:p>
            <a:r>
              <a:rPr lang="en-GB" dirty="0" smtClean="0">
                <a:solidFill>
                  <a:srgbClr val="FF0000"/>
                </a:solidFill>
              </a:rPr>
              <a:t>We must </a:t>
            </a:r>
            <a:r>
              <a:rPr lang="en-GB" b="1" dirty="0" smtClean="0">
                <a:solidFill>
                  <a:srgbClr val="FF0000"/>
                </a:solidFill>
              </a:rPr>
              <a:t>ALWAYS</a:t>
            </a:r>
            <a:r>
              <a:rPr lang="en-GB" dirty="0" smtClean="0">
                <a:solidFill>
                  <a:srgbClr val="FF0000"/>
                </a:solidFill>
              </a:rPr>
              <a:t> challenge what we see on TV, hear on the radio, read in newspapers or even hear on the streets, whether it is a celebrity, a politician, a newsreader, a scientist or even your friend. A fact is not a fact with out some sort of evidence to prove it!</a:t>
            </a:r>
          </a:p>
          <a:p>
            <a:endParaRPr lang="en-GB" dirty="0">
              <a:solidFill>
                <a:srgbClr val="FF0000"/>
              </a:solidFill>
            </a:endParaRPr>
          </a:p>
          <a:p>
            <a:r>
              <a:rPr lang="en-GB" dirty="0" smtClean="0">
                <a:solidFill>
                  <a:srgbClr val="FF0000"/>
                </a:solidFill>
              </a:rPr>
              <a:t>How science works: science is all about testing ideas, and checking conclusions.</a:t>
            </a:r>
          </a:p>
          <a:p>
            <a:endParaRPr lang="en-GB" dirty="0"/>
          </a:p>
          <a:p>
            <a:endParaRPr lang="en-GB" dirty="0"/>
          </a:p>
          <a:p>
            <a:r>
              <a:rPr lang="en-GB" dirty="0" smtClean="0"/>
              <a:t>You should now understand climate </a:t>
            </a:r>
            <a:r>
              <a:rPr lang="en-GB" dirty="0"/>
              <a:t>c</a:t>
            </a:r>
            <a:r>
              <a:rPr lang="en-GB" dirty="0" smtClean="0"/>
              <a:t>hange scepticism and why some people are saying that we don’t need to worry about climate change. </a:t>
            </a:r>
            <a:endParaRPr lang="en-GB" dirty="0"/>
          </a:p>
        </p:txBody>
      </p:sp>
      <p:pic>
        <p:nvPicPr>
          <p:cNvPr id="3074" name="Picture 2" descr="http://theguiltlesslife.files.wordpress.com/2012/02/excited.jpg?w=64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44837" y="4374927"/>
            <a:ext cx="2320472" cy="206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21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6459" y="5796171"/>
            <a:ext cx="8354291" cy="461665"/>
          </a:xfrm>
          <a:prstGeom prst="rect">
            <a:avLst/>
          </a:prstGeom>
          <a:noFill/>
        </p:spPr>
        <p:txBody>
          <a:bodyPr wrap="square" rtlCol="0">
            <a:spAutoFit/>
          </a:bodyPr>
          <a:lstStyle/>
          <a:p>
            <a:pPr algn="ctr"/>
            <a:r>
              <a:rPr lang="en-GB" sz="2400" b="1" dirty="0" smtClean="0">
                <a:solidFill>
                  <a:schemeClr val="tx2"/>
                </a:solidFill>
              </a:rPr>
              <a:t>HINT: </a:t>
            </a:r>
            <a:r>
              <a:rPr lang="en-GB" sz="2400" b="1" dirty="0" smtClean="0">
                <a:solidFill>
                  <a:srgbClr val="FF0000"/>
                </a:solidFill>
              </a:rPr>
              <a:t>Climate</a:t>
            </a:r>
            <a:r>
              <a:rPr lang="en-GB" sz="2400" b="1" dirty="0" smtClean="0">
                <a:solidFill>
                  <a:schemeClr val="tx2"/>
                </a:solidFill>
              </a:rPr>
              <a:t> is what you expect, </a:t>
            </a:r>
            <a:r>
              <a:rPr lang="en-GB" sz="2400" b="1" dirty="0" smtClean="0">
                <a:solidFill>
                  <a:srgbClr val="FF0000"/>
                </a:solidFill>
              </a:rPr>
              <a:t>Weather </a:t>
            </a:r>
            <a:r>
              <a:rPr lang="en-GB" sz="2400" b="1" dirty="0" smtClean="0">
                <a:solidFill>
                  <a:schemeClr val="tx2"/>
                </a:solidFill>
              </a:rPr>
              <a:t>is what you get!</a:t>
            </a:r>
            <a:endParaRPr lang="en-GB" sz="2400" b="1" dirty="0">
              <a:solidFill>
                <a:schemeClr val="tx2"/>
              </a:solidFill>
            </a:endParaRPr>
          </a:p>
        </p:txBody>
      </p:sp>
      <p:sp>
        <p:nvSpPr>
          <p:cNvPr id="5" name="TextBox 4"/>
          <p:cNvSpPr txBox="1"/>
          <p:nvPr/>
        </p:nvSpPr>
        <p:spPr>
          <a:xfrm>
            <a:off x="216836" y="2280050"/>
            <a:ext cx="4336769" cy="707886"/>
          </a:xfrm>
          <a:prstGeom prst="rect">
            <a:avLst/>
          </a:prstGeom>
          <a:noFill/>
        </p:spPr>
        <p:txBody>
          <a:bodyPr wrap="square" rtlCol="0">
            <a:spAutoFit/>
          </a:bodyPr>
          <a:lstStyle/>
          <a:p>
            <a:r>
              <a:rPr lang="en-US" sz="2000" dirty="0" smtClean="0">
                <a:solidFill>
                  <a:schemeClr val="tx2"/>
                </a:solidFill>
              </a:rPr>
              <a:t>Everyone has heard the phrase, but what does it actually mean?</a:t>
            </a:r>
            <a:endParaRPr lang="en-US" sz="2000" dirty="0">
              <a:solidFill>
                <a:schemeClr val="tx2"/>
              </a:solidFill>
            </a:endParaRPr>
          </a:p>
        </p:txBody>
      </p:sp>
      <p:sp>
        <p:nvSpPr>
          <p:cNvPr id="10" name="TextBox 9"/>
          <p:cNvSpPr txBox="1"/>
          <p:nvPr/>
        </p:nvSpPr>
        <p:spPr>
          <a:xfrm>
            <a:off x="514248" y="3465243"/>
            <a:ext cx="7940602" cy="2308324"/>
          </a:xfrm>
          <a:prstGeom prst="rect">
            <a:avLst/>
          </a:prstGeom>
          <a:noFill/>
        </p:spPr>
        <p:txBody>
          <a:bodyPr wrap="square" rtlCol="0">
            <a:spAutoFit/>
          </a:bodyPr>
          <a:lstStyle/>
          <a:p>
            <a:pPr algn="just"/>
            <a:r>
              <a:rPr lang="en-GB" sz="2400" dirty="0" smtClean="0">
                <a:solidFill>
                  <a:srgbClr val="FF0000"/>
                </a:solidFill>
              </a:rPr>
              <a:t>Climate</a:t>
            </a:r>
            <a:r>
              <a:rPr lang="en-GB" sz="2400" b="1" dirty="0" smtClean="0">
                <a:solidFill>
                  <a:srgbClr val="FF0000"/>
                </a:solidFill>
              </a:rPr>
              <a:t> Change </a:t>
            </a:r>
            <a:r>
              <a:rPr lang="en-GB" sz="2400" dirty="0" smtClean="0">
                <a:solidFill>
                  <a:srgbClr val="002060"/>
                </a:solidFill>
              </a:rPr>
              <a:t>= The change in average conditions of a particular place over a long period of time. (We usually link ‘climate change’ to rising temperatures but this is </a:t>
            </a:r>
            <a:r>
              <a:rPr lang="en-GB" sz="2400" b="1" u="sng" dirty="0">
                <a:solidFill>
                  <a:srgbClr val="002060"/>
                </a:solidFill>
              </a:rPr>
              <a:t>N</a:t>
            </a:r>
            <a:r>
              <a:rPr lang="en-GB" sz="2400" b="1" u="sng" dirty="0" smtClean="0">
                <a:solidFill>
                  <a:srgbClr val="002060"/>
                </a:solidFill>
              </a:rPr>
              <a:t>OT</a:t>
            </a:r>
            <a:r>
              <a:rPr lang="en-GB" sz="2400" dirty="0" smtClean="0">
                <a:solidFill>
                  <a:srgbClr val="002060"/>
                </a:solidFill>
              </a:rPr>
              <a:t> the full story).  </a:t>
            </a:r>
          </a:p>
          <a:p>
            <a:pPr algn="ctr"/>
            <a:r>
              <a:rPr lang="en-GB" sz="2400" i="1" dirty="0" smtClean="0">
                <a:solidFill>
                  <a:srgbClr val="002060"/>
                </a:solidFill>
              </a:rPr>
              <a:t>It’s better to think of climate change causing more </a:t>
            </a:r>
            <a:r>
              <a:rPr lang="en-GB" sz="2400" b="1" i="1" u="sng" dirty="0" smtClean="0">
                <a:solidFill>
                  <a:srgbClr val="002060"/>
                </a:solidFill>
              </a:rPr>
              <a:t>extreme and unpredictable </a:t>
            </a:r>
            <a:r>
              <a:rPr lang="en-GB" sz="2400" i="1" dirty="0" smtClean="0">
                <a:solidFill>
                  <a:srgbClr val="002060"/>
                </a:solidFill>
              </a:rPr>
              <a:t>events around the world.</a:t>
            </a:r>
            <a:endParaRPr lang="en-GB" sz="2400" i="1" dirty="0">
              <a:solidFill>
                <a:srgbClr val="002060"/>
              </a:solidFill>
            </a:endParaRPr>
          </a:p>
        </p:txBody>
      </p:sp>
      <p:sp>
        <p:nvSpPr>
          <p:cNvPr id="13" name="Rectangle 12"/>
          <p:cNvSpPr/>
          <p:nvPr/>
        </p:nvSpPr>
        <p:spPr>
          <a:xfrm>
            <a:off x="514248" y="3419508"/>
            <a:ext cx="7940602" cy="23087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9" name="Rectangle 8"/>
          <p:cNvSpPr/>
          <p:nvPr/>
        </p:nvSpPr>
        <p:spPr>
          <a:xfrm rot="540847">
            <a:off x="4983381" y="1459800"/>
            <a:ext cx="3641340" cy="16404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37160"/>
            <a:ext cx="8229600" cy="1252728"/>
          </a:xfrm>
        </p:spPr>
        <p:txBody>
          <a:bodyPr>
            <a:normAutofit/>
          </a:bodyPr>
          <a:lstStyle/>
          <a:p>
            <a:r>
              <a:rPr lang="en-US" dirty="0" smtClean="0"/>
              <a:t>What is Climate Change?</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7531">
            <a:off x="5128765" y="1553788"/>
            <a:ext cx="3391117" cy="1453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474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101" y="1190685"/>
            <a:ext cx="4238825" cy="461665"/>
          </a:xfrm>
          <a:prstGeom prst="rect">
            <a:avLst/>
          </a:prstGeom>
          <a:noFill/>
        </p:spPr>
        <p:txBody>
          <a:bodyPr wrap="square" rtlCol="0">
            <a:spAutoFit/>
          </a:bodyPr>
          <a:lstStyle/>
          <a:p>
            <a:r>
              <a:rPr lang="en-GB" sz="2400" b="1" dirty="0" smtClean="0">
                <a:solidFill>
                  <a:srgbClr val="FF0000"/>
                </a:solidFill>
              </a:rPr>
              <a:t>Earth’s climate is not constant.</a:t>
            </a:r>
            <a:endParaRPr lang="en-GB" sz="2400" b="1" dirty="0">
              <a:solidFill>
                <a:srgbClr val="FF0000"/>
              </a:solidFill>
            </a:endParaRPr>
          </a:p>
        </p:txBody>
      </p:sp>
      <p:sp>
        <p:nvSpPr>
          <p:cNvPr id="11" name="TextBox 10"/>
          <p:cNvSpPr txBox="1"/>
          <p:nvPr/>
        </p:nvSpPr>
        <p:spPr>
          <a:xfrm>
            <a:off x="1237672" y="2978726"/>
            <a:ext cx="1847273" cy="369332"/>
          </a:xfrm>
          <a:prstGeom prst="rect">
            <a:avLst/>
          </a:prstGeom>
          <a:noFill/>
        </p:spPr>
        <p:txBody>
          <a:bodyPr wrap="square" rtlCol="0">
            <a:spAutoFit/>
          </a:bodyPr>
          <a:lstStyle/>
          <a:p>
            <a:r>
              <a:rPr lang="en-US" dirty="0" smtClean="0"/>
              <a:t>It has </a:t>
            </a:r>
            <a:r>
              <a:rPr lang="en-US" b="1" dirty="0" smtClean="0">
                <a:solidFill>
                  <a:srgbClr val="FFC000"/>
                </a:solidFill>
              </a:rPr>
              <a:t>warmed</a:t>
            </a:r>
            <a:r>
              <a:rPr lang="en-US" dirty="0" smtClean="0"/>
              <a:t>…</a:t>
            </a:r>
            <a:endParaRPr lang="en-GB" dirty="0"/>
          </a:p>
        </p:txBody>
      </p:sp>
      <p:sp>
        <p:nvSpPr>
          <p:cNvPr id="12" name="TextBox 11"/>
          <p:cNvSpPr txBox="1"/>
          <p:nvPr/>
        </p:nvSpPr>
        <p:spPr>
          <a:xfrm>
            <a:off x="5668957" y="2918565"/>
            <a:ext cx="2221289" cy="369455"/>
          </a:xfrm>
          <a:prstGeom prst="rect">
            <a:avLst/>
          </a:prstGeom>
          <a:noFill/>
        </p:spPr>
        <p:txBody>
          <a:bodyPr wrap="square" rtlCol="0">
            <a:spAutoFit/>
          </a:bodyPr>
          <a:lstStyle/>
          <a:p>
            <a:r>
              <a:rPr lang="en-US" dirty="0" smtClean="0"/>
              <a:t>…and </a:t>
            </a:r>
            <a:r>
              <a:rPr lang="en-US" b="1" dirty="0" smtClean="0">
                <a:solidFill>
                  <a:srgbClr val="00B0F0"/>
                </a:solidFill>
              </a:rPr>
              <a:t>cooled</a:t>
            </a:r>
            <a:endParaRPr lang="en-GB" b="1" dirty="0">
              <a:solidFill>
                <a:srgbClr val="00B0F0"/>
              </a:solidFill>
            </a:endParaRPr>
          </a:p>
        </p:txBody>
      </p:sp>
      <p:pic>
        <p:nvPicPr>
          <p:cNvPr id="1032" name="Picture 8" descr="Hot and cold earth">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60436" y="2008783"/>
            <a:ext cx="2189017" cy="21890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260435" y="4331855"/>
            <a:ext cx="2382982" cy="369332"/>
          </a:xfrm>
          <a:prstGeom prst="rect">
            <a:avLst/>
          </a:prstGeom>
          <a:noFill/>
        </p:spPr>
        <p:txBody>
          <a:bodyPr wrap="square" rtlCol="0">
            <a:spAutoFit/>
          </a:bodyPr>
          <a:lstStyle/>
          <a:p>
            <a:r>
              <a:rPr lang="en-US" dirty="0" smtClean="0"/>
              <a:t>For </a:t>
            </a:r>
            <a:r>
              <a:rPr lang="en-US" b="1" dirty="0" smtClean="0">
                <a:solidFill>
                  <a:schemeClr val="accent1"/>
                </a:solidFill>
              </a:rPr>
              <a:t>BILLIONS</a:t>
            </a:r>
            <a:r>
              <a:rPr lang="en-US" dirty="0" smtClean="0"/>
              <a:t> of years!</a:t>
            </a:r>
            <a:endParaRPr lang="en-GB" dirty="0"/>
          </a:p>
        </p:txBody>
      </p:sp>
      <p:sp>
        <p:nvSpPr>
          <p:cNvPr id="16" name="TextBox 15"/>
          <p:cNvSpPr txBox="1"/>
          <p:nvPr/>
        </p:nvSpPr>
        <p:spPr>
          <a:xfrm>
            <a:off x="213101" y="5073308"/>
            <a:ext cx="8667774" cy="1015663"/>
          </a:xfrm>
          <a:prstGeom prst="rect">
            <a:avLst/>
          </a:prstGeom>
          <a:noFill/>
        </p:spPr>
        <p:txBody>
          <a:bodyPr wrap="square" rtlCol="0">
            <a:spAutoFit/>
          </a:bodyPr>
          <a:lstStyle/>
          <a:p>
            <a:r>
              <a:rPr lang="en-US" sz="2000" dirty="0" smtClean="0">
                <a:solidFill>
                  <a:srgbClr val="465466"/>
                </a:solidFill>
              </a:rPr>
              <a:t>It is the </a:t>
            </a:r>
            <a:r>
              <a:rPr lang="en-US" sz="2000" b="1" dirty="0" smtClean="0">
                <a:solidFill>
                  <a:srgbClr val="FF0000"/>
                </a:solidFill>
              </a:rPr>
              <a:t>RATE</a:t>
            </a:r>
            <a:r>
              <a:rPr lang="en-US" sz="2000" b="1" dirty="0" smtClean="0">
                <a:solidFill>
                  <a:srgbClr val="465466"/>
                </a:solidFill>
              </a:rPr>
              <a:t> </a:t>
            </a:r>
            <a:r>
              <a:rPr lang="en-US" sz="2000" dirty="0" smtClean="0">
                <a:solidFill>
                  <a:srgbClr val="465466"/>
                </a:solidFill>
              </a:rPr>
              <a:t>that</a:t>
            </a:r>
            <a:r>
              <a:rPr lang="en-US" sz="2000" b="1" dirty="0" smtClean="0">
                <a:solidFill>
                  <a:srgbClr val="465466"/>
                </a:solidFill>
              </a:rPr>
              <a:t> </a:t>
            </a:r>
            <a:r>
              <a:rPr lang="en-US" sz="2000" dirty="0" smtClean="0">
                <a:solidFill>
                  <a:srgbClr val="465466"/>
                </a:solidFill>
              </a:rPr>
              <a:t> current climate change is happening that is different from what happened in the past.  Since ~1800, the average </a:t>
            </a:r>
            <a:r>
              <a:rPr lang="en-US" sz="2000" b="1" dirty="0" smtClean="0">
                <a:solidFill>
                  <a:srgbClr val="FF0000"/>
                </a:solidFill>
              </a:rPr>
              <a:t>global</a:t>
            </a:r>
            <a:r>
              <a:rPr lang="en-US" sz="2000" b="1" dirty="0" smtClean="0">
                <a:solidFill>
                  <a:srgbClr val="465466"/>
                </a:solidFill>
              </a:rPr>
              <a:t> </a:t>
            </a:r>
            <a:r>
              <a:rPr lang="en-US" sz="2000" dirty="0" smtClean="0">
                <a:solidFill>
                  <a:srgbClr val="465466"/>
                </a:solidFill>
              </a:rPr>
              <a:t>surface temperature has risen by about 1 degree Celsius. </a:t>
            </a:r>
          </a:p>
        </p:txBody>
      </p:sp>
    </p:spTree>
    <p:extLst>
      <p:ext uri="{BB962C8B-B14F-4D97-AF65-F5344CB8AC3E}">
        <p14:creationId xmlns:p14="http://schemas.microsoft.com/office/powerpoint/2010/main" val="677898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Climate Change vs. Global Warming</a:t>
            </a:r>
            <a:endParaRPr lang="en-US" dirty="0"/>
          </a:p>
        </p:txBody>
      </p:sp>
      <p:sp>
        <p:nvSpPr>
          <p:cNvPr id="5" name="TextBox 4"/>
          <p:cNvSpPr txBox="1"/>
          <p:nvPr/>
        </p:nvSpPr>
        <p:spPr>
          <a:xfrm>
            <a:off x="457198" y="3045506"/>
            <a:ext cx="4914901" cy="1200329"/>
          </a:xfrm>
          <a:prstGeom prst="rect">
            <a:avLst/>
          </a:prstGeom>
          <a:noFill/>
          <a:ln w="38100" cmpd="sng">
            <a:solidFill>
              <a:srgbClr val="FFFF00"/>
            </a:solidFill>
          </a:ln>
        </p:spPr>
        <p:txBody>
          <a:bodyPr wrap="square" rtlCol="0">
            <a:spAutoFit/>
          </a:bodyPr>
          <a:lstStyle/>
          <a:p>
            <a:r>
              <a:rPr lang="en-US" sz="2400" b="1" dirty="0" smtClean="0">
                <a:solidFill>
                  <a:srgbClr val="FF0000"/>
                </a:solidFill>
              </a:rPr>
              <a:t>Global warming </a:t>
            </a:r>
            <a:r>
              <a:rPr lang="en-US" sz="2400" dirty="0" smtClean="0">
                <a:solidFill>
                  <a:srgbClr val="465466"/>
                </a:solidFill>
              </a:rPr>
              <a:t>refers to the </a:t>
            </a:r>
            <a:r>
              <a:rPr lang="en-US" sz="2400" b="1" dirty="0" smtClean="0">
                <a:solidFill>
                  <a:srgbClr val="FF0000"/>
                </a:solidFill>
              </a:rPr>
              <a:t>rise</a:t>
            </a:r>
            <a:r>
              <a:rPr lang="en-US" sz="2400" dirty="0" smtClean="0">
                <a:solidFill>
                  <a:srgbClr val="465466"/>
                </a:solidFill>
              </a:rPr>
              <a:t> in average surface </a:t>
            </a:r>
            <a:r>
              <a:rPr lang="en-US" sz="2400" b="1" dirty="0" smtClean="0">
                <a:solidFill>
                  <a:srgbClr val="FF0000"/>
                </a:solidFill>
              </a:rPr>
              <a:t>temperature</a:t>
            </a:r>
            <a:r>
              <a:rPr lang="en-US" sz="2400" dirty="0" smtClean="0">
                <a:solidFill>
                  <a:srgbClr val="465466"/>
                </a:solidFill>
              </a:rPr>
              <a:t> of the earth. </a:t>
            </a:r>
          </a:p>
        </p:txBody>
      </p:sp>
      <p:pic>
        <p:nvPicPr>
          <p:cNvPr id="6" name="Picture 5"/>
          <p:cNvPicPr>
            <a:picLocks noChangeAspect="1"/>
          </p:cNvPicPr>
          <p:nvPr/>
        </p:nvPicPr>
        <p:blipFill>
          <a:blip r:embed="rId3"/>
          <a:stretch>
            <a:fillRect/>
          </a:stretch>
        </p:blipFill>
        <p:spPr>
          <a:xfrm rot="848314">
            <a:off x="6271393" y="1591056"/>
            <a:ext cx="2022858" cy="2022858"/>
          </a:xfrm>
          <a:prstGeom prst="rect">
            <a:avLst/>
          </a:prstGeom>
        </p:spPr>
      </p:pic>
      <p:sp>
        <p:nvSpPr>
          <p:cNvPr id="8" name="TextBox 7"/>
          <p:cNvSpPr txBox="1"/>
          <p:nvPr/>
        </p:nvSpPr>
        <p:spPr>
          <a:xfrm>
            <a:off x="2196964" y="4888650"/>
            <a:ext cx="6708476" cy="1569660"/>
          </a:xfrm>
          <a:prstGeom prst="rect">
            <a:avLst/>
          </a:prstGeom>
          <a:noFill/>
          <a:ln w="38100" cmpd="sng">
            <a:solidFill>
              <a:srgbClr val="FF6600"/>
            </a:solidFill>
          </a:ln>
        </p:spPr>
        <p:txBody>
          <a:bodyPr wrap="square" rtlCol="0">
            <a:spAutoFit/>
          </a:bodyPr>
          <a:lstStyle/>
          <a:p>
            <a:r>
              <a:rPr lang="en-US" sz="2400" b="1" dirty="0" smtClean="0">
                <a:solidFill>
                  <a:srgbClr val="FF0000"/>
                </a:solidFill>
              </a:rPr>
              <a:t>Climate change </a:t>
            </a:r>
            <a:r>
              <a:rPr lang="en-US" sz="2400" dirty="0" smtClean="0">
                <a:solidFill>
                  <a:srgbClr val="465466"/>
                </a:solidFill>
              </a:rPr>
              <a:t>refers to all changing factors of Earth’s climate including </a:t>
            </a:r>
            <a:r>
              <a:rPr lang="en-US" sz="2400" dirty="0" smtClean="0"/>
              <a:t>temperature, rain, wind and humidity</a:t>
            </a:r>
            <a:r>
              <a:rPr lang="en-US" sz="2400" dirty="0" smtClean="0">
                <a:solidFill>
                  <a:srgbClr val="465466"/>
                </a:solidFill>
              </a:rPr>
              <a:t>. </a:t>
            </a:r>
            <a:r>
              <a:rPr lang="en-US" sz="2400" b="1" dirty="0" smtClean="0">
                <a:solidFill>
                  <a:srgbClr val="FF0000"/>
                </a:solidFill>
              </a:rPr>
              <a:t>Temperature is not the only thing that is changing and it is </a:t>
            </a:r>
            <a:r>
              <a:rPr lang="en-US" sz="2400" b="1" u="sng" dirty="0" smtClean="0">
                <a:solidFill>
                  <a:srgbClr val="FF0000"/>
                </a:solidFill>
              </a:rPr>
              <a:t>not</a:t>
            </a:r>
            <a:r>
              <a:rPr lang="en-US" sz="2400" b="1" dirty="0" smtClean="0">
                <a:solidFill>
                  <a:srgbClr val="FF0000"/>
                </a:solidFill>
              </a:rPr>
              <a:t> just getting hotter.</a:t>
            </a:r>
          </a:p>
        </p:txBody>
      </p:sp>
      <p:sp>
        <p:nvSpPr>
          <p:cNvPr id="9" name="TextBox 8"/>
          <p:cNvSpPr txBox="1"/>
          <p:nvPr/>
        </p:nvSpPr>
        <p:spPr>
          <a:xfrm>
            <a:off x="308948" y="2299586"/>
            <a:ext cx="4153633" cy="461665"/>
          </a:xfrm>
          <a:prstGeom prst="rect">
            <a:avLst/>
          </a:prstGeom>
          <a:noFill/>
        </p:spPr>
        <p:txBody>
          <a:bodyPr wrap="square" rtlCol="0">
            <a:spAutoFit/>
          </a:bodyPr>
          <a:lstStyle/>
          <a:p>
            <a:r>
              <a:rPr lang="en-US" sz="2400" b="1" dirty="0" smtClean="0">
                <a:solidFill>
                  <a:srgbClr val="FF0000"/>
                </a:solidFill>
              </a:rPr>
              <a:t>What’s the difference?</a:t>
            </a:r>
            <a:endParaRPr lang="en-US" sz="2400" b="1" dirty="0">
              <a:solidFill>
                <a:srgbClr val="FF0000"/>
              </a:solidFill>
            </a:endParaRPr>
          </a:p>
        </p:txBody>
      </p:sp>
    </p:spTree>
    <p:extLst>
      <p:ext uri="{BB962C8B-B14F-4D97-AF65-F5344CB8AC3E}">
        <p14:creationId xmlns:p14="http://schemas.microsoft.com/office/powerpoint/2010/main" val="4013135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257" y="1295400"/>
            <a:ext cx="7881257" cy="523220"/>
          </a:xfrm>
          <a:prstGeom prst="rect">
            <a:avLst/>
          </a:prstGeom>
          <a:noFill/>
        </p:spPr>
        <p:txBody>
          <a:bodyPr wrap="square" rtlCol="0">
            <a:spAutoFit/>
          </a:bodyPr>
          <a:lstStyle/>
          <a:p>
            <a:r>
              <a:rPr lang="en-GB" sz="2400" dirty="0" smtClean="0">
                <a:solidFill>
                  <a:schemeClr val="tx2"/>
                </a:solidFill>
              </a:rPr>
              <a:t>Where do </a:t>
            </a:r>
            <a:r>
              <a:rPr lang="en-GB" sz="2800" b="1" dirty="0" smtClean="0">
                <a:solidFill>
                  <a:srgbClr val="FF0000"/>
                </a:solidFill>
              </a:rPr>
              <a:t>WE</a:t>
            </a:r>
            <a:r>
              <a:rPr lang="en-GB" sz="2400" dirty="0" smtClean="0">
                <a:solidFill>
                  <a:schemeClr val="tx2"/>
                </a:solidFill>
              </a:rPr>
              <a:t> come into this?</a:t>
            </a:r>
            <a:endParaRPr lang="en-GB" sz="2400" dirty="0">
              <a:solidFill>
                <a:schemeClr val="tx2"/>
              </a:solidFill>
            </a:endParaRPr>
          </a:p>
        </p:txBody>
      </p:sp>
      <p:sp>
        <p:nvSpPr>
          <p:cNvPr id="3" name="TextBox 2"/>
          <p:cNvSpPr txBox="1"/>
          <p:nvPr/>
        </p:nvSpPr>
        <p:spPr>
          <a:xfrm>
            <a:off x="772886" y="1905000"/>
            <a:ext cx="7620000" cy="461665"/>
          </a:xfrm>
          <a:prstGeom prst="rect">
            <a:avLst/>
          </a:prstGeom>
          <a:noFill/>
        </p:spPr>
        <p:txBody>
          <a:bodyPr wrap="square" rtlCol="0">
            <a:spAutoFit/>
          </a:bodyPr>
          <a:lstStyle/>
          <a:p>
            <a:r>
              <a:rPr lang="en-GB" sz="2400" dirty="0" smtClean="0">
                <a:solidFill>
                  <a:schemeClr val="tx2"/>
                </a:solidFill>
              </a:rPr>
              <a:t> </a:t>
            </a:r>
            <a:endParaRPr lang="en-GB" sz="2400" dirty="0">
              <a:solidFill>
                <a:schemeClr val="tx2"/>
              </a:solidFill>
            </a:endParaRPr>
          </a:p>
        </p:txBody>
      </p:sp>
      <p:sp>
        <p:nvSpPr>
          <p:cNvPr id="6" name="Rectangle 5"/>
          <p:cNvSpPr/>
          <p:nvPr/>
        </p:nvSpPr>
        <p:spPr>
          <a:xfrm>
            <a:off x="403782" y="2910497"/>
            <a:ext cx="2926817" cy="18991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13" y="3034979"/>
            <a:ext cx="2557714" cy="1650138"/>
          </a:xfrm>
          <a:prstGeom prst="rect">
            <a:avLst/>
          </a:prstGeom>
        </p:spPr>
      </p:pic>
      <p:sp>
        <p:nvSpPr>
          <p:cNvPr id="7" name="Rectangle 6"/>
          <p:cNvSpPr/>
          <p:nvPr/>
        </p:nvSpPr>
        <p:spPr>
          <a:xfrm>
            <a:off x="3579900" y="2910497"/>
            <a:ext cx="2733924" cy="18744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3753976" y="3117080"/>
            <a:ext cx="2358994" cy="1568037"/>
          </a:xfrm>
          <a:prstGeom prst="rect">
            <a:avLst/>
          </a:prstGeom>
        </p:spPr>
      </p:pic>
      <p:sp>
        <p:nvSpPr>
          <p:cNvPr id="10" name="Rectangle 9"/>
          <p:cNvSpPr/>
          <p:nvPr/>
        </p:nvSpPr>
        <p:spPr>
          <a:xfrm>
            <a:off x="6460850" y="2894071"/>
            <a:ext cx="2557714" cy="18772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26241" y="3030388"/>
            <a:ext cx="2281463" cy="1604629"/>
          </a:xfrm>
          <a:prstGeom prst="rect">
            <a:avLst/>
          </a:prstGeom>
        </p:spPr>
      </p:pic>
      <p:sp>
        <p:nvSpPr>
          <p:cNvPr id="11" name="TextBox 10"/>
          <p:cNvSpPr txBox="1"/>
          <p:nvPr/>
        </p:nvSpPr>
        <p:spPr>
          <a:xfrm>
            <a:off x="403783" y="4809599"/>
            <a:ext cx="2926817" cy="400110"/>
          </a:xfrm>
          <a:prstGeom prst="rect">
            <a:avLst/>
          </a:prstGeom>
          <a:noFill/>
        </p:spPr>
        <p:txBody>
          <a:bodyPr wrap="square" rtlCol="0">
            <a:spAutoFit/>
          </a:bodyPr>
          <a:lstStyle/>
          <a:p>
            <a:r>
              <a:rPr lang="en-US" sz="2000" b="1" dirty="0" smtClean="0">
                <a:solidFill>
                  <a:schemeClr val="tx2"/>
                </a:solidFill>
              </a:rPr>
              <a:t>Burning Fossil Fuels</a:t>
            </a:r>
            <a:endParaRPr lang="en-US" sz="2000" b="1" dirty="0">
              <a:solidFill>
                <a:schemeClr val="tx2"/>
              </a:solidFill>
            </a:endParaRPr>
          </a:p>
        </p:txBody>
      </p:sp>
      <p:sp>
        <p:nvSpPr>
          <p:cNvPr id="12" name="TextBox 11"/>
          <p:cNvSpPr txBox="1"/>
          <p:nvPr/>
        </p:nvSpPr>
        <p:spPr>
          <a:xfrm>
            <a:off x="3566511" y="4803424"/>
            <a:ext cx="2733924" cy="400110"/>
          </a:xfrm>
          <a:prstGeom prst="rect">
            <a:avLst/>
          </a:prstGeom>
          <a:noFill/>
        </p:spPr>
        <p:txBody>
          <a:bodyPr wrap="square" rtlCol="0">
            <a:spAutoFit/>
          </a:bodyPr>
          <a:lstStyle/>
          <a:p>
            <a:r>
              <a:rPr lang="en-US" sz="2000" b="1" dirty="0" smtClean="0">
                <a:solidFill>
                  <a:srgbClr val="465466"/>
                </a:solidFill>
              </a:rPr>
              <a:t>Deforestation</a:t>
            </a:r>
            <a:endParaRPr lang="en-US" sz="2000" b="1" dirty="0">
              <a:solidFill>
                <a:srgbClr val="465466"/>
              </a:solidFill>
            </a:endParaRPr>
          </a:p>
        </p:txBody>
      </p:sp>
      <p:sp>
        <p:nvSpPr>
          <p:cNvPr id="13" name="TextBox 12"/>
          <p:cNvSpPr txBox="1"/>
          <p:nvPr/>
        </p:nvSpPr>
        <p:spPr>
          <a:xfrm>
            <a:off x="6478980" y="4769995"/>
            <a:ext cx="2428724" cy="400110"/>
          </a:xfrm>
          <a:prstGeom prst="rect">
            <a:avLst/>
          </a:prstGeom>
          <a:noFill/>
        </p:spPr>
        <p:txBody>
          <a:bodyPr wrap="square" rtlCol="0">
            <a:spAutoFit/>
          </a:bodyPr>
          <a:lstStyle/>
          <a:p>
            <a:r>
              <a:rPr lang="en-US" sz="2000" b="1" dirty="0" smtClean="0">
                <a:solidFill>
                  <a:srgbClr val="465466"/>
                </a:solidFill>
              </a:rPr>
              <a:t>Agriculture</a:t>
            </a:r>
            <a:endParaRPr lang="en-US" sz="2000" b="1" dirty="0">
              <a:solidFill>
                <a:srgbClr val="465466"/>
              </a:solidFill>
            </a:endParaRPr>
          </a:p>
        </p:txBody>
      </p:sp>
      <p:sp>
        <p:nvSpPr>
          <p:cNvPr id="4" name="Rounded Rectangular Callout 3"/>
          <p:cNvSpPr/>
          <p:nvPr/>
        </p:nvSpPr>
        <p:spPr>
          <a:xfrm>
            <a:off x="7218329" y="3034979"/>
            <a:ext cx="904798" cy="47900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282507" y="3117080"/>
            <a:ext cx="914400" cy="369332"/>
          </a:xfrm>
          <a:prstGeom prst="rect">
            <a:avLst/>
          </a:prstGeom>
          <a:noFill/>
        </p:spPr>
        <p:txBody>
          <a:bodyPr wrap="square" rtlCol="0">
            <a:spAutoFit/>
          </a:bodyPr>
          <a:lstStyle/>
          <a:p>
            <a:r>
              <a:rPr lang="en-US" b="1" dirty="0" smtClean="0"/>
              <a:t>MOO!</a:t>
            </a:r>
            <a:endParaRPr lang="en-GB" b="1" dirty="0"/>
          </a:p>
        </p:txBody>
      </p:sp>
      <p:sp>
        <p:nvSpPr>
          <p:cNvPr id="15" name="TextBox 14"/>
          <p:cNvSpPr txBox="1"/>
          <p:nvPr/>
        </p:nvSpPr>
        <p:spPr>
          <a:xfrm>
            <a:off x="261257" y="1846329"/>
            <a:ext cx="8628317" cy="1015663"/>
          </a:xfrm>
          <a:prstGeom prst="rect">
            <a:avLst/>
          </a:prstGeom>
          <a:noFill/>
        </p:spPr>
        <p:txBody>
          <a:bodyPr wrap="square" rtlCol="0">
            <a:spAutoFit/>
          </a:bodyPr>
          <a:lstStyle/>
          <a:p>
            <a:r>
              <a:rPr lang="en-US" sz="2000" dirty="0" smtClean="0">
                <a:solidFill>
                  <a:schemeClr val="tx2"/>
                </a:solidFill>
              </a:rPr>
              <a:t>Everyday we do many things that are not good for our environment. By burning fossil fuels, cutting down entire forests and even breeding cows, we are polluting our atmosphere.</a:t>
            </a:r>
            <a:endParaRPr lang="en-GB" sz="2000" dirty="0">
              <a:solidFill>
                <a:schemeClr val="tx2"/>
              </a:solidFill>
            </a:endParaRPr>
          </a:p>
        </p:txBody>
      </p:sp>
      <p:sp>
        <p:nvSpPr>
          <p:cNvPr id="17" name="TextBox 16"/>
          <p:cNvSpPr txBox="1"/>
          <p:nvPr/>
        </p:nvSpPr>
        <p:spPr>
          <a:xfrm>
            <a:off x="403783" y="5209709"/>
            <a:ext cx="2926816" cy="1077218"/>
          </a:xfrm>
          <a:prstGeom prst="rect">
            <a:avLst/>
          </a:prstGeom>
          <a:noFill/>
        </p:spPr>
        <p:txBody>
          <a:bodyPr wrap="square" rtlCol="0">
            <a:spAutoFit/>
          </a:bodyPr>
          <a:lstStyle/>
          <a:p>
            <a:r>
              <a:rPr lang="en-US" sz="1600" dirty="0" smtClean="0">
                <a:solidFill>
                  <a:schemeClr val="tx2"/>
                </a:solidFill>
              </a:rPr>
              <a:t>By burning fossil fuels for energy such as coal, oil and gas, we are releasing </a:t>
            </a:r>
            <a:r>
              <a:rPr lang="en-US" sz="1600" b="1" dirty="0" smtClean="0">
                <a:solidFill>
                  <a:srgbClr val="FF0000"/>
                </a:solidFill>
              </a:rPr>
              <a:t>extra</a:t>
            </a:r>
            <a:r>
              <a:rPr lang="en-US" sz="1600" dirty="0" smtClean="0">
                <a:solidFill>
                  <a:schemeClr val="tx2"/>
                </a:solidFill>
              </a:rPr>
              <a:t> CO2 into the atmosphere.</a:t>
            </a:r>
            <a:endParaRPr lang="en-GB" sz="1600" dirty="0">
              <a:solidFill>
                <a:schemeClr val="tx2"/>
              </a:solidFill>
            </a:endParaRPr>
          </a:p>
        </p:txBody>
      </p:sp>
      <p:sp>
        <p:nvSpPr>
          <p:cNvPr id="18" name="TextBox 17"/>
          <p:cNvSpPr txBox="1"/>
          <p:nvPr/>
        </p:nvSpPr>
        <p:spPr>
          <a:xfrm>
            <a:off x="3614132" y="5203534"/>
            <a:ext cx="2665460" cy="1569660"/>
          </a:xfrm>
          <a:prstGeom prst="rect">
            <a:avLst/>
          </a:prstGeom>
          <a:noFill/>
        </p:spPr>
        <p:txBody>
          <a:bodyPr wrap="square" rtlCol="0">
            <a:spAutoFit/>
          </a:bodyPr>
          <a:lstStyle/>
          <a:p>
            <a:r>
              <a:rPr lang="en-US" sz="1600" dirty="0" smtClean="0">
                <a:solidFill>
                  <a:schemeClr val="tx2"/>
                </a:solidFill>
              </a:rPr>
              <a:t>Trees use CO2 in the atmosphere for photosynthesis and to provide us with oxygen, but some trees are cut down for agricultural purposes.</a:t>
            </a:r>
            <a:endParaRPr lang="en-GB" sz="1600" dirty="0">
              <a:solidFill>
                <a:schemeClr val="tx2"/>
              </a:solidFill>
            </a:endParaRPr>
          </a:p>
        </p:txBody>
      </p:sp>
      <p:sp>
        <p:nvSpPr>
          <p:cNvPr id="19" name="TextBox 18"/>
          <p:cNvSpPr txBox="1"/>
          <p:nvPr/>
        </p:nvSpPr>
        <p:spPr>
          <a:xfrm>
            <a:off x="6557819" y="5170105"/>
            <a:ext cx="2469982" cy="1600438"/>
          </a:xfrm>
          <a:prstGeom prst="rect">
            <a:avLst/>
          </a:prstGeom>
          <a:noFill/>
        </p:spPr>
        <p:txBody>
          <a:bodyPr wrap="square" rtlCol="0">
            <a:spAutoFit/>
          </a:bodyPr>
          <a:lstStyle/>
          <a:p>
            <a:r>
              <a:rPr lang="en-US" sz="1400" dirty="0" smtClean="0">
                <a:solidFill>
                  <a:schemeClr val="tx2"/>
                </a:solidFill>
              </a:rPr>
              <a:t>We breed many cows for milk and meat, but when cows are ‘windy’… they release </a:t>
            </a:r>
            <a:r>
              <a:rPr lang="en-US" sz="1400" b="1" dirty="0" smtClean="0">
                <a:solidFill>
                  <a:srgbClr val="FF0000"/>
                </a:solidFill>
              </a:rPr>
              <a:t>methane</a:t>
            </a:r>
            <a:r>
              <a:rPr lang="en-US" sz="1400" dirty="0" smtClean="0">
                <a:solidFill>
                  <a:schemeClr val="tx2"/>
                </a:solidFill>
              </a:rPr>
              <a:t>  (another greenhouse gas) into the atmosphere. Lots of cows = lots of </a:t>
            </a:r>
            <a:r>
              <a:rPr lang="en-US" sz="1400" b="1" dirty="0" smtClean="0">
                <a:solidFill>
                  <a:srgbClr val="FF0000"/>
                </a:solidFill>
              </a:rPr>
              <a:t>extra</a:t>
            </a:r>
            <a:r>
              <a:rPr lang="en-US" sz="1400" dirty="0" smtClean="0">
                <a:solidFill>
                  <a:schemeClr val="tx2"/>
                </a:solidFill>
              </a:rPr>
              <a:t> methane!</a:t>
            </a:r>
            <a:endParaRPr lang="en-GB" sz="1400" dirty="0">
              <a:solidFill>
                <a:schemeClr val="tx2"/>
              </a:solidFill>
            </a:endParaRPr>
          </a:p>
        </p:txBody>
      </p:sp>
    </p:spTree>
    <p:extLst>
      <p:ext uri="{BB962C8B-B14F-4D97-AF65-F5344CB8AC3E}">
        <p14:creationId xmlns:p14="http://schemas.microsoft.com/office/powerpoint/2010/main" val="4195761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33555">
            <a:off x="6160655" y="1591056"/>
            <a:ext cx="2526145" cy="22697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dirty="0" smtClean="0"/>
              <a:t>The greenhouse effect</a:t>
            </a:r>
            <a:endParaRPr lang="en-GB" dirty="0"/>
          </a:p>
        </p:txBody>
      </p:sp>
      <p:sp>
        <p:nvSpPr>
          <p:cNvPr id="3" name="TextBox 2"/>
          <p:cNvSpPr txBox="1"/>
          <p:nvPr/>
        </p:nvSpPr>
        <p:spPr>
          <a:xfrm>
            <a:off x="457199" y="3793112"/>
            <a:ext cx="7791061" cy="2739211"/>
          </a:xfrm>
          <a:prstGeom prst="rect">
            <a:avLst/>
          </a:prstGeom>
          <a:noFill/>
        </p:spPr>
        <p:txBody>
          <a:bodyPr wrap="square" rtlCol="0">
            <a:spAutoFit/>
          </a:bodyPr>
          <a:lstStyle/>
          <a:p>
            <a:r>
              <a:rPr lang="en-GB" sz="2400" dirty="0" smtClean="0">
                <a:solidFill>
                  <a:srgbClr val="465466"/>
                </a:solidFill>
              </a:rPr>
              <a:t>Greenhouse gasses (including </a:t>
            </a:r>
            <a:r>
              <a:rPr lang="en-US" sz="2400" dirty="0" smtClean="0">
                <a:solidFill>
                  <a:schemeClr val="tx2"/>
                </a:solidFill>
              </a:rPr>
              <a:t>CO</a:t>
            </a:r>
            <a:r>
              <a:rPr lang="en-US" sz="2400" baseline="-25000" dirty="0" smtClean="0">
                <a:solidFill>
                  <a:schemeClr val="tx2"/>
                </a:solidFill>
              </a:rPr>
              <a:t>2</a:t>
            </a:r>
            <a:r>
              <a:rPr lang="en-US" sz="2400" dirty="0" smtClean="0">
                <a:solidFill>
                  <a:schemeClr val="tx2"/>
                </a:solidFill>
              </a:rPr>
              <a:t>) </a:t>
            </a:r>
            <a:r>
              <a:rPr lang="en-GB" sz="2400" dirty="0" smtClean="0">
                <a:solidFill>
                  <a:schemeClr val="accent1"/>
                </a:solidFill>
              </a:rPr>
              <a:t>accumulate</a:t>
            </a:r>
            <a:r>
              <a:rPr lang="en-GB" sz="2400" dirty="0" smtClean="0">
                <a:solidFill>
                  <a:srgbClr val="465466"/>
                </a:solidFill>
              </a:rPr>
              <a:t> in the atmosphere.  They absorb thermal radiation (heat) from the Earth’s surface, and redirect it back down to the Earth, heating up our planet. This is called the </a:t>
            </a:r>
            <a:r>
              <a:rPr lang="en-GB" sz="2400" dirty="0" smtClean="0">
                <a:solidFill>
                  <a:schemeClr val="accent1"/>
                </a:solidFill>
              </a:rPr>
              <a:t>GREENHOUSE</a:t>
            </a:r>
            <a:r>
              <a:rPr lang="en-GB" sz="2400" dirty="0" smtClean="0">
                <a:solidFill>
                  <a:srgbClr val="465466"/>
                </a:solidFill>
              </a:rPr>
              <a:t> </a:t>
            </a:r>
            <a:r>
              <a:rPr lang="en-GB" sz="2400" dirty="0" smtClean="0">
                <a:solidFill>
                  <a:schemeClr val="accent1"/>
                </a:solidFill>
              </a:rPr>
              <a:t>EFFECT. </a:t>
            </a:r>
          </a:p>
          <a:p>
            <a:endParaRPr lang="en-GB" sz="2400" dirty="0" smtClean="0">
              <a:solidFill>
                <a:schemeClr val="accent1"/>
              </a:solidFill>
            </a:endParaRPr>
          </a:p>
          <a:p>
            <a:r>
              <a:rPr lang="en-GB" sz="2800" b="1" dirty="0" smtClean="0">
                <a:solidFill>
                  <a:srgbClr val="FF0000"/>
                </a:solidFill>
              </a:rPr>
              <a:t>The greenhouse effect is natural.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473358">
            <a:off x="6332682" y="1686350"/>
            <a:ext cx="22098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a:extLst>
              <a:ext uri="{28A0092B-C50C-407E-A947-70E740481C1C}">
                <a14:useLocalDpi xmlns:a14="http://schemas.microsoft.com/office/drawing/2010/main"/>
              </a:ext>
            </a:extLst>
          </a:blip>
          <a:srcRect/>
          <a:stretch>
            <a:fillRect/>
          </a:stretch>
        </p:blipFill>
        <p:spPr bwMode="auto">
          <a:xfrm>
            <a:off x="2052598" y="1375410"/>
            <a:ext cx="3947807" cy="4726932"/>
          </a:xfrm>
          <a:prstGeom prst="rect">
            <a:avLst/>
          </a:prstGeom>
          <a:noFill/>
          <a:ln>
            <a:noFill/>
          </a:ln>
        </p:spPr>
      </p:pic>
    </p:spTree>
    <p:extLst>
      <p:ext uri="{BB962C8B-B14F-4D97-AF65-F5344CB8AC3E}">
        <p14:creationId xmlns:p14="http://schemas.microsoft.com/office/powerpoint/2010/main" val="579482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4096" y="1953401"/>
            <a:ext cx="5632704" cy="1938992"/>
          </a:xfrm>
          <a:prstGeom prst="rect">
            <a:avLst/>
          </a:prstGeom>
          <a:noFill/>
        </p:spPr>
        <p:txBody>
          <a:bodyPr wrap="square" rtlCol="0">
            <a:spAutoFit/>
          </a:bodyPr>
          <a:lstStyle/>
          <a:p>
            <a:r>
              <a:rPr lang="en-US" sz="2400" dirty="0" smtClean="0">
                <a:solidFill>
                  <a:srgbClr val="465466"/>
                </a:solidFill>
              </a:rPr>
              <a:t>…without the Greenhouse Effect, the Earth would be too </a:t>
            </a:r>
            <a:r>
              <a:rPr lang="en-US" sz="2400" dirty="0" smtClean="0">
                <a:solidFill>
                  <a:schemeClr val="bg2">
                    <a:lumMod val="75000"/>
                  </a:schemeClr>
                </a:solidFill>
              </a:rPr>
              <a:t>cold</a:t>
            </a:r>
            <a:r>
              <a:rPr lang="en-US" sz="2400" dirty="0" smtClean="0">
                <a:solidFill>
                  <a:srgbClr val="465466"/>
                </a:solidFill>
              </a:rPr>
              <a:t> for life (we certainly wouldn’t be here). In fact, scientists say it might look a bit like </a:t>
            </a:r>
            <a:r>
              <a:rPr lang="en-US" sz="2400" dirty="0" smtClean="0">
                <a:solidFill>
                  <a:srgbClr val="FF0000"/>
                </a:solidFill>
              </a:rPr>
              <a:t>MARS</a:t>
            </a:r>
            <a:r>
              <a:rPr lang="en-US" sz="2400" dirty="0" smtClean="0">
                <a:solidFill>
                  <a:srgbClr val="465466"/>
                </a:solidFill>
              </a:rPr>
              <a:t>…</a:t>
            </a:r>
            <a:endParaRPr lang="en-US" sz="2400" dirty="0">
              <a:solidFill>
                <a:srgbClr val="800000"/>
              </a:solidFill>
            </a:endParaRPr>
          </a:p>
        </p:txBody>
      </p:sp>
      <p:sp>
        <p:nvSpPr>
          <p:cNvPr id="5" name="TextBox 4"/>
          <p:cNvSpPr txBox="1"/>
          <p:nvPr/>
        </p:nvSpPr>
        <p:spPr>
          <a:xfrm>
            <a:off x="282785" y="4256149"/>
            <a:ext cx="5808981" cy="1938992"/>
          </a:xfrm>
          <a:prstGeom prst="rect">
            <a:avLst/>
          </a:prstGeom>
          <a:noFill/>
        </p:spPr>
        <p:txBody>
          <a:bodyPr wrap="square" rtlCol="0">
            <a:spAutoFit/>
          </a:bodyPr>
          <a:lstStyle/>
          <a:p>
            <a:r>
              <a:rPr lang="en-US" sz="2400" dirty="0" smtClean="0">
                <a:solidFill>
                  <a:schemeClr val="tx2"/>
                </a:solidFill>
              </a:rPr>
              <a:t>… Adding millions of </a:t>
            </a:r>
            <a:r>
              <a:rPr lang="en-US" sz="2400" dirty="0" err="1" smtClean="0">
                <a:solidFill>
                  <a:schemeClr val="tx2"/>
                </a:solidFill>
              </a:rPr>
              <a:t>tonnes</a:t>
            </a:r>
            <a:r>
              <a:rPr lang="en-US" sz="2400" dirty="0" smtClean="0">
                <a:solidFill>
                  <a:schemeClr val="tx2"/>
                </a:solidFill>
              </a:rPr>
              <a:t> of greenhouse gasses (including extra CO</a:t>
            </a:r>
            <a:r>
              <a:rPr lang="en-US" sz="2400" baseline="-25000" dirty="0" smtClean="0">
                <a:solidFill>
                  <a:schemeClr val="tx2"/>
                </a:solidFill>
              </a:rPr>
              <a:t>2</a:t>
            </a:r>
            <a:r>
              <a:rPr lang="en-US" sz="2400" dirty="0" smtClean="0">
                <a:solidFill>
                  <a:schemeClr val="tx2"/>
                </a:solidFill>
              </a:rPr>
              <a:t>) to the atmosphere each year makes the greenhouse effect ‘too efficient’, causing </a:t>
            </a:r>
            <a:r>
              <a:rPr lang="en-US" sz="2400" dirty="0" smtClean="0">
                <a:solidFill>
                  <a:schemeClr val="accent1"/>
                </a:solidFill>
              </a:rPr>
              <a:t>climate change</a:t>
            </a:r>
            <a:r>
              <a:rPr lang="en-US" sz="2400" dirty="0" smtClean="0">
                <a:solidFill>
                  <a:schemeClr val="tx2"/>
                </a:solidFill>
              </a:rPr>
              <a:t>.</a:t>
            </a:r>
            <a:endParaRPr lang="en-US" sz="2400" dirty="0">
              <a:solidFill>
                <a:schemeClr val="tx2"/>
              </a:solidFill>
            </a:endParaRPr>
          </a:p>
        </p:txBody>
      </p:sp>
      <p:pic>
        <p:nvPicPr>
          <p:cNvPr id="6" name="Picture 5"/>
          <p:cNvPicPr>
            <a:picLocks noChangeAspect="1"/>
          </p:cNvPicPr>
          <p:nvPr/>
        </p:nvPicPr>
        <p:blipFill>
          <a:blip r:embed="rId3"/>
          <a:stretch>
            <a:fillRect/>
          </a:stretch>
        </p:blipFill>
        <p:spPr>
          <a:xfrm>
            <a:off x="586063" y="1494617"/>
            <a:ext cx="2247900" cy="22479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1767" y="3742517"/>
            <a:ext cx="2250305" cy="2946400"/>
          </a:xfrm>
          <a:prstGeom prst="rect">
            <a:avLst/>
          </a:prstGeom>
        </p:spPr>
      </p:pic>
    </p:spTree>
    <p:extLst>
      <p:ext uri="{BB962C8B-B14F-4D97-AF65-F5344CB8AC3E}">
        <p14:creationId xmlns:p14="http://schemas.microsoft.com/office/powerpoint/2010/main" val="2924115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0933" y="2319867"/>
            <a:ext cx="4047067" cy="461665"/>
          </a:xfrm>
          <a:prstGeom prst="rect">
            <a:avLst/>
          </a:prstGeom>
          <a:noFill/>
        </p:spPr>
        <p:txBody>
          <a:bodyPr wrap="square" rtlCol="0">
            <a:spAutoFit/>
          </a:bodyPr>
          <a:lstStyle/>
          <a:p>
            <a:endParaRPr lang="en-US" sz="2400" dirty="0">
              <a:solidFill>
                <a:schemeClr val="tx2"/>
              </a:solidFill>
            </a:endParaRPr>
          </a:p>
        </p:txBody>
      </p:sp>
      <p:sp>
        <p:nvSpPr>
          <p:cNvPr id="9" name="Rectangle 8"/>
          <p:cNvSpPr/>
          <p:nvPr/>
        </p:nvSpPr>
        <p:spPr>
          <a:xfrm>
            <a:off x="4893733" y="798564"/>
            <a:ext cx="3132667" cy="397486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982133" y="794098"/>
            <a:ext cx="3183467" cy="397486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1252" y="931922"/>
            <a:ext cx="2738082" cy="3650776"/>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0650" y="980365"/>
            <a:ext cx="2701750" cy="3602333"/>
          </a:xfrm>
          <a:prstGeom prst="rect">
            <a:avLst/>
          </a:prstGeom>
        </p:spPr>
      </p:pic>
      <p:sp>
        <p:nvSpPr>
          <p:cNvPr id="10" name="TextBox 9"/>
          <p:cNvSpPr txBox="1"/>
          <p:nvPr/>
        </p:nvSpPr>
        <p:spPr>
          <a:xfrm>
            <a:off x="270933" y="5024998"/>
            <a:ext cx="8652934" cy="1323439"/>
          </a:xfrm>
          <a:prstGeom prst="rect">
            <a:avLst/>
          </a:prstGeom>
          <a:noFill/>
        </p:spPr>
        <p:txBody>
          <a:bodyPr wrap="square" rtlCol="0">
            <a:spAutoFit/>
          </a:bodyPr>
          <a:lstStyle/>
          <a:p>
            <a:r>
              <a:rPr lang="en-US" sz="2000" dirty="0" smtClean="0">
                <a:solidFill>
                  <a:schemeClr val="tx2"/>
                </a:solidFill>
              </a:rPr>
              <a:t>This giant sign in New York City illustrates ‘the number of metric tones of greenhouse gasses in the atmosphere’. In less than 6 days, the total had gone up by over 344,041,589…</a:t>
            </a:r>
            <a:r>
              <a:rPr lang="en-US" sz="2000" b="1" dirty="0" smtClean="0">
                <a:solidFill>
                  <a:srgbClr val="FF0000"/>
                </a:solidFill>
              </a:rPr>
              <a:t>so the number of metric tones rises by 1000 every second…the weight of 700 cars!</a:t>
            </a:r>
            <a:endParaRPr lang="en-US" sz="2000" b="1" dirty="0">
              <a:solidFill>
                <a:srgbClr val="FF0000"/>
              </a:solidFill>
            </a:endParaRPr>
          </a:p>
        </p:txBody>
      </p:sp>
      <p:sp>
        <p:nvSpPr>
          <p:cNvPr id="11" name="Right Arrow 10"/>
          <p:cNvSpPr/>
          <p:nvPr/>
        </p:nvSpPr>
        <p:spPr>
          <a:xfrm rot="822058">
            <a:off x="389467" y="1938035"/>
            <a:ext cx="1134533" cy="5757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rot="19931376">
            <a:off x="7467599" y="2014645"/>
            <a:ext cx="1016000" cy="5926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686603">
            <a:off x="361091" y="2048933"/>
            <a:ext cx="1305108" cy="369332"/>
          </a:xfrm>
          <a:prstGeom prst="rect">
            <a:avLst/>
          </a:prstGeom>
          <a:noFill/>
        </p:spPr>
        <p:txBody>
          <a:bodyPr wrap="square" rtlCol="0">
            <a:spAutoFit/>
          </a:bodyPr>
          <a:lstStyle/>
          <a:p>
            <a:r>
              <a:rPr lang="en-US" b="1" dirty="0" smtClean="0">
                <a:solidFill>
                  <a:schemeClr val="bg1"/>
                </a:solidFill>
              </a:rPr>
              <a:t>DAY 1</a:t>
            </a:r>
            <a:endParaRPr lang="en-US" b="1" dirty="0">
              <a:solidFill>
                <a:schemeClr val="bg1"/>
              </a:solidFill>
            </a:endParaRPr>
          </a:p>
        </p:txBody>
      </p:sp>
      <p:sp>
        <p:nvSpPr>
          <p:cNvPr id="14" name="TextBox 13"/>
          <p:cNvSpPr txBox="1"/>
          <p:nvPr/>
        </p:nvSpPr>
        <p:spPr>
          <a:xfrm rot="20017891">
            <a:off x="7604636" y="1999992"/>
            <a:ext cx="1305108" cy="369332"/>
          </a:xfrm>
          <a:prstGeom prst="rect">
            <a:avLst/>
          </a:prstGeom>
          <a:noFill/>
        </p:spPr>
        <p:txBody>
          <a:bodyPr wrap="square" rtlCol="0">
            <a:spAutoFit/>
          </a:bodyPr>
          <a:lstStyle/>
          <a:p>
            <a:r>
              <a:rPr lang="en-US" b="1" dirty="0" smtClean="0">
                <a:solidFill>
                  <a:srgbClr val="FFFFFF"/>
                </a:solidFill>
              </a:rPr>
              <a:t>DAY 6</a:t>
            </a:r>
            <a:endParaRPr lang="en-US" b="1" dirty="0">
              <a:solidFill>
                <a:srgbClr val="FFFFFF"/>
              </a:solidFill>
            </a:endParaRPr>
          </a:p>
        </p:txBody>
      </p:sp>
    </p:spTree>
    <p:extLst>
      <p:ext uri="{BB962C8B-B14F-4D97-AF65-F5344CB8AC3E}">
        <p14:creationId xmlns:p14="http://schemas.microsoft.com/office/powerpoint/2010/main" val="76813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7120</TotalTime>
  <Words>2651</Words>
  <Application>Microsoft Office PowerPoint</Application>
  <PresentationFormat>On-screen Show (4:3)</PresentationFormat>
  <Paragraphs>178</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Waveform</vt:lpstr>
      <vt:lpstr>Custom Design</vt:lpstr>
      <vt:lpstr>PowerPoint Presentation</vt:lpstr>
      <vt:lpstr>Climate Change Scepticism</vt:lpstr>
      <vt:lpstr>What is Climate Change?</vt:lpstr>
      <vt:lpstr>PowerPoint Presentation</vt:lpstr>
      <vt:lpstr>Climate Change vs. Global Warming</vt:lpstr>
      <vt:lpstr>PowerPoint Presentation</vt:lpstr>
      <vt:lpstr>The greenhouse effect</vt:lpstr>
      <vt:lpstr>PowerPoint Presentation</vt:lpstr>
      <vt:lpstr>PowerPoint Presentation</vt:lpstr>
      <vt:lpstr>Scientific Evidence for Human Induced Climate Change</vt:lpstr>
      <vt:lpstr>Climate Change vs Accelerating Climate change</vt:lpstr>
      <vt:lpstr>The Sceptics</vt:lpstr>
      <vt:lpstr>Sceptics: Who are they? </vt:lpstr>
      <vt:lpstr>What’s to be Sceptical of?</vt:lpstr>
      <vt:lpstr>PowerPoint Presentation</vt:lpstr>
      <vt:lpstr>‘Climate change is a natural Phenomenon’</vt:lpstr>
      <vt:lpstr>‘Our climate is very unpredictable’</vt:lpstr>
      <vt:lpstr>‘This has been the worst winter in years…and they talk about global warming?’</vt:lpstr>
      <vt:lpstr>‘Most CO2 comes from Volcanoes- it’s natural’</vt:lpstr>
      <vt:lpstr>‘We cant predict the weather in a week’s time, how can we predict the climate of the next 100 years?’</vt:lpstr>
      <vt:lpstr>PowerPoint Presentation</vt:lpstr>
    </vt:vector>
  </TitlesOfParts>
  <Company>Newcastle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Jayne Watson</dc:creator>
  <cp:lastModifiedBy>Morrison, Brent</cp:lastModifiedBy>
  <cp:revision>292</cp:revision>
  <cp:lastPrinted>2012-04-29T15:50:27Z</cp:lastPrinted>
  <dcterms:created xsi:type="dcterms:W3CDTF">2012-02-15T16:31:01Z</dcterms:created>
  <dcterms:modified xsi:type="dcterms:W3CDTF">2019-01-10T01:15:19Z</dcterms:modified>
</cp:coreProperties>
</file>