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2" r:id="rId3"/>
    <p:sldId id="258" r:id="rId4"/>
    <p:sldId id="259" r:id="rId5"/>
    <p:sldId id="260" r:id="rId6"/>
    <p:sldId id="261" r:id="rId7"/>
    <p:sldId id="293" r:id="rId8"/>
    <p:sldId id="262" r:id="rId9"/>
    <p:sldId id="263" r:id="rId10"/>
    <p:sldId id="264" r:id="rId11"/>
    <p:sldId id="294" r:id="rId12"/>
    <p:sldId id="295" r:id="rId13"/>
    <p:sldId id="265" r:id="rId14"/>
    <p:sldId id="298" r:id="rId15"/>
    <p:sldId id="267" r:id="rId16"/>
    <p:sldId id="268" r:id="rId17"/>
    <p:sldId id="269" r:id="rId18"/>
    <p:sldId id="296" r:id="rId19"/>
    <p:sldId id="297" r:id="rId20"/>
    <p:sldId id="270" r:id="rId21"/>
    <p:sldId id="271" r:id="rId22"/>
    <p:sldId id="272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2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2D02-CE1C-4F3C-8736-27D63FB63C67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AD72D02-CE1C-4F3C-8736-27D63FB63C67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36AF2FA-85CF-4A9F-8D4A-DDA17B2D5672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DVL0ugj1O4" TargetMode="External"/><Relationship Id="rId2" Type="http://schemas.openxmlformats.org/officeDocument/2006/relationships/hyperlink" Target="http://www.youtube.com/watch?v=mPsLanVS1Q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HrapzHPCS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uOX23yXhZ8" TargetMode="External"/><Relationship Id="rId2" Type="http://schemas.openxmlformats.org/officeDocument/2006/relationships/hyperlink" Target="http://www.youtube.com/watch?v=w_8mw-1HYF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N7E6FCuMbY" TargetMode="External"/><Relationship Id="rId2" Type="http://schemas.openxmlformats.org/officeDocument/2006/relationships/hyperlink" Target="http://www.youtube.com/watch?v=4cOMushj7w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3768" y="3356992"/>
            <a:ext cx="7543800" cy="2152650"/>
          </a:xfrm>
        </p:spPr>
        <p:txBody>
          <a:bodyPr/>
          <a:lstStyle/>
          <a:p>
            <a:r>
              <a:rPr lang="en-CA" dirty="0" smtClean="0"/>
              <a:t>Earth’s Climate System</a:t>
            </a:r>
            <a:br>
              <a:rPr lang="en-CA" dirty="0" smtClean="0"/>
            </a:br>
            <a:r>
              <a:rPr lang="en-CA" sz="4000" dirty="0" smtClean="0"/>
              <a:t>Air and Ocean Circulation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32656"/>
            <a:ext cx="8136904" cy="418335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CA" sz="3200" dirty="0" smtClean="0"/>
              <a:t>The Earth has permanent bands of high and low pressure </a:t>
            </a:r>
          </a:p>
          <a:p>
            <a:pPr lvl="1"/>
            <a:r>
              <a:rPr lang="en-CA" sz="3400" dirty="0" smtClean="0"/>
              <a:t> </a:t>
            </a:r>
            <a:r>
              <a:rPr lang="en-CA" sz="3200" dirty="0" smtClean="0"/>
              <a:t>at the equator, 30</a:t>
            </a:r>
            <a:r>
              <a:rPr lang="en-CA" sz="3200" baseline="30000" dirty="0" smtClean="0"/>
              <a:t>o</a:t>
            </a:r>
            <a:r>
              <a:rPr lang="en-CA" sz="3200" dirty="0" smtClean="0"/>
              <a:t> latitude, 60</a:t>
            </a:r>
            <a:r>
              <a:rPr lang="en-CA" sz="3200" baseline="30000" dirty="0" smtClean="0"/>
              <a:t>o</a:t>
            </a:r>
            <a:r>
              <a:rPr lang="en-CA" sz="3200" dirty="0" smtClean="0"/>
              <a:t> latitude, and poles</a:t>
            </a:r>
          </a:p>
        </p:txBody>
      </p:sp>
      <p:pic>
        <p:nvPicPr>
          <p:cNvPr id="2050" name="Picture 2" descr="http://www.avontrail.ca/images/LatitudeGlo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17032"/>
            <a:ext cx="3143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543800" cy="914400"/>
          </a:xfrm>
        </p:spPr>
        <p:txBody>
          <a:bodyPr/>
          <a:lstStyle/>
          <a:p>
            <a:r>
              <a:rPr lang="en-CA" dirty="0" smtClean="0"/>
              <a:t>Prevailing Winds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404664"/>
            <a:ext cx="7992888" cy="265766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High and Low pressure, along with the rotation of the Earth causes winds that curve around the globe  in the same direction almost all the time</a:t>
            </a:r>
          </a:p>
        </p:txBody>
      </p:sp>
      <p:pic>
        <p:nvPicPr>
          <p:cNvPr id="4" name="Picture 2" descr="http://minerva.union.edu/failinge/pics/HadleyCe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20888"/>
            <a:ext cx="5504459" cy="4128346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543800" cy="914400"/>
          </a:xfrm>
        </p:spPr>
        <p:txBody>
          <a:bodyPr/>
          <a:lstStyle/>
          <a:p>
            <a:r>
              <a:rPr lang="en-CA" dirty="0" smtClean="0"/>
              <a:t>Prevailing Winds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56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231" y="-459432"/>
            <a:ext cx="7546032" cy="418335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endParaRPr lang="en-CA" sz="2400" dirty="0" smtClean="0"/>
          </a:p>
          <a:p>
            <a:r>
              <a:rPr lang="en-CA" sz="2400" dirty="0" smtClean="0"/>
              <a:t>Prevailing winds push warm air (as well as warm ocean water) from equator to the poles</a:t>
            </a:r>
            <a:endParaRPr lang="en-CA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3296" y="404664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mtClean="0"/>
              <a:t>Prevailing Winds</a:t>
            </a:r>
            <a:endParaRPr lang="en-CA" dirty="0"/>
          </a:p>
        </p:txBody>
      </p:sp>
      <p:pic>
        <p:nvPicPr>
          <p:cNvPr id="5" name="Picture 2" descr="http://www.pilotfriend.com/training/flight_training/met/images/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66" y="2765727"/>
            <a:ext cx="4231260" cy="382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11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8" name="Picture 4" descr="https://www.fas.org/irp/imint/docs/rst/Sect14/FIG07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632848" cy="6457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75656" y="2924944"/>
            <a:ext cx="6096000" cy="3657599"/>
          </a:xfrm>
        </p:spPr>
        <p:txBody>
          <a:bodyPr/>
          <a:lstStyle/>
          <a:p>
            <a:r>
              <a:rPr lang="en-CA" dirty="0">
                <a:hlinkClick r:id="rId2"/>
              </a:rPr>
              <a:t>http://</a:t>
            </a:r>
            <a:r>
              <a:rPr lang="en-CA" dirty="0" smtClean="0">
                <a:hlinkClick r:id="rId2"/>
              </a:rPr>
              <a:t>www.youtube.com/watch?v=mPsLanVS1Q8</a:t>
            </a:r>
            <a:r>
              <a:rPr lang="en-CA" dirty="0" smtClean="0"/>
              <a:t> National Geographic – </a:t>
            </a:r>
            <a:r>
              <a:rPr lang="en-CA" dirty="0" err="1" smtClean="0"/>
              <a:t>Coriolis</a:t>
            </a:r>
            <a:r>
              <a:rPr lang="en-CA" dirty="0" smtClean="0"/>
              <a:t> Effect</a:t>
            </a:r>
          </a:p>
          <a:p>
            <a:endParaRPr lang="en-CA" dirty="0"/>
          </a:p>
          <a:p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www.youtube.com/watch?v=7DVL0ugj1O4</a:t>
            </a:r>
            <a:r>
              <a:rPr lang="en-CA" dirty="0" smtClean="0"/>
              <a:t> Paper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43800" cy="914400"/>
          </a:xfr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142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4578" name="Picture 2" descr="http://minerva.union.edu/failinge/pics/HadleyCe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568952" cy="6426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348880"/>
            <a:ext cx="7848872" cy="3657599"/>
          </a:xfrm>
        </p:spPr>
        <p:txBody>
          <a:bodyPr>
            <a:normAutofit/>
          </a:bodyPr>
          <a:lstStyle/>
          <a:p>
            <a:r>
              <a:rPr lang="en-CA" sz="2800" dirty="0"/>
              <a:t>Prevailing winds are named based on the direction they originate </a:t>
            </a:r>
            <a:r>
              <a:rPr lang="en-CA" sz="2800" dirty="0" smtClean="0"/>
              <a:t>from</a:t>
            </a:r>
          </a:p>
          <a:p>
            <a:endParaRPr lang="en-CA" sz="2800" dirty="0"/>
          </a:p>
          <a:p>
            <a:r>
              <a:rPr lang="en-CA" sz="2800" dirty="0" smtClean="0">
                <a:hlinkClick r:id="rId2"/>
              </a:rPr>
              <a:t>http://www.youtube.com/watch?v=DHrapzHPCSA</a:t>
            </a:r>
            <a:endParaRPr lang="en-CA" sz="2800" dirty="0" smtClean="0"/>
          </a:p>
          <a:p>
            <a:endParaRPr lang="en-CA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7543800" cy="914400"/>
          </a:xfrm>
        </p:spPr>
        <p:txBody>
          <a:bodyPr>
            <a:normAutofit fontScale="90000"/>
          </a:bodyPr>
          <a:lstStyle/>
          <a:p>
            <a:pPr algn="r"/>
            <a:r>
              <a:rPr lang="en-CA" dirty="0" smtClean="0"/>
              <a:t>Global Air Circulation Animation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7920880" cy="3024336"/>
          </a:xfrm>
        </p:spPr>
        <p:txBody>
          <a:bodyPr>
            <a:noAutofit/>
          </a:bodyPr>
          <a:lstStyle/>
          <a:p>
            <a:r>
              <a:rPr lang="en-CA" sz="2800" dirty="0" smtClean="0"/>
              <a:t>Regions where prevailing winds pass over water before reaching land have higher amounts of precipitation (</a:t>
            </a:r>
            <a:r>
              <a:rPr lang="en-CA" sz="2800" dirty="0" err="1" smtClean="0"/>
              <a:t>ie</a:t>
            </a:r>
            <a:r>
              <a:rPr lang="en-CA" sz="2800" dirty="0" smtClean="0"/>
              <a:t>: South American rainforest)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43800" cy="914400"/>
          </a:xfrm>
        </p:spPr>
        <p:txBody>
          <a:bodyPr>
            <a:noAutofit/>
          </a:bodyPr>
          <a:lstStyle/>
          <a:p>
            <a:pPr algn="ctr"/>
            <a:r>
              <a:rPr lang="en-CA" sz="4000" dirty="0" smtClean="0"/>
              <a:t>Prevailing Winds and Climate Zones</a:t>
            </a:r>
            <a:endParaRPr lang="en-CA" sz="4000" dirty="0"/>
          </a:p>
        </p:txBody>
      </p:sp>
      <p:pic>
        <p:nvPicPr>
          <p:cNvPr id="6146" name="Picture 2" descr="http://www.bugbog.com/images/maps/Amazon-Rainforest-Map-South-Ame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67477"/>
            <a:ext cx="38100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fas.org/irp/imint/docs/rst/Sect14/FIG07_006.jpg"/>
          <p:cNvPicPr>
            <a:picLocks noChangeAspect="1" noChangeArrowheads="1"/>
          </p:cNvPicPr>
          <p:nvPr/>
        </p:nvPicPr>
        <p:blipFill rotWithShape="1">
          <a:blip r:embed="rId3" cstate="print"/>
          <a:srcRect l="35483" t="50000" r="24108" b="11208"/>
          <a:stretch/>
        </p:blipFill>
        <p:spPr bwMode="auto">
          <a:xfrm>
            <a:off x="827584" y="3681875"/>
            <a:ext cx="3084394" cy="2504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7992888" cy="2448272"/>
          </a:xfrm>
        </p:spPr>
        <p:txBody>
          <a:bodyPr>
            <a:noAutofit/>
          </a:bodyPr>
          <a:lstStyle/>
          <a:p>
            <a:pPr lvl="1"/>
            <a:r>
              <a:rPr lang="en-CA" sz="2800" dirty="0" smtClean="0"/>
              <a:t>Prevailing winds from the North Pole will be cold and dry and cause areas that receive this wind to be cold and dry (</a:t>
            </a:r>
            <a:r>
              <a:rPr lang="en-CA" sz="2800" dirty="0" err="1" smtClean="0"/>
              <a:t>ie</a:t>
            </a:r>
            <a:r>
              <a:rPr lang="en-CA" sz="2800" dirty="0" smtClean="0"/>
              <a:t>: Northern Canada)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43800" cy="914400"/>
          </a:xfrm>
        </p:spPr>
        <p:txBody>
          <a:bodyPr>
            <a:noAutofit/>
          </a:bodyPr>
          <a:lstStyle/>
          <a:p>
            <a:pPr algn="ctr"/>
            <a:r>
              <a:rPr lang="en-CA" sz="4000" dirty="0" smtClean="0"/>
              <a:t>Prevailing Winds and Climate Zones</a:t>
            </a:r>
            <a:endParaRPr lang="en-CA" sz="4000" dirty="0"/>
          </a:p>
        </p:txBody>
      </p:sp>
      <p:pic>
        <p:nvPicPr>
          <p:cNvPr id="4" name="Picture 4" descr="https://www.fas.org/irp/imint/docs/rst/Sect14/FIG07_006.jpg"/>
          <p:cNvPicPr>
            <a:picLocks noChangeAspect="1" noChangeArrowheads="1"/>
          </p:cNvPicPr>
          <p:nvPr/>
        </p:nvPicPr>
        <p:blipFill rotWithShape="1">
          <a:blip r:embed="rId2" cstate="print"/>
          <a:srcRect l="21391" r="19961" b="54580"/>
          <a:stretch/>
        </p:blipFill>
        <p:spPr bwMode="auto">
          <a:xfrm>
            <a:off x="2987824" y="3645024"/>
            <a:ext cx="4476466" cy="2932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656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692696"/>
            <a:ext cx="7920880" cy="4320480"/>
          </a:xfrm>
        </p:spPr>
        <p:txBody>
          <a:bodyPr>
            <a:normAutofit/>
          </a:bodyPr>
          <a:lstStyle/>
          <a:p>
            <a:r>
              <a:rPr lang="en-CA" sz="2800" dirty="0" smtClean="0"/>
              <a:t>As water travels to the poles, it gets colder and saltier and therefore more dense</a:t>
            </a:r>
          </a:p>
          <a:p>
            <a:pPr lvl="1"/>
            <a:r>
              <a:rPr lang="en-CA" sz="2400" dirty="0" smtClean="0"/>
              <a:t>Surface water evaporates and sea ice forms (both reject salt)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543800" cy="914400"/>
          </a:xfrm>
        </p:spPr>
        <p:txBody>
          <a:bodyPr/>
          <a:lstStyle/>
          <a:p>
            <a:pPr algn="r"/>
            <a:r>
              <a:rPr lang="en-CA" dirty="0" smtClean="0"/>
              <a:t>Energy Transfer in the Oceans</a:t>
            </a:r>
            <a:endParaRPr lang="en-CA" dirty="0"/>
          </a:p>
        </p:txBody>
      </p:sp>
      <p:sp>
        <p:nvSpPr>
          <p:cNvPr id="4" name="AutoShape 2" descr="http://www.ldeo.columbia.edu/~louisab/sedimage/Seaic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3888432" cy="258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93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6280"/>
          </a:xfrm>
        </p:spPr>
        <p:txBody>
          <a:bodyPr/>
          <a:lstStyle/>
          <a:p>
            <a:pPr>
              <a:buNone/>
            </a:pPr>
            <a:endParaRPr lang="en-CA" dirty="0" smtClean="0"/>
          </a:p>
          <a:p>
            <a:r>
              <a:rPr lang="en-CA" sz="4400" dirty="0" smtClean="0"/>
              <a:t>In order to understand climate change, we have to understand how climate first works. </a:t>
            </a:r>
            <a:endParaRPr lang="en-C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7920880" cy="3312368"/>
          </a:xfrm>
        </p:spPr>
        <p:txBody>
          <a:bodyPr>
            <a:normAutofit/>
          </a:bodyPr>
          <a:lstStyle/>
          <a:p>
            <a:pPr lvl="1"/>
            <a:r>
              <a:rPr lang="en-CA" sz="2400" dirty="0" smtClean="0"/>
              <a:t>Dense water at the poles will sink to the ocean floor</a:t>
            </a:r>
          </a:p>
          <a:p>
            <a:pPr lvl="1"/>
            <a:r>
              <a:rPr lang="en-CA" sz="2400" dirty="0" smtClean="0"/>
              <a:t>Warmer surface water from the equator flows towards the poles to take its place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543800" cy="914400"/>
          </a:xfrm>
        </p:spPr>
        <p:txBody>
          <a:bodyPr/>
          <a:lstStyle/>
          <a:p>
            <a:pPr algn="r"/>
            <a:r>
              <a:rPr lang="en-CA" dirty="0" smtClean="0"/>
              <a:t>Energy Transfer in the Oceans</a:t>
            </a:r>
            <a:endParaRPr lang="en-CA" dirty="0"/>
          </a:p>
        </p:txBody>
      </p:sp>
      <p:pic>
        <p:nvPicPr>
          <p:cNvPr id="4" name="Picture 2" descr="http://www.climatetheory.net/wp-content/uploads/2012/05/ocean_curr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81751"/>
            <a:ext cx="61722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336" y="548680"/>
            <a:ext cx="7992888" cy="3657599"/>
          </a:xfrm>
        </p:spPr>
        <p:txBody>
          <a:bodyPr/>
          <a:lstStyle/>
          <a:p>
            <a:r>
              <a:rPr lang="en-CA" sz="2400" dirty="0" smtClean="0"/>
              <a:t>The continuous flow of water around the world’s oceans driven by differences in water temperature and salinity</a:t>
            </a:r>
          </a:p>
          <a:p>
            <a:pPr marL="274320" lvl="1">
              <a:buFont typeface="Wingdings" pitchFamily="2" charset="2"/>
              <a:buChar char=""/>
            </a:pPr>
            <a:r>
              <a:rPr lang="en-CA" sz="2000" dirty="0">
                <a:hlinkClick r:id="rId2"/>
              </a:rPr>
              <a:t>http://</a:t>
            </a:r>
            <a:r>
              <a:rPr lang="en-CA" sz="2000" dirty="0" smtClean="0">
                <a:hlinkClick r:id="rId2"/>
              </a:rPr>
              <a:t>www.youtube.com/watch?v=w_8mw-1HYFg</a:t>
            </a:r>
            <a:endParaRPr lang="en-CA" dirty="0" smtClean="0"/>
          </a:p>
          <a:p>
            <a:r>
              <a:rPr lang="en-CA" dirty="0" smtClean="0">
                <a:hlinkClick r:id="rId3"/>
              </a:rPr>
              <a:t>http://www.youtube.com/watch?v=FuOX23yXhZ8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543800" cy="914400"/>
          </a:xfrm>
        </p:spPr>
        <p:txBody>
          <a:bodyPr/>
          <a:lstStyle/>
          <a:p>
            <a:r>
              <a:rPr lang="en-CA" dirty="0" err="1" smtClean="0"/>
              <a:t>Thermohaline</a:t>
            </a:r>
            <a:r>
              <a:rPr lang="en-CA" dirty="0" smtClean="0"/>
              <a:t> Circulation</a:t>
            </a:r>
            <a:endParaRPr lang="en-CA" dirty="0"/>
          </a:p>
        </p:txBody>
      </p:sp>
      <p:pic>
        <p:nvPicPr>
          <p:cNvPr id="8194" name="Picture 2" descr="http://www.climatetheory.net/wp-content/uploads/2012/05/ocean_curren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29000"/>
            <a:ext cx="61722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670" y="260648"/>
            <a:ext cx="8468809" cy="64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166" y="1268760"/>
            <a:ext cx="7776864" cy="365759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Warm ocean currents heat the air above them which moves to the land and produces rain</a:t>
            </a:r>
          </a:p>
          <a:p>
            <a:endParaRPr lang="en-CA" sz="2800" dirty="0" smtClean="0"/>
          </a:p>
          <a:p>
            <a:r>
              <a:rPr lang="en-CA" sz="2800" dirty="0" smtClean="0"/>
              <a:t>Cold ocean currents cool the air above them causing cool, dry air to reach the land creating desert areas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543800" cy="914400"/>
          </a:xfrm>
        </p:spPr>
        <p:txBody>
          <a:bodyPr>
            <a:normAutofit fontScale="90000"/>
          </a:bodyPr>
          <a:lstStyle/>
          <a:p>
            <a:pPr algn="r"/>
            <a:r>
              <a:rPr lang="en-CA" dirty="0" smtClean="0"/>
              <a:t>Ocean Currents &amp; Climate Zones</a:t>
            </a:r>
            <a:endParaRPr lang="en-CA" dirty="0"/>
          </a:p>
        </p:txBody>
      </p:sp>
      <p:pic>
        <p:nvPicPr>
          <p:cNvPr id="7170" name="Picture 2" descr="http://ctwater1.nobswater.com/wp-content/uploads/2013/09/water-and-sky-2560x1440-300x1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5313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-315416"/>
            <a:ext cx="8424936" cy="4814312"/>
          </a:xfrm>
        </p:spPr>
        <p:txBody>
          <a:bodyPr>
            <a:normAutofit/>
          </a:bodyPr>
          <a:lstStyle/>
          <a:p>
            <a:r>
              <a:rPr lang="en-CA" sz="3600" dirty="0" smtClean="0"/>
              <a:t>The Earth is unevenly heated....</a:t>
            </a:r>
          </a:p>
          <a:p>
            <a:pPr lvl="2"/>
            <a:endParaRPr lang="en-CA" sz="2800" dirty="0" smtClean="0"/>
          </a:p>
          <a:p>
            <a:pPr lvl="2"/>
            <a:r>
              <a:rPr lang="en-CA" sz="2800" dirty="0" smtClean="0"/>
              <a:t>The Sun’s radiation reaches Earth’s surface at different intensities</a:t>
            </a:r>
          </a:p>
          <a:p>
            <a:pPr lvl="2"/>
            <a:r>
              <a:rPr lang="en-CA" sz="2800" dirty="0" smtClean="0"/>
              <a:t>Water and land absorb energy at different rates </a:t>
            </a:r>
          </a:p>
          <a:p>
            <a:pPr lvl="2"/>
            <a:r>
              <a:rPr lang="en-CA" sz="2800" dirty="0" smtClean="0"/>
              <a:t>Water absorbs </a:t>
            </a:r>
            <a:r>
              <a:rPr lang="en-CA" sz="2800" u="sng" dirty="0" smtClean="0"/>
              <a:t>more</a:t>
            </a:r>
            <a:r>
              <a:rPr lang="en-CA" sz="2800" dirty="0" smtClean="0"/>
              <a:t> thermal energy than air</a:t>
            </a:r>
            <a:endParaRPr lang="en-CA" sz="2800" dirty="0"/>
          </a:p>
        </p:txBody>
      </p:sp>
      <p:pic>
        <p:nvPicPr>
          <p:cNvPr id="1026" name="Picture 2" descr="PH sun ra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077072"/>
            <a:ext cx="3528392" cy="2611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124744"/>
            <a:ext cx="7920880" cy="3657599"/>
          </a:xfrm>
        </p:spPr>
        <p:txBody>
          <a:bodyPr>
            <a:noAutofit/>
          </a:bodyPr>
          <a:lstStyle/>
          <a:p>
            <a:r>
              <a:rPr lang="en-CA" sz="2800" dirty="0" smtClean="0"/>
              <a:t>Thermal Energy is transported from areas that receive a lot of radiation to areas that receive less radiation.</a:t>
            </a:r>
          </a:p>
          <a:p>
            <a:endParaRPr lang="en-CA" sz="1600" dirty="0" smtClean="0"/>
          </a:p>
          <a:p>
            <a:r>
              <a:rPr lang="en-CA" sz="2800" dirty="0" smtClean="0"/>
              <a:t>This keeps polar regions warmer and tropical regions cooler than they would otherwise be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543800" cy="914400"/>
          </a:xfrm>
        </p:spPr>
        <p:txBody>
          <a:bodyPr/>
          <a:lstStyle/>
          <a:p>
            <a:r>
              <a:rPr lang="en-CA" sz="4400" dirty="0" smtClean="0"/>
              <a:t>Thermal Energy Circulation</a:t>
            </a:r>
            <a:endParaRPr lang="en-CA" sz="4400" dirty="0"/>
          </a:p>
        </p:txBody>
      </p:sp>
      <p:pic>
        <p:nvPicPr>
          <p:cNvPr id="4" name="Picture 2" descr="PH sun ra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503360"/>
            <a:ext cx="2952328" cy="2184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348880"/>
            <a:ext cx="7185992" cy="3657599"/>
          </a:xfrm>
        </p:spPr>
        <p:txBody>
          <a:bodyPr>
            <a:normAutofit fontScale="85000" lnSpcReduction="20000"/>
          </a:bodyPr>
          <a:lstStyle/>
          <a:p>
            <a:r>
              <a:rPr lang="en-CA" sz="3000" dirty="0" smtClean="0"/>
              <a:t>Warm air is less dense than cold air which means that hot air rises; this creates currents</a:t>
            </a:r>
          </a:p>
          <a:p>
            <a:r>
              <a:rPr lang="en-CA" sz="3000" dirty="0" smtClean="0">
                <a:hlinkClick r:id="rId2"/>
              </a:rPr>
              <a:t>http://www.youtube.com/watch?v=4cOMushj7w8</a:t>
            </a:r>
            <a:endParaRPr lang="en-CA" sz="3000" dirty="0" smtClean="0"/>
          </a:p>
          <a:p>
            <a:endParaRPr lang="en-CA" sz="3000" dirty="0" smtClean="0"/>
          </a:p>
          <a:p>
            <a:r>
              <a:rPr lang="en-CA" sz="3000" dirty="0" smtClean="0"/>
              <a:t>Warm water is less dense than cold water which means that warm water rises; this creates currents</a:t>
            </a:r>
          </a:p>
          <a:p>
            <a:r>
              <a:rPr lang="en-CA" sz="3000" dirty="0" smtClean="0">
                <a:hlinkClick r:id="rId3"/>
              </a:rPr>
              <a:t>http://www.youtube.com/watch?v=bN7E6FCuMbY</a:t>
            </a:r>
            <a:endParaRPr lang="en-CA" sz="3000" dirty="0" smtClean="0"/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71224" cy="1072480"/>
          </a:xfrm>
        </p:spPr>
        <p:txBody>
          <a:bodyPr>
            <a:normAutofit fontScale="90000"/>
          </a:bodyPr>
          <a:lstStyle/>
          <a:p>
            <a:pPr algn="r"/>
            <a:r>
              <a:rPr lang="en-CA" dirty="0" smtClean="0"/>
              <a:t>Uneven Heating Creates Currents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-891480"/>
            <a:ext cx="7704856" cy="365759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A circular current in air and other fluids (water) caused by the rising of warm fluid as cold fluid sinks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632" y="5301208"/>
            <a:ext cx="7543800" cy="914400"/>
          </a:xfrm>
        </p:spPr>
        <p:txBody>
          <a:bodyPr/>
          <a:lstStyle/>
          <a:p>
            <a:r>
              <a:rPr lang="en-CA" dirty="0" smtClean="0"/>
              <a:t>Convection Currents</a:t>
            </a:r>
            <a:endParaRPr lang="en-C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204" b="19854"/>
          <a:stretch/>
        </p:blipFill>
        <p:spPr bwMode="auto">
          <a:xfrm>
            <a:off x="2267744" y="1772816"/>
            <a:ext cx="4027392" cy="332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685801"/>
            <a:ext cx="7330008" cy="3657599"/>
          </a:xfrm>
        </p:spPr>
        <p:txBody>
          <a:bodyPr/>
          <a:lstStyle/>
          <a:p>
            <a:r>
              <a:rPr lang="en-CA" sz="3200" dirty="0" smtClean="0"/>
              <a:t>As warm air rises, it creates an area of low pressure below it</a:t>
            </a:r>
          </a:p>
          <a:p>
            <a:endParaRPr lang="en-CA" sz="3200" dirty="0" smtClean="0"/>
          </a:p>
          <a:p>
            <a:r>
              <a:rPr lang="en-CA" sz="3200" dirty="0" smtClean="0"/>
              <a:t>As cool air falls, it creates an area of high pressure</a:t>
            </a:r>
          </a:p>
          <a:p>
            <a:endParaRPr lang="en-CA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54" y="5373216"/>
            <a:ext cx="8712968" cy="914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Energy Transfer </a:t>
            </a:r>
            <a:br>
              <a:rPr lang="en-CA" dirty="0" smtClean="0"/>
            </a:br>
            <a:r>
              <a:rPr lang="en-CA" dirty="0" smtClean="0"/>
              <a:t>in the Atmosphere</a:t>
            </a:r>
            <a:endParaRPr lang="en-CA" dirty="0"/>
          </a:p>
        </p:txBody>
      </p:sp>
      <p:pic>
        <p:nvPicPr>
          <p:cNvPr id="1026" name="Picture 2" descr="http://virtualskies.arc.nasa.gov/weather/images/2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267652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-766935"/>
            <a:ext cx="7474024" cy="3657599"/>
          </a:xfrm>
        </p:spPr>
        <p:txBody>
          <a:bodyPr/>
          <a:lstStyle/>
          <a:p>
            <a:endParaRPr lang="en-CA" dirty="0" smtClean="0"/>
          </a:p>
          <a:p>
            <a:r>
              <a:rPr lang="en-CA" sz="3200" dirty="0" smtClean="0"/>
              <a:t>Air flows from areas of high pressure to areas of low pressure – this makes air currents or wind</a:t>
            </a:r>
            <a:endParaRPr lang="en-CA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50" y="5445224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Energy Transfer in the Atmosphere</a:t>
            </a:r>
            <a:endParaRPr lang="en-CA" dirty="0"/>
          </a:p>
        </p:txBody>
      </p:sp>
      <p:pic>
        <p:nvPicPr>
          <p:cNvPr id="1026" name="Picture 2" descr="http://2012books.lardbucket.org/books/principles-of-general-chemistry-v1.0m/section_14/a433792ac2caa29995f55547b9d159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4639444" cy="263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 descr="http://www.ucar.edu/learn/images/solcir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6264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1562</TotalTime>
  <Words>501</Words>
  <Application>Microsoft Office PowerPoint</Application>
  <PresentationFormat>On-screen Show (4:3)</PresentationFormat>
  <Paragraphs>60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Elemental</vt:lpstr>
      <vt:lpstr>Earth’s Climate System Air and Ocean Circulation</vt:lpstr>
      <vt:lpstr>PowerPoint Presentation</vt:lpstr>
      <vt:lpstr>PowerPoint Presentation</vt:lpstr>
      <vt:lpstr>Thermal Energy Circulation</vt:lpstr>
      <vt:lpstr>Uneven Heating Creates Currents</vt:lpstr>
      <vt:lpstr>Convection Currents</vt:lpstr>
      <vt:lpstr>Energy Transfer  in the Atmosphere</vt:lpstr>
      <vt:lpstr>Energy Transfer in the Atmosphere</vt:lpstr>
      <vt:lpstr>PowerPoint Presentation</vt:lpstr>
      <vt:lpstr>Prevailing Winds</vt:lpstr>
      <vt:lpstr>Prevailing Winds</vt:lpstr>
      <vt:lpstr>PowerPoint Presentation</vt:lpstr>
      <vt:lpstr>PowerPoint Presentation</vt:lpstr>
      <vt:lpstr>PowerPoint Presentation</vt:lpstr>
      <vt:lpstr>PowerPoint Presentation</vt:lpstr>
      <vt:lpstr>Global Air Circulation Animation</vt:lpstr>
      <vt:lpstr>Prevailing Winds and Climate Zones</vt:lpstr>
      <vt:lpstr>Prevailing Winds and Climate Zones</vt:lpstr>
      <vt:lpstr>Energy Transfer in the Oceans</vt:lpstr>
      <vt:lpstr>Energy Transfer in the Oceans</vt:lpstr>
      <vt:lpstr>Thermohaline Circulation</vt:lpstr>
      <vt:lpstr>PowerPoint Presentation</vt:lpstr>
      <vt:lpstr>Ocean Currents &amp; Climate Zones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Earth’s Climate System and Natural Changes</dc:title>
  <dc:creator>John Family</dc:creator>
  <cp:lastModifiedBy>Morrison, Brent</cp:lastModifiedBy>
  <cp:revision>49</cp:revision>
  <dcterms:created xsi:type="dcterms:W3CDTF">2013-12-18T04:02:34Z</dcterms:created>
  <dcterms:modified xsi:type="dcterms:W3CDTF">2019-01-07T17:03:17Z</dcterms:modified>
</cp:coreProperties>
</file>