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54" d="100"/>
          <a:sy n="54" d="100"/>
        </p:scale>
        <p:origin x="-13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6391E7E-88FA-486D-BD91-B9B61257A8A6}" type="datetimeFigureOut">
              <a:rPr lang="en-CA" smtClean="0"/>
              <a:pPr/>
              <a:t>13/10/2012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3EB903-6A2E-47C7-8023-2B27B9A883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1E7E-88FA-486D-BD91-B9B61257A8A6}" type="datetimeFigureOut">
              <a:rPr lang="en-CA" smtClean="0"/>
              <a:pPr/>
              <a:t>13/10/2012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B903-6A2E-47C7-8023-2B27B9A883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6391E7E-88FA-486D-BD91-B9B61257A8A6}" type="datetimeFigureOut">
              <a:rPr lang="en-CA" smtClean="0"/>
              <a:pPr/>
              <a:t>13/10/2012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C3EB903-6A2E-47C7-8023-2B27B9A883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1E7E-88FA-486D-BD91-B9B61257A8A6}" type="datetimeFigureOut">
              <a:rPr lang="en-CA" smtClean="0"/>
              <a:pPr/>
              <a:t>13/10/2012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EB903-6A2E-47C7-8023-2B27B9A883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1E7E-88FA-486D-BD91-B9B61257A8A6}" type="datetimeFigureOut">
              <a:rPr lang="en-CA" smtClean="0"/>
              <a:pPr/>
              <a:t>13/10/2012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3EB903-6A2E-47C7-8023-2B27B9A883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391E7E-88FA-486D-BD91-B9B61257A8A6}" type="datetimeFigureOut">
              <a:rPr lang="en-CA" smtClean="0"/>
              <a:pPr/>
              <a:t>13/10/2012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3EB903-6A2E-47C7-8023-2B27B9A883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391E7E-88FA-486D-BD91-B9B61257A8A6}" type="datetimeFigureOut">
              <a:rPr lang="en-CA" smtClean="0"/>
              <a:pPr/>
              <a:t>13/10/2012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3EB903-6A2E-47C7-8023-2B27B9A883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1E7E-88FA-486D-BD91-B9B61257A8A6}" type="datetimeFigureOut">
              <a:rPr lang="en-CA" smtClean="0"/>
              <a:pPr/>
              <a:t>13/10/2012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EB903-6A2E-47C7-8023-2B27B9A883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1E7E-88FA-486D-BD91-B9B61257A8A6}" type="datetimeFigureOut">
              <a:rPr lang="en-CA" smtClean="0"/>
              <a:pPr/>
              <a:t>13/10/2012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3EB903-6A2E-47C7-8023-2B27B9A883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1E7E-88FA-486D-BD91-B9B61257A8A6}" type="datetimeFigureOut">
              <a:rPr lang="en-CA" smtClean="0"/>
              <a:pPr/>
              <a:t>13/10/2012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EB903-6A2E-47C7-8023-2B27B9A883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6391E7E-88FA-486D-BD91-B9B61257A8A6}" type="datetimeFigureOut">
              <a:rPr lang="en-CA" smtClean="0"/>
              <a:pPr/>
              <a:t>13/10/2012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C3EB903-6A2E-47C7-8023-2B27B9A883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391E7E-88FA-486D-BD91-B9B61257A8A6}" type="datetimeFigureOut">
              <a:rPr lang="en-CA" smtClean="0"/>
              <a:pPr/>
              <a:t>13/10/2012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3EB903-6A2E-47C7-8023-2B27B9A8836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Mechanical Advantage and Efficiency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Lesson 6</a:t>
            </a:r>
            <a:endParaRPr lang="en-CA" dirty="0"/>
          </a:p>
        </p:txBody>
      </p:sp>
      <p:pic>
        <p:nvPicPr>
          <p:cNvPr id="24578" name="Picture 2" descr="http://www.ridiculouslyhealthy.com/wp-content/uploads/2011/01/lever-fulcrum-630x2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980728"/>
            <a:ext cx="6000750" cy="26860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err="1" smtClean="0"/>
              <a:t>AMA</a:t>
            </a:r>
            <a:r>
              <a:rPr lang="en-CA" dirty="0" smtClean="0"/>
              <a:t> = 0.50 </a:t>
            </a:r>
          </a:p>
          <a:p>
            <a:r>
              <a:rPr lang="en-CA" dirty="0" smtClean="0"/>
              <a:t>The </a:t>
            </a:r>
            <a:r>
              <a:rPr lang="en-CA" dirty="0" err="1" smtClean="0"/>
              <a:t>AMA</a:t>
            </a:r>
            <a:r>
              <a:rPr lang="en-CA" dirty="0" smtClean="0"/>
              <a:t> of the board is 0.50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53400" cy="990600"/>
          </a:xfrm>
        </p:spPr>
        <p:txBody>
          <a:bodyPr>
            <a:normAutofit/>
          </a:bodyPr>
          <a:lstStyle/>
          <a:p>
            <a:r>
              <a:rPr lang="en-CA" dirty="0" smtClean="0"/>
              <a:t>(b)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3200" b="1" dirty="0" err="1" smtClean="0">
                <a:solidFill>
                  <a:srgbClr val="0070C0"/>
                </a:solidFill>
              </a:rPr>
              <a:t>d</a:t>
            </a:r>
            <a:r>
              <a:rPr lang="en-CA" sz="3200" b="1" baseline="-25000" dirty="0" err="1" smtClean="0">
                <a:solidFill>
                  <a:srgbClr val="0070C0"/>
                </a:solidFill>
              </a:rPr>
              <a:t>E</a:t>
            </a:r>
            <a:r>
              <a:rPr lang="en-CA" sz="3200" b="1" dirty="0" smtClean="0">
                <a:solidFill>
                  <a:srgbClr val="0070C0"/>
                </a:solidFill>
              </a:rPr>
              <a:t> = 1.7 m</a:t>
            </a:r>
          </a:p>
          <a:p>
            <a:r>
              <a:rPr lang="en-CA" sz="3200" b="1" dirty="0" err="1" smtClean="0">
                <a:solidFill>
                  <a:srgbClr val="0070C0"/>
                </a:solidFill>
              </a:rPr>
              <a:t>d</a:t>
            </a:r>
            <a:r>
              <a:rPr lang="en-CA" sz="3200" b="1" baseline="-25000" dirty="0" err="1" smtClean="0">
                <a:solidFill>
                  <a:srgbClr val="0070C0"/>
                </a:solidFill>
              </a:rPr>
              <a:t>L</a:t>
            </a:r>
            <a:r>
              <a:rPr lang="en-CA" sz="3200" b="1" dirty="0" smtClean="0">
                <a:solidFill>
                  <a:srgbClr val="0070C0"/>
                </a:solidFill>
              </a:rPr>
              <a:t> = 3.1 m</a:t>
            </a:r>
          </a:p>
          <a:p>
            <a:r>
              <a:rPr lang="en-CA" sz="3200" b="1" dirty="0" err="1" smtClean="0">
                <a:solidFill>
                  <a:srgbClr val="0070C0"/>
                </a:solidFill>
              </a:rPr>
              <a:t>IMA</a:t>
            </a:r>
            <a:r>
              <a:rPr lang="en-CA" sz="3200" b="1" dirty="0" smtClean="0">
                <a:solidFill>
                  <a:srgbClr val="0070C0"/>
                </a:solidFill>
              </a:rPr>
              <a:t> =? </a:t>
            </a:r>
            <a:endParaRPr lang="en-CA" sz="3200" b="1" dirty="0">
              <a:solidFill>
                <a:srgbClr val="0070C0"/>
              </a:solidFill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3501008"/>
            <a:ext cx="1279527" cy="792088"/>
          </a:xfrm>
          <a:prstGeom prst="rect">
            <a:avLst/>
          </a:prstGeom>
          <a:noFill/>
        </p:spPr>
      </p:pic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5301208"/>
            <a:ext cx="1800200" cy="736445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err="1" smtClean="0"/>
              <a:t>IMA</a:t>
            </a:r>
            <a:r>
              <a:rPr lang="en-CA" dirty="0" smtClean="0"/>
              <a:t> = </a:t>
            </a:r>
            <a:r>
              <a:rPr lang="en-CA" b="1" dirty="0" smtClean="0">
                <a:solidFill>
                  <a:srgbClr val="0070C0"/>
                </a:solidFill>
              </a:rPr>
              <a:t>0.55 </a:t>
            </a:r>
          </a:p>
          <a:p>
            <a:r>
              <a:rPr lang="en-CA" dirty="0" smtClean="0"/>
              <a:t>The </a:t>
            </a:r>
            <a:r>
              <a:rPr lang="en-CA" dirty="0" err="1" smtClean="0"/>
              <a:t>IMA</a:t>
            </a:r>
            <a:r>
              <a:rPr lang="en-CA" dirty="0" smtClean="0"/>
              <a:t> of the board is 0.55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 err="1" smtClean="0"/>
              <a:t>AMA</a:t>
            </a:r>
            <a:r>
              <a:rPr lang="en-CA" dirty="0" smtClean="0"/>
              <a:t> of a first class lever system can be greater than 1, less than 1 or equal to one depending on the situation. </a:t>
            </a:r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3078480"/>
          <a:ext cx="9144000" cy="3779520"/>
        </p:xfrm>
        <a:graphic>
          <a:graphicData uri="http://schemas.openxmlformats.org/drawingml/2006/table">
            <a:tbl>
              <a:tblPr/>
              <a:tblGrid>
                <a:gridCol w="1341670"/>
                <a:gridCol w="2132912"/>
                <a:gridCol w="2133773"/>
                <a:gridCol w="3535645"/>
              </a:tblGrid>
              <a:tr h="944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>
                          <a:latin typeface="Times New Roman"/>
                          <a:ea typeface="Calibri"/>
                          <a:cs typeface="Times New Roman"/>
                        </a:rPr>
                        <a:t>AMA</a:t>
                      </a:r>
                      <a:endParaRPr lang="en-CA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>
                          <a:latin typeface="Times New Roman"/>
                          <a:ea typeface="Calibri"/>
                          <a:cs typeface="Times New Roman"/>
                        </a:rPr>
                        <a:t>Load Force</a:t>
                      </a:r>
                      <a:endParaRPr lang="en-CA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>
                          <a:latin typeface="Times New Roman"/>
                          <a:ea typeface="Calibri"/>
                          <a:cs typeface="Times New Roman"/>
                        </a:rPr>
                        <a:t>Load Distance </a:t>
                      </a:r>
                      <a:endParaRPr lang="en-CA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>
                          <a:latin typeface="Times New Roman"/>
                          <a:ea typeface="Calibri"/>
                          <a:cs typeface="Times New Roman"/>
                        </a:rPr>
                        <a:t>Example</a:t>
                      </a:r>
                      <a:endParaRPr lang="en-CA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latin typeface="Times New Roman"/>
                          <a:ea typeface="Calibri"/>
                          <a:cs typeface="Times New Roman"/>
                        </a:rPr>
                        <a:t>Load force = effort force</a:t>
                      </a:r>
                      <a:endParaRPr lang="en-CA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latin typeface="Times New Roman"/>
                          <a:ea typeface="Calibri"/>
                          <a:cs typeface="Times New Roman"/>
                        </a:rPr>
                        <a:t>Load distance and effort distance are approximately equal </a:t>
                      </a:r>
                      <a:endParaRPr lang="en-CA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437113"/>
            <a:ext cx="977793" cy="864096"/>
          </a:xfrm>
          <a:prstGeom prst="rect">
            <a:avLst/>
          </a:prstGeom>
          <a:noFill/>
        </p:spPr>
      </p:pic>
      <p:grpSp>
        <p:nvGrpSpPr>
          <p:cNvPr id="36865" name="Group 1"/>
          <p:cNvGrpSpPr>
            <a:grpSpLocks/>
          </p:cNvGrpSpPr>
          <p:nvPr/>
        </p:nvGrpSpPr>
        <p:grpSpPr bwMode="auto">
          <a:xfrm>
            <a:off x="6012160" y="4365104"/>
            <a:ext cx="2952328" cy="1656184"/>
            <a:chOff x="7980" y="1097"/>
            <a:chExt cx="3066" cy="870"/>
          </a:xfrm>
        </p:grpSpPr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9992" y="1623"/>
              <a:ext cx="1054" cy="3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9215" y="1586"/>
              <a:ext cx="370" cy="38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870" name="Rectangle 6"/>
            <p:cNvSpPr>
              <a:spLocks noChangeArrowheads="1"/>
            </p:cNvSpPr>
            <p:nvPr/>
          </p:nvSpPr>
          <p:spPr bwMode="auto">
            <a:xfrm>
              <a:off x="7980" y="1512"/>
              <a:ext cx="2813" cy="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869" name="Rectangle 5"/>
            <p:cNvSpPr>
              <a:spLocks noChangeArrowheads="1"/>
            </p:cNvSpPr>
            <p:nvPr/>
          </p:nvSpPr>
          <p:spPr bwMode="auto">
            <a:xfrm>
              <a:off x="10451" y="1218"/>
              <a:ext cx="342" cy="2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868" name="AutoShape 4"/>
            <p:cNvSpPr>
              <a:spLocks noChangeArrowheads="1"/>
            </p:cNvSpPr>
            <p:nvPr/>
          </p:nvSpPr>
          <p:spPr bwMode="auto">
            <a:xfrm>
              <a:off x="10566" y="1623"/>
              <a:ext cx="127" cy="288"/>
            </a:xfrm>
            <a:prstGeom prst="downArrow">
              <a:avLst>
                <a:gd name="adj1" fmla="val 50000"/>
                <a:gd name="adj2" fmla="val 5669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867" name="AutoShape 3"/>
            <p:cNvSpPr>
              <a:spLocks noChangeArrowheads="1"/>
            </p:cNvSpPr>
            <p:nvPr/>
          </p:nvSpPr>
          <p:spPr bwMode="auto">
            <a:xfrm>
              <a:off x="7980" y="1097"/>
              <a:ext cx="182" cy="379"/>
            </a:xfrm>
            <a:prstGeom prst="downArrow">
              <a:avLst>
                <a:gd name="adj1" fmla="val 50000"/>
                <a:gd name="adj2" fmla="val 5206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866" name="Text Box 2"/>
            <p:cNvSpPr txBox="1">
              <a:spLocks noChangeArrowheads="1"/>
            </p:cNvSpPr>
            <p:nvPr/>
          </p:nvSpPr>
          <p:spPr bwMode="auto">
            <a:xfrm>
              <a:off x="8201" y="1163"/>
              <a:ext cx="1053" cy="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628800"/>
          <a:ext cx="9144000" cy="3626728"/>
        </p:xfrm>
        <a:graphic>
          <a:graphicData uri="http://schemas.openxmlformats.org/drawingml/2006/table">
            <a:tbl>
              <a:tblPr/>
              <a:tblGrid>
                <a:gridCol w="1341670"/>
                <a:gridCol w="2132912"/>
                <a:gridCol w="2133773"/>
                <a:gridCol w="3535645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 dirty="0" err="1">
                          <a:latin typeface="Times New Roman"/>
                          <a:ea typeface="Calibri"/>
                          <a:cs typeface="Times New Roman"/>
                        </a:rPr>
                        <a:t>AMA</a:t>
                      </a: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>
                          <a:latin typeface="Times New Roman"/>
                          <a:ea typeface="Calibri"/>
                          <a:cs typeface="Times New Roman"/>
                        </a:rPr>
                        <a:t>Load Force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>
                          <a:latin typeface="Times New Roman"/>
                          <a:ea typeface="Calibri"/>
                          <a:cs typeface="Times New Roman"/>
                        </a:rPr>
                        <a:t>Load Distance 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 dirty="0">
                          <a:latin typeface="Times New Roman"/>
                          <a:ea typeface="Calibri"/>
                          <a:cs typeface="Times New Roman"/>
                        </a:rPr>
                        <a:t>Example</a:t>
                      </a: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latin typeface="Times New Roman"/>
                          <a:ea typeface="Calibri"/>
                          <a:cs typeface="Times New Roman"/>
                        </a:rPr>
                        <a:t>Larger load force than effort force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latin typeface="Times New Roman"/>
                          <a:ea typeface="Calibri"/>
                          <a:cs typeface="Times New Roman"/>
                        </a:rPr>
                        <a:t>Smaller load distance than effort distance 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924944"/>
            <a:ext cx="896310" cy="792088"/>
          </a:xfrm>
          <a:prstGeom prst="rect">
            <a:avLst/>
          </a:prstGeom>
          <a:noFill/>
        </p:spPr>
      </p:pic>
      <p:grpSp>
        <p:nvGrpSpPr>
          <p:cNvPr id="38915" name="Group 3"/>
          <p:cNvGrpSpPr>
            <a:grpSpLocks/>
          </p:cNvGrpSpPr>
          <p:nvPr/>
        </p:nvGrpSpPr>
        <p:grpSpPr bwMode="auto">
          <a:xfrm>
            <a:off x="5724128" y="2780928"/>
            <a:ext cx="3274516" cy="1695202"/>
            <a:chOff x="7941" y="2085"/>
            <a:chExt cx="3166" cy="864"/>
          </a:xfrm>
        </p:grpSpPr>
        <p:sp>
          <p:nvSpPr>
            <p:cNvPr id="38916" name="Text Box 4"/>
            <p:cNvSpPr txBox="1">
              <a:spLocks noChangeArrowheads="1"/>
            </p:cNvSpPr>
            <p:nvPr/>
          </p:nvSpPr>
          <p:spPr bwMode="auto">
            <a:xfrm>
              <a:off x="10019" y="2579"/>
              <a:ext cx="1088" cy="3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Load force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36 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17" name="AutoShape 5"/>
            <p:cNvSpPr>
              <a:spLocks noChangeArrowheads="1"/>
            </p:cNvSpPr>
            <p:nvPr/>
          </p:nvSpPr>
          <p:spPr bwMode="auto">
            <a:xfrm>
              <a:off x="9721" y="2540"/>
              <a:ext cx="382" cy="40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7941" y="2460"/>
              <a:ext cx="2905" cy="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10493" y="2144"/>
              <a:ext cx="353" cy="3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920" name="AutoShape 8"/>
            <p:cNvSpPr>
              <a:spLocks noChangeArrowheads="1"/>
            </p:cNvSpPr>
            <p:nvPr/>
          </p:nvSpPr>
          <p:spPr bwMode="auto">
            <a:xfrm>
              <a:off x="10611" y="2579"/>
              <a:ext cx="132" cy="310"/>
            </a:xfrm>
            <a:prstGeom prst="downArrow">
              <a:avLst>
                <a:gd name="adj1" fmla="val 50000"/>
                <a:gd name="adj2" fmla="val 5871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921" name="AutoShape 9"/>
            <p:cNvSpPr>
              <a:spLocks noChangeArrowheads="1"/>
            </p:cNvSpPr>
            <p:nvPr/>
          </p:nvSpPr>
          <p:spPr bwMode="auto">
            <a:xfrm>
              <a:off x="7941" y="2289"/>
              <a:ext cx="125" cy="132"/>
            </a:xfrm>
            <a:prstGeom prst="downArrow">
              <a:avLst>
                <a:gd name="adj1" fmla="val 50000"/>
                <a:gd name="adj2" fmla="val 264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8169" y="2085"/>
              <a:ext cx="1088" cy="2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Effort force 12 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628800"/>
          <a:ext cx="9144000" cy="3626728"/>
        </p:xfrm>
        <a:graphic>
          <a:graphicData uri="http://schemas.openxmlformats.org/drawingml/2006/table">
            <a:tbl>
              <a:tblPr/>
              <a:tblGrid>
                <a:gridCol w="1341670"/>
                <a:gridCol w="2132912"/>
                <a:gridCol w="2133773"/>
                <a:gridCol w="3535645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 dirty="0" err="1">
                          <a:latin typeface="Times New Roman"/>
                          <a:ea typeface="Calibri"/>
                          <a:cs typeface="Times New Roman"/>
                        </a:rPr>
                        <a:t>AMA</a:t>
                      </a: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>
                          <a:latin typeface="Times New Roman"/>
                          <a:ea typeface="Calibri"/>
                          <a:cs typeface="Times New Roman"/>
                        </a:rPr>
                        <a:t>Load Force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>
                          <a:latin typeface="Times New Roman"/>
                          <a:ea typeface="Calibri"/>
                          <a:cs typeface="Times New Roman"/>
                        </a:rPr>
                        <a:t>Load Distance 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 dirty="0">
                          <a:latin typeface="Times New Roman"/>
                          <a:ea typeface="Calibri"/>
                          <a:cs typeface="Times New Roman"/>
                        </a:rPr>
                        <a:t>Example</a:t>
                      </a: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latin typeface="Times New Roman"/>
                          <a:ea typeface="Calibri"/>
                          <a:cs typeface="Times New Roman"/>
                        </a:rPr>
                        <a:t>Smaller load force than effort force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latin typeface="Times New Roman"/>
                          <a:ea typeface="Calibri"/>
                          <a:cs typeface="Times New Roman"/>
                        </a:rPr>
                        <a:t>Larger load distance than effort distance</a:t>
                      </a: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636912"/>
            <a:ext cx="1046011" cy="864096"/>
          </a:xfrm>
          <a:prstGeom prst="rect">
            <a:avLst/>
          </a:prstGeom>
          <a:noFill/>
        </p:spPr>
      </p:pic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5796136" y="2708920"/>
            <a:ext cx="2880320" cy="1800200"/>
            <a:chOff x="7828" y="2717"/>
            <a:chExt cx="3066" cy="1032"/>
          </a:xfrm>
        </p:grpSpPr>
        <p:sp>
          <p:nvSpPr>
            <p:cNvPr id="39940" name="Text Box 4"/>
            <p:cNvSpPr txBox="1">
              <a:spLocks noChangeArrowheads="1"/>
            </p:cNvSpPr>
            <p:nvPr/>
          </p:nvSpPr>
          <p:spPr bwMode="auto">
            <a:xfrm>
              <a:off x="9840" y="3405"/>
              <a:ext cx="1054" cy="3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Load force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sz="1000" dirty="0" smtClean="0">
                  <a:latin typeface="Calibri" pitchFamily="34" charset="0"/>
                  <a:cs typeface="Arial" pitchFamily="34" charset="0"/>
                </a:rPr>
                <a:t>12</a:t>
              </a:r>
              <a:r>
                <a:rPr kumimoji="0" lang="en-C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41" name="AutoShape 5"/>
            <p:cNvSpPr>
              <a:spLocks noChangeArrowheads="1"/>
            </p:cNvSpPr>
            <p:nvPr/>
          </p:nvSpPr>
          <p:spPr bwMode="auto">
            <a:xfrm>
              <a:off x="8201" y="3369"/>
              <a:ext cx="370" cy="38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7828" y="3294"/>
              <a:ext cx="2813" cy="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10299" y="3000"/>
              <a:ext cx="342" cy="2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944" name="AutoShape 8"/>
            <p:cNvSpPr>
              <a:spLocks noChangeArrowheads="1"/>
            </p:cNvSpPr>
            <p:nvPr/>
          </p:nvSpPr>
          <p:spPr bwMode="auto">
            <a:xfrm>
              <a:off x="10414" y="3405"/>
              <a:ext cx="127" cy="288"/>
            </a:xfrm>
            <a:prstGeom prst="downArrow">
              <a:avLst>
                <a:gd name="adj1" fmla="val 50000"/>
                <a:gd name="adj2" fmla="val 5669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945" name="AutoShape 9"/>
            <p:cNvSpPr>
              <a:spLocks noChangeArrowheads="1"/>
            </p:cNvSpPr>
            <p:nvPr/>
          </p:nvSpPr>
          <p:spPr bwMode="auto">
            <a:xfrm>
              <a:off x="7828" y="2717"/>
              <a:ext cx="113" cy="541"/>
            </a:xfrm>
            <a:prstGeom prst="downArrow">
              <a:avLst>
                <a:gd name="adj1" fmla="val 50000"/>
                <a:gd name="adj2" fmla="val 11969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8049" y="2945"/>
              <a:ext cx="1053" cy="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Effort force </a:t>
              </a:r>
              <a:r>
                <a:rPr lang="en-CA" sz="1100" dirty="0" smtClean="0">
                  <a:latin typeface="Calibri" pitchFamily="34" charset="0"/>
                  <a:cs typeface="Arial" pitchFamily="34" charset="0"/>
                </a:rPr>
                <a:t>36</a:t>
              </a:r>
              <a:r>
                <a:rPr kumimoji="0" lang="en-C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Efficiency of Machines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many situations, friction is undesirable; reducing this friction can improve a machines efficiency. </a:t>
            </a:r>
          </a:p>
          <a:p>
            <a:r>
              <a:rPr lang="en-CA" b="1" dirty="0" smtClean="0">
                <a:solidFill>
                  <a:srgbClr val="0070C0"/>
                </a:solidFill>
              </a:rPr>
              <a:t>Percent Efficiency </a:t>
            </a:r>
            <a:r>
              <a:rPr lang="en-CA" dirty="0" smtClean="0"/>
              <a:t>– the ratio of the </a:t>
            </a:r>
            <a:r>
              <a:rPr lang="en-CA" dirty="0" err="1" smtClean="0"/>
              <a:t>AMA</a:t>
            </a:r>
            <a:r>
              <a:rPr lang="en-CA" dirty="0" smtClean="0"/>
              <a:t> to the </a:t>
            </a:r>
            <a:r>
              <a:rPr lang="en-CA" dirty="0" err="1" smtClean="0"/>
              <a:t>IMA</a:t>
            </a:r>
            <a:r>
              <a:rPr lang="en-CA" dirty="0" smtClean="0"/>
              <a:t> of a machine, expressed as a percentage. Machines with large amounts of friction will have a low percent efficiency.</a:t>
            </a:r>
            <a:endParaRPr lang="en-CA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4725144"/>
            <a:ext cx="3770419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Example problem 2: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14 N cart is pulled 1.2 m up a ramp with an effort force of magnitude 5.0 N parallel to the ramp, raising the cart 0.40 m above its initial level. Calculate </a:t>
            </a:r>
          </a:p>
          <a:p>
            <a:r>
              <a:rPr lang="en-CA" dirty="0" smtClean="0"/>
              <a:t>(a) the </a:t>
            </a:r>
            <a:r>
              <a:rPr lang="en-CA" dirty="0" err="1" smtClean="0"/>
              <a:t>IMA</a:t>
            </a:r>
            <a:r>
              <a:rPr lang="en-CA" dirty="0" smtClean="0"/>
              <a:t>, </a:t>
            </a:r>
          </a:p>
          <a:p>
            <a:r>
              <a:rPr lang="en-CA" dirty="0" smtClean="0"/>
              <a:t>(b) the </a:t>
            </a:r>
            <a:r>
              <a:rPr lang="en-CA" dirty="0" err="1" smtClean="0"/>
              <a:t>AMA</a:t>
            </a:r>
            <a:r>
              <a:rPr lang="en-CA" dirty="0" smtClean="0"/>
              <a:t>, </a:t>
            </a:r>
          </a:p>
          <a:p>
            <a:r>
              <a:rPr lang="en-CA" dirty="0" smtClean="0"/>
              <a:t>(c) the percent efficiency.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(a)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3200" b="1" dirty="0" err="1" smtClean="0">
                <a:solidFill>
                  <a:srgbClr val="0070C0"/>
                </a:solidFill>
              </a:rPr>
              <a:t>d</a:t>
            </a:r>
            <a:r>
              <a:rPr lang="en-CA" sz="3200" b="1" baseline="-25000" dirty="0" err="1" smtClean="0">
                <a:solidFill>
                  <a:srgbClr val="0070C0"/>
                </a:solidFill>
              </a:rPr>
              <a:t>E</a:t>
            </a:r>
            <a:r>
              <a:rPr lang="en-CA" sz="3200" b="1" dirty="0" smtClean="0">
                <a:solidFill>
                  <a:srgbClr val="0070C0"/>
                </a:solidFill>
              </a:rPr>
              <a:t> = 1.2 m  </a:t>
            </a:r>
          </a:p>
          <a:p>
            <a:r>
              <a:rPr lang="en-CA" sz="3200" b="1" dirty="0" err="1" smtClean="0">
                <a:solidFill>
                  <a:srgbClr val="0070C0"/>
                </a:solidFill>
              </a:rPr>
              <a:t>d</a:t>
            </a:r>
            <a:r>
              <a:rPr lang="en-CA" sz="3200" b="1" baseline="-25000" dirty="0" err="1" smtClean="0">
                <a:solidFill>
                  <a:srgbClr val="0070C0"/>
                </a:solidFill>
              </a:rPr>
              <a:t>L</a:t>
            </a:r>
            <a:r>
              <a:rPr lang="en-CA" sz="3200" b="1" dirty="0" smtClean="0">
                <a:solidFill>
                  <a:srgbClr val="0070C0"/>
                </a:solidFill>
              </a:rPr>
              <a:t> = 0.40 m</a:t>
            </a:r>
          </a:p>
          <a:p>
            <a:r>
              <a:rPr lang="en-CA" sz="3200" b="1" dirty="0" err="1" smtClean="0">
                <a:solidFill>
                  <a:srgbClr val="0070C0"/>
                </a:solidFill>
              </a:rPr>
              <a:t>IMA</a:t>
            </a:r>
            <a:r>
              <a:rPr lang="en-CA" sz="3200" b="1" dirty="0" smtClean="0">
                <a:solidFill>
                  <a:srgbClr val="0070C0"/>
                </a:solidFill>
              </a:rPr>
              <a:t> =?</a:t>
            </a:r>
            <a:endParaRPr lang="en-CA" sz="3200" b="1" dirty="0">
              <a:solidFill>
                <a:srgbClr val="0070C0"/>
              </a:solidFill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2708920"/>
            <a:ext cx="2093771" cy="1296144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653136"/>
            <a:ext cx="3312368" cy="1242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err="1" smtClean="0"/>
              <a:t>IMA</a:t>
            </a:r>
            <a:r>
              <a:rPr lang="en-CA" dirty="0" smtClean="0"/>
              <a:t> = </a:t>
            </a:r>
            <a:r>
              <a:rPr lang="en-CA" b="1" dirty="0" smtClean="0">
                <a:solidFill>
                  <a:srgbClr val="0070C0"/>
                </a:solidFill>
              </a:rPr>
              <a:t>3.0 </a:t>
            </a:r>
          </a:p>
          <a:p>
            <a:r>
              <a:rPr lang="en-CA" dirty="0" smtClean="0"/>
              <a:t>The </a:t>
            </a:r>
            <a:r>
              <a:rPr lang="en-CA" dirty="0" err="1" smtClean="0"/>
              <a:t>IMA</a:t>
            </a:r>
            <a:r>
              <a:rPr lang="en-CA" dirty="0" smtClean="0"/>
              <a:t> of the ramp is 3.0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Mechanical Advantage and Efficiency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Simple machines allow us to move objects with less effort force then the load force due to force advantage. </a:t>
            </a:r>
          </a:p>
          <a:p>
            <a:r>
              <a:rPr lang="en-CA" dirty="0" smtClean="0"/>
              <a:t>The force advantage can be found by dividing the load force by the effort force, </a:t>
            </a:r>
          </a:p>
          <a:p>
            <a:r>
              <a:rPr lang="en-CA" dirty="0" smtClean="0"/>
              <a:t>F</a:t>
            </a:r>
            <a:r>
              <a:rPr lang="en-CA" baseline="-25000" dirty="0" smtClean="0"/>
              <a:t>L </a:t>
            </a:r>
            <a:r>
              <a:rPr lang="en-CA" dirty="0" smtClean="0"/>
              <a:t>/F</a:t>
            </a:r>
            <a:r>
              <a:rPr lang="en-CA" baseline="-25000" dirty="0" smtClean="0"/>
              <a:t>E</a:t>
            </a:r>
          </a:p>
          <a:p>
            <a:r>
              <a:rPr lang="en-CA" dirty="0" smtClean="0"/>
              <a:t> </a:t>
            </a:r>
          </a:p>
          <a:p>
            <a:endParaRPr lang="en-CA" dirty="0"/>
          </a:p>
        </p:txBody>
      </p:sp>
      <p:pic>
        <p:nvPicPr>
          <p:cNvPr id="1026" name="Picture 2" descr="http://www.engquest.org.au/Images/Machines/SM_diagra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573016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(b)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>
                <a:solidFill>
                  <a:srgbClr val="0070C0"/>
                </a:solidFill>
              </a:rPr>
              <a:t>F</a:t>
            </a:r>
            <a:r>
              <a:rPr lang="en-CA" sz="3200" b="1" baseline="-25000" dirty="0" smtClean="0">
                <a:solidFill>
                  <a:srgbClr val="0070C0"/>
                </a:solidFill>
              </a:rPr>
              <a:t>E</a:t>
            </a:r>
            <a:r>
              <a:rPr lang="en-CA" sz="3200" b="1" dirty="0" smtClean="0">
                <a:solidFill>
                  <a:srgbClr val="0070C0"/>
                </a:solidFill>
              </a:rPr>
              <a:t> = 5.0 N</a:t>
            </a:r>
          </a:p>
          <a:p>
            <a:r>
              <a:rPr lang="en-CA" sz="3200" b="1" dirty="0" smtClean="0">
                <a:solidFill>
                  <a:srgbClr val="0070C0"/>
                </a:solidFill>
              </a:rPr>
              <a:t>F</a:t>
            </a:r>
            <a:r>
              <a:rPr lang="en-CA" sz="3200" b="1" baseline="-25000" dirty="0" smtClean="0">
                <a:solidFill>
                  <a:srgbClr val="0070C0"/>
                </a:solidFill>
              </a:rPr>
              <a:t>L</a:t>
            </a:r>
            <a:r>
              <a:rPr lang="en-CA" sz="3200" b="1" dirty="0" smtClean="0">
                <a:solidFill>
                  <a:srgbClr val="0070C0"/>
                </a:solidFill>
              </a:rPr>
              <a:t> = 14 N</a:t>
            </a:r>
          </a:p>
          <a:p>
            <a:r>
              <a:rPr lang="en-CA" sz="3200" b="1" dirty="0" err="1" smtClean="0">
                <a:solidFill>
                  <a:srgbClr val="0070C0"/>
                </a:solidFill>
              </a:rPr>
              <a:t>AMA</a:t>
            </a:r>
            <a:r>
              <a:rPr lang="en-CA" sz="3200" b="1" dirty="0" smtClean="0">
                <a:solidFill>
                  <a:srgbClr val="0070C0"/>
                </a:solidFill>
              </a:rPr>
              <a:t> =?</a:t>
            </a:r>
            <a:endParaRPr lang="en-CA" sz="3200" b="1" dirty="0">
              <a:solidFill>
                <a:srgbClr val="0070C0"/>
              </a:solidFill>
            </a:endParaRPr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4365104"/>
            <a:ext cx="2592288" cy="1085144"/>
          </a:xfrm>
          <a:prstGeom prst="rect">
            <a:avLst/>
          </a:prstGeom>
          <a:noFill/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2924944"/>
            <a:ext cx="1814601" cy="1008112"/>
          </a:xfrm>
          <a:prstGeom prst="rect">
            <a:avLst/>
          </a:prstGeom>
          <a:noFill/>
        </p:spPr>
      </p:pic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3200" dirty="0" err="1" smtClean="0"/>
              <a:t>AMA</a:t>
            </a:r>
            <a:r>
              <a:rPr lang="en-CA" sz="3200" dirty="0" smtClean="0"/>
              <a:t> =</a:t>
            </a:r>
            <a:r>
              <a:rPr lang="en-CA" sz="3200" b="1" dirty="0" smtClean="0">
                <a:solidFill>
                  <a:srgbClr val="0070C0"/>
                </a:solidFill>
              </a:rPr>
              <a:t> 2.8 </a:t>
            </a:r>
          </a:p>
          <a:p>
            <a:r>
              <a:rPr lang="en-CA" sz="3200" dirty="0" smtClean="0"/>
              <a:t>The </a:t>
            </a:r>
            <a:r>
              <a:rPr lang="en-CA" sz="3200" dirty="0" err="1" smtClean="0"/>
              <a:t>AMA</a:t>
            </a:r>
            <a:r>
              <a:rPr lang="en-CA" sz="3200" dirty="0" smtClean="0"/>
              <a:t> of the ramp is 2.8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Use the calculations from (a) and (b)</a:t>
            </a:r>
            <a:endParaRPr lang="en-CA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788940"/>
            <a:ext cx="4464496" cy="1108427"/>
          </a:xfrm>
          <a:prstGeom prst="rect">
            <a:avLst/>
          </a:prstGeom>
          <a:noFill/>
        </p:spPr>
      </p:pic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4437112"/>
            <a:ext cx="4176464" cy="1130472"/>
          </a:xfrm>
          <a:prstGeom prst="rect">
            <a:avLst/>
          </a:prstGeom>
          <a:noFill/>
        </p:spPr>
      </p:pic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= </a:t>
            </a:r>
            <a:r>
              <a:rPr lang="en-CA" b="1" dirty="0" smtClean="0">
                <a:solidFill>
                  <a:srgbClr val="0070C0"/>
                </a:solidFill>
              </a:rPr>
              <a:t>93 % efficiency </a:t>
            </a:r>
          </a:p>
          <a:p>
            <a:r>
              <a:rPr lang="en-CA" dirty="0" smtClean="0"/>
              <a:t> </a:t>
            </a:r>
          </a:p>
          <a:p>
            <a:r>
              <a:rPr lang="en-CA" dirty="0" smtClean="0"/>
              <a:t>The percent efficiency of the ramp is 93%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Questions: </a:t>
            </a:r>
            <a:r>
              <a:rPr lang="en-CA" dirty="0" smtClean="0"/>
              <a:t> hand in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sz="3200" dirty="0" smtClean="0"/>
              <a:t>Calculate the </a:t>
            </a:r>
            <a:r>
              <a:rPr lang="en-CA" sz="3200" dirty="0" err="1" smtClean="0"/>
              <a:t>AMA</a:t>
            </a:r>
            <a:r>
              <a:rPr lang="en-CA" sz="3200" dirty="0" smtClean="0"/>
              <a:t> in each of the following cases: </a:t>
            </a:r>
            <a:r>
              <a:rPr lang="en-CA" sz="3200" b="1" dirty="0" smtClean="0"/>
              <a:t> T (2) </a:t>
            </a:r>
            <a:r>
              <a:rPr lang="en-CA" sz="3200" dirty="0" smtClean="0"/>
              <a:t>(a) 1.9  (b) 5.2</a:t>
            </a:r>
          </a:p>
          <a:p>
            <a:pPr lvl="1"/>
            <a:r>
              <a:rPr lang="en-CA" sz="2800" dirty="0" smtClean="0"/>
              <a:t>In a pulley system, an effort force of magnitude 17 N raises a load force of magnitude 32N. </a:t>
            </a:r>
          </a:p>
          <a:p>
            <a:pPr lvl="1"/>
            <a:r>
              <a:rPr lang="en-CA" sz="2800" dirty="0" smtClean="0"/>
              <a:t>To turn a truck’s steering wheel, an effort force of magnitude 2.9 N on the wheel creates a load force on the steering column of magnitude 15 N.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sz="3200" dirty="0" smtClean="0"/>
              <a:t>Calculate the </a:t>
            </a:r>
            <a:r>
              <a:rPr lang="en-CA" sz="3200" dirty="0" err="1" smtClean="0"/>
              <a:t>IMA</a:t>
            </a:r>
            <a:r>
              <a:rPr lang="en-CA" sz="3200" dirty="0" smtClean="0"/>
              <a:t> in each of the cases:</a:t>
            </a:r>
            <a:r>
              <a:rPr lang="en-CA" sz="3200" b="1" dirty="0" smtClean="0"/>
              <a:t> T (2) </a:t>
            </a:r>
            <a:r>
              <a:rPr lang="en-CA" sz="3200" dirty="0" smtClean="0"/>
              <a:t> (a) 3.7  (b) 1.0</a:t>
            </a:r>
          </a:p>
          <a:p>
            <a:pPr lvl="1"/>
            <a:r>
              <a:rPr lang="en-CA" sz="2800" dirty="0" smtClean="0"/>
              <a:t>Assume that in the load force in a first class lever is 0.35 m and the effort arm is 1.3 m. </a:t>
            </a:r>
          </a:p>
          <a:p>
            <a:pPr lvl="1"/>
            <a:r>
              <a:rPr lang="en-CA" sz="2800" dirty="0" smtClean="0"/>
              <a:t>In raising a flag 6.2 m up a pole, the effort force is moved 6.2 m downward. </a:t>
            </a:r>
          </a:p>
          <a:p>
            <a:pPr lvl="0"/>
            <a:r>
              <a:rPr lang="en-CA" sz="3200" dirty="0" smtClean="0"/>
              <a:t>Explain why the </a:t>
            </a:r>
            <a:r>
              <a:rPr lang="en-CA" sz="3200" dirty="0" err="1" smtClean="0"/>
              <a:t>AMA</a:t>
            </a:r>
            <a:r>
              <a:rPr lang="en-CA" sz="3200" dirty="0" smtClean="0"/>
              <a:t> of a machine is generally less than its </a:t>
            </a:r>
            <a:r>
              <a:rPr lang="en-CA" sz="3200" dirty="0" err="1" smtClean="0"/>
              <a:t>IMA</a:t>
            </a:r>
            <a:r>
              <a:rPr lang="en-CA" sz="3200" dirty="0" smtClean="0"/>
              <a:t>. </a:t>
            </a:r>
            <a:r>
              <a:rPr lang="en-CA" sz="3200" b="1" dirty="0" smtClean="0"/>
              <a:t> C (1) </a:t>
            </a:r>
            <a:endParaRPr lang="en-CA" sz="32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CA" sz="3200" dirty="0" smtClean="0"/>
              <a:t>Calculate the percent efficiency in each of the following. </a:t>
            </a:r>
            <a:r>
              <a:rPr lang="en-CA" sz="3200" b="1" dirty="0" smtClean="0"/>
              <a:t> T (2) </a:t>
            </a:r>
            <a:r>
              <a:rPr lang="en-CA" sz="3200" dirty="0" smtClean="0"/>
              <a:t> (a) 86% (b) 86%</a:t>
            </a:r>
          </a:p>
          <a:p>
            <a:pPr lvl="1"/>
            <a:r>
              <a:rPr lang="en-CA" sz="2800" dirty="0" smtClean="0"/>
              <a:t>The distance ratio of a lever is 3.6 and the force ratio is 3.1</a:t>
            </a:r>
          </a:p>
          <a:p>
            <a:pPr lvl="1"/>
            <a:r>
              <a:rPr lang="en-CA" sz="2800" dirty="0" smtClean="0"/>
              <a:t>The </a:t>
            </a:r>
            <a:r>
              <a:rPr lang="en-CA" sz="2800" dirty="0" err="1" smtClean="0"/>
              <a:t>AMA</a:t>
            </a:r>
            <a:r>
              <a:rPr lang="en-CA" sz="2800" dirty="0" smtClean="0"/>
              <a:t> of a wheel and axel is 6.0 and the </a:t>
            </a:r>
            <a:r>
              <a:rPr lang="en-CA" sz="2800" dirty="0" err="1" smtClean="0"/>
              <a:t>IMA</a:t>
            </a:r>
            <a:r>
              <a:rPr lang="en-CA" sz="2800" dirty="0" smtClean="0"/>
              <a:t> is 7.0.</a:t>
            </a:r>
          </a:p>
          <a:p>
            <a:r>
              <a:rPr lang="en-CA" sz="3200" dirty="0" smtClean="0"/>
              <a:t>Assume that you are attempting to determine the efficiency of a ramp that is used to raise a box. You investigate by pushing the box up the ramp. What could you do to improve the ramps efficiency? </a:t>
            </a:r>
            <a:r>
              <a:rPr lang="en-CA" sz="3200" b="1" dirty="0" smtClean="0"/>
              <a:t> </a:t>
            </a:r>
            <a:r>
              <a:rPr lang="en-CA" sz="3200" b="1" smtClean="0"/>
              <a:t>C (2)</a:t>
            </a:r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Example: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force advantage = F</a:t>
            </a:r>
            <a:r>
              <a:rPr lang="en-CA" baseline="-25000" dirty="0" smtClean="0"/>
              <a:t>L</a:t>
            </a:r>
            <a:r>
              <a:rPr lang="en-CA" dirty="0" smtClean="0"/>
              <a:t>/F</a:t>
            </a:r>
            <a:r>
              <a:rPr lang="en-CA" baseline="-25000" dirty="0" smtClean="0"/>
              <a:t>E</a:t>
            </a:r>
            <a:endParaRPr lang="en-CA" dirty="0" smtClean="0"/>
          </a:p>
          <a:p>
            <a:r>
              <a:rPr lang="en-CA" dirty="0" smtClean="0"/>
              <a:t>= </a:t>
            </a:r>
            <a:r>
              <a:rPr lang="en-CA" b="1" dirty="0" smtClean="0">
                <a:solidFill>
                  <a:srgbClr val="0070C0"/>
                </a:solidFill>
              </a:rPr>
              <a:t>36 N / 12 N = 3. </a:t>
            </a:r>
          </a:p>
          <a:p>
            <a:r>
              <a:rPr lang="en-CA" dirty="0" smtClean="0"/>
              <a:t>This means that load force is 3 times greater than the effort force. </a:t>
            </a:r>
          </a:p>
          <a:p>
            <a:r>
              <a:rPr lang="en-CA" dirty="0" smtClean="0"/>
              <a:t>If we rearrange the equation of the lever we have </a:t>
            </a:r>
            <a:r>
              <a:rPr lang="en-CA" dirty="0" err="1" smtClean="0"/>
              <a:t>F</a:t>
            </a:r>
            <a:r>
              <a:rPr lang="en-CA" baseline="-25000" dirty="0" err="1" smtClean="0"/>
              <a:t>E</a:t>
            </a:r>
            <a:r>
              <a:rPr lang="en-CA" dirty="0" err="1" smtClean="0"/>
              <a:t>d</a:t>
            </a:r>
            <a:r>
              <a:rPr lang="en-CA" baseline="-25000" dirty="0" err="1" smtClean="0"/>
              <a:t>E</a:t>
            </a:r>
            <a:r>
              <a:rPr lang="en-CA" dirty="0" smtClean="0"/>
              <a:t> = </a:t>
            </a:r>
            <a:r>
              <a:rPr lang="en-CA" dirty="0" err="1" smtClean="0"/>
              <a:t>F</a:t>
            </a:r>
            <a:r>
              <a:rPr lang="en-CA" baseline="-25000" dirty="0" err="1" smtClean="0"/>
              <a:t>L</a:t>
            </a:r>
            <a:r>
              <a:rPr lang="en-CA" dirty="0" err="1" smtClean="0"/>
              <a:t>d</a:t>
            </a:r>
            <a:r>
              <a:rPr lang="en-CA" baseline="-25000" dirty="0" err="1" smtClean="0"/>
              <a:t>L</a:t>
            </a:r>
            <a:endParaRPr lang="en-CA" dirty="0" smtClean="0"/>
          </a:p>
          <a:p>
            <a:endParaRPr lang="en-CA" dirty="0"/>
          </a:p>
        </p:txBody>
      </p:sp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2771800" y="4509120"/>
            <a:ext cx="6192688" cy="2016224"/>
            <a:chOff x="6286" y="2104"/>
            <a:chExt cx="5390" cy="1641"/>
          </a:xfrm>
        </p:grpSpPr>
        <p:sp>
          <p:nvSpPr>
            <p:cNvPr id="27651" name="Text Box 3"/>
            <p:cNvSpPr txBox="1">
              <a:spLocks noChangeArrowheads="1"/>
            </p:cNvSpPr>
            <p:nvPr/>
          </p:nvSpPr>
          <p:spPr bwMode="auto">
            <a:xfrm>
              <a:off x="9823" y="3043"/>
              <a:ext cx="1853" cy="7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Load force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36 N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2" name="AutoShape 4"/>
            <p:cNvSpPr>
              <a:spLocks noChangeArrowheads="1"/>
            </p:cNvSpPr>
            <p:nvPr/>
          </p:nvSpPr>
          <p:spPr bwMode="auto">
            <a:xfrm>
              <a:off x="9316" y="2968"/>
              <a:ext cx="651" cy="776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4000"/>
            </a:p>
          </p:txBody>
        </p:sp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6286" y="2817"/>
              <a:ext cx="4946" cy="1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4000"/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10631" y="2216"/>
              <a:ext cx="601" cy="6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4000"/>
            </a:p>
          </p:txBody>
        </p:sp>
        <p:sp>
          <p:nvSpPr>
            <p:cNvPr id="27655" name="AutoShape 7"/>
            <p:cNvSpPr>
              <a:spLocks noChangeArrowheads="1"/>
            </p:cNvSpPr>
            <p:nvPr/>
          </p:nvSpPr>
          <p:spPr bwMode="auto">
            <a:xfrm>
              <a:off x="10831" y="3043"/>
              <a:ext cx="226" cy="588"/>
            </a:xfrm>
            <a:prstGeom prst="downArrow">
              <a:avLst>
                <a:gd name="adj1" fmla="val 50000"/>
                <a:gd name="adj2" fmla="val 6504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4000"/>
            </a:p>
          </p:txBody>
        </p:sp>
        <p:sp>
          <p:nvSpPr>
            <p:cNvPr id="27656" name="AutoShape 8"/>
            <p:cNvSpPr>
              <a:spLocks noChangeArrowheads="1"/>
            </p:cNvSpPr>
            <p:nvPr/>
          </p:nvSpPr>
          <p:spPr bwMode="auto">
            <a:xfrm>
              <a:off x="6286" y="2104"/>
              <a:ext cx="213" cy="638"/>
            </a:xfrm>
            <a:prstGeom prst="downArrow">
              <a:avLst>
                <a:gd name="adj1" fmla="val 50000"/>
                <a:gd name="adj2" fmla="val 7488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4000"/>
            </a:p>
          </p:txBody>
        </p:sp>
        <p:sp>
          <p:nvSpPr>
            <p:cNvPr id="27657" name="Text Box 9"/>
            <p:cNvSpPr txBox="1">
              <a:spLocks noChangeArrowheads="1"/>
            </p:cNvSpPr>
            <p:nvPr/>
          </p:nvSpPr>
          <p:spPr bwMode="auto">
            <a:xfrm>
              <a:off x="6674" y="2104"/>
              <a:ext cx="1853" cy="3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Effort force 12 N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This gives us two ratios: the force ratio and the distance ratio. In a machine in static equilibrium or in an ideal perfect machine, the ratios are the same. Although, since most machines have friction they are not ideal. </a:t>
            </a:r>
          </a:p>
          <a:p>
            <a:endParaRPr lang="en-CA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1556792"/>
            <a:ext cx="1224136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Actual mechanical advantage (</a:t>
            </a:r>
            <a:r>
              <a:rPr lang="en-CA" b="1" dirty="0" err="1" smtClean="0"/>
              <a:t>AMA</a:t>
            </a:r>
            <a:r>
              <a:rPr lang="en-CA" b="1" dirty="0" smtClean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>
                <a:solidFill>
                  <a:srgbClr val="0070C0"/>
                </a:solidFill>
              </a:rPr>
              <a:t>The ratio of the load force to effort force for a machine </a:t>
            </a:r>
            <a:endParaRPr lang="en-CA" sz="3200" b="1" dirty="0">
              <a:solidFill>
                <a:srgbClr val="0070C0"/>
              </a:solidFill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276872"/>
            <a:ext cx="483211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Ideal mechanical advantage (</a:t>
            </a:r>
            <a:r>
              <a:rPr lang="en-CA" b="1" dirty="0" err="1" smtClean="0"/>
              <a:t>IMA</a:t>
            </a:r>
            <a:r>
              <a:rPr lang="en-CA" b="1" dirty="0" smtClean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sz="3200" b="1" dirty="0" smtClean="0">
                <a:solidFill>
                  <a:srgbClr val="0070C0"/>
                </a:solidFill>
              </a:rPr>
              <a:t>The ratio of the effort arm (or effort distance) to the load arm (or load distance) for a machine. 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The units cancel in both ratios, so both </a:t>
            </a:r>
            <a:r>
              <a:rPr lang="en-CA" dirty="0" err="1" smtClean="0"/>
              <a:t>AMA</a:t>
            </a:r>
            <a:r>
              <a:rPr lang="en-CA" dirty="0" smtClean="0"/>
              <a:t> and </a:t>
            </a:r>
            <a:r>
              <a:rPr lang="en-CA" dirty="0" err="1" smtClean="0"/>
              <a:t>IMA</a:t>
            </a:r>
            <a:r>
              <a:rPr lang="en-CA" dirty="0" smtClean="0"/>
              <a:t> have no units. </a:t>
            </a:r>
          </a:p>
          <a:p>
            <a:endParaRPr lang="en-CA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708920"/>
            <a:ext cx="47266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the fixed pulley diagram seen to below, the </a:t>
            </a:r>
            <a:r>
              <a:rPr lang="en-CA" dirty="0" err="1" smtClean="0"/>
              <a:t>IMA</a:t>
            </a:r>
            <a:r>
              <a:rPr lang="en-CA" dirty="0" smtClean="0"/>
              <a:t> is seen in the top right corner. As each pulley is added the </a:t>
            </a:r>
            <a:r>
              <a:rPr lang="en-CA" dirty="0" err="1" smtClean="0"/>
              <a:t>IMA</a:t>
            </a:r>
            <a:r>
              <a:rPr lang="en-CA" dirty="0" smtClean="0"/>
              <a:t> ratio increases by one</a:t>
            </a:r>
            <a:endParaRPr lang="en-CA" dirty="0"/>
          </a:p>
        </p:txBody>
      </p:sp>
      <p:pic>
        <p:nvPicPr>
          <p:cNvPr id="4" name="Picture 3" descr="http://www.websters-online-dictionary.org/images/wiki/wikipedia/commons/thumb/e/e9/Four_pulleys.svg/450px-Four_pulleys.svg.png"/>
          <p:cNvPicPr/>
          <p:nvPr/>
        </p:nvPicPr>
        <p:blipFill>
          <a:blip r:embed="rId2" cstate="print">
            <a:lum bright="-20000" contrast="-40000"/>
          </a:blip>
          <a:srcRect/>
          <a:stretch>
            <a:fillRect/>
          </a:stretch>
        </p:blipFill>
        <p:spPr bwMode="auto">
          <a:xfrm>
            <a:off x="1043608" y="3140968"/>
            <a:ext cx="684076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Example problem 1: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6300192" cy="5112568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In an acrobatic demonstration, one person jumps onto the end of a plank (lever). This creates a large effort force of magnitude 9.2 x 10</a:t>
            </a:r>
            <a:r>
              <a:rPr lang="en-CA" baseline="30000" dirty="0" smtClean="0"/>
              <a:t>2</a:t>
            </a:r>
            <a:r>
              <a:rPr lang="en-CA" dirty="0" smtClean="0"/>
              <a:t> N at the end of the board at a distance of 1.7 m from the fulcrum. A smaller person (a load force of 4.6 x 10</a:t>
            </a:r>
            <a:r>
              <a:rPr lang="en-CA" baseline="30000" dirty="0" smtClean="0"/>
              <a:t>2</a:t>
            </a:r>
            <a:r>
              <a:rPr lang="en-CA" dirty="0" smtClean="0"/>
              <a:t> N located 3.1 m away from the fulcrum) moves a larger distance and high enough to perform acrobatic moves. Calculate </a:t>
            </a:r>
          </a:p>
          <a:p>
            <a:r>
              <a:rPr lang="en-CA" dirty="0" smtClean="0"/>
              <a:t>(a) the </a:t>
            </a:r>
            <a:r>
              <a:rPr lang="en-CA" dirty="0" err="1" smtClean="0"/>
              <a:t>AMA</a:t>
            </a:r>
            <a:r>
              <a:rPr lang="en-CA" dirty="0" smtClean="0"/>
              <a:t> of the board and </a:t>
            </a:r>
          </a:p>
          <a:p>
            <a:r>
              <a:rPr lang="en-CA" dirty="0" smtClean="0"/>
              <a:t>(b) the </a:t>
            </a:r>
            <a:r>
              <a:rPr lang="en-CA" dirty="0" err="1" smtClean="0"/>
              <a:t>IMA</a:t>
            </a:r>
            <a:r>
              <a:rPr lang="en-CA" dirty="0" smtClean="0"/>
              <a:t> of the board. </a:t>
            </a:r>
          </a:p>
          <a:p>
            <a:endParaRPr lang="en-CA" dirty="0"/>
          </a:p>
        </p:txBody>
      </p:sp>
      <p:pic>
        <p:nvPicPr>
          <p:cNvPr id="31746" name="Picture 2" descr="http://2.bp.blogspot.com/_QmknOPGNdzY/RtY3gyj-06I/AAAAAAAAAGk/YCxQqBDk6hI/s320/acroba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5688" y="0"/>
            <a:ext cx="2558312" cy="3411084"/>
          </a:xfrm>
          <a:prstGeom prst="rect">
            <a:avLst/>
          </a:prstGeom>
          <a:noFill/>
        </p:spPr>
      </p:pic>
      <p:pic>
        <p:nvPicPr>
          <p:cNvPr id="31748" name="Picture 4" descr="http://1.bp.blogspot.com/_QmknOPGNdzY/RtY3gij-05I/AAAAAAAAAGc/JSpCwr8hJqM/s320/acroba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3429000"/>
            <a:ext cx="2571749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(a)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z="3200" b="1" dirty="0" smtClean="0">
                <a:solidFill>
                  <a:srgbClr val="0070C0"/>
                </a:solidFill>
              </a:rPr>
              <a:t>F</a:t>
            </a:r>
            <a:r>
              <a:rPr lang="en-CA" sz="3200" b="1" baseline="-25000" dirty="0" smtClean="0">
                <a:solidFill>
                  <a:srgbClr val="0070C0"/>
                </a:solidFill>
              </a:rPr>
              <a:t>E</a:t>
            </a:r>
            <a:r>
              <a:rPr lang="en-CA" sz="3200" b="1" dirty="0" smtClean="0">
                <a:solidFill>
                  <a:srgbClr val="0070C0"/>
                </a:solidFill>
              </a:rPr>
              <a:t> = 9.2 x 10</a:t>
            </a:r>
            <a:r>
              <a:rPr lang="en-CA" sz="3200" b="1" baseline="30000" dirty="0" smtClean="0">
                <a:solidFill>
                  <a:srgbClr val="0070C0"/>
                </a:solidFill>
              </a:rPr>
              <a:t>2</a:t>
            </a:r>
            <a:r>
              <a:rPr lang="en-CA" sz="3200" b="1" dirty="0" smtClean="0">
                <a:solidFill>
                  <a:srgbClr val="0070C0"/>
                </a:solidFill>
              </a:rPr>
              <a:t> N </a:t>
            </a:r>
          </a:p>
          <a:p>
            <a:r>
              <a:rPr lang="en-CA" sz="3200" b="1" dirty="0" smtClean="0">
                <a:solidFill>
                  <a:srgbClr val="0070C0"/>
                </a:solidFill>
              </a:rPr>
              <a:t>F</a:t>
            </a:r>
            <a:r>
              <a:rPr lang="en-CA" sz="3200" b="1" baseline="-25000" dirty="0" smtClean="0">
                <a:solidFill>
                  <a:srgbClr val="0070C0"/>
                </a:solidFill>
              </a:rPr>
              <a:t>L</a:t>
            </a:r>
            <a:r>
              <a:rPr lang="en-CA" sz="3200" b="1" dirty="0" smtClean="0">
                <a:solidFill>
                  <a:srgbClr val="0070C0"/>
                </a:solidFill>
              </a:rPr>
              <a:t> = 4.6 x 10</a:t>
            </a:r>
            <a:r>
              <a:rPr lang="en-CA" sz="3200" b="1" baseline="30000" dirty="0" smtClean="0">
                <a:solidFill>
                  <a:srgbClr val="0070C0"/>
                </a:solidFill>
              </a:rPr>
              <a:t>2</a:t>
            </a:r>
            <a:r>
              <a:rPr lang="en-CA" sz="3200" b="1" dirty="0" smtClean="0">
                <a:solidFill>
                  <a:srgbClr val="0070C0"/>
                </a:solidFill>
              </a:rPr>
              <a:t> N</a:t>
            </a:r>
          </a:p>
          <a:p>
            <a:r>
              <a:rPr lang="en-CA" sz="3200" b="1" dirty="0" err="1" smtClean="0">
                <a:solidFill>
                  <a:srgbClr val="0070C0"/>
                </a:solidFill>
              </a:rPr>
              <a:t>AMA</a:t>
            </a:r>
            <a:r>
              <a:rPr lang="en-CA" sz="3200" b="1" dirty="0" smtClean="0">
                <a:solidFill>
                  <a:srgbClr val="0070C0"/>
                </a:solidFill>
              </a:rPr>
              <a:t> =? </a:t>
            </a:r>
          </a:p>
          <a:p>
            <a:endParaRPr lang="en-CA" b="1" dirty="0">
              <a:solidFill>
                <a:srgbClr val="0070C0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3212976"/>
            <a:ext cx="1440160" cy="829183"/>
          </a:xfrm>
          <a:prstGeom prst="rect">
            <a:avLst/>
          </a:prstGeom>
          <a:noFill/>
        </p:spPr>
      </p:pic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4941168"/>
            <a:ext cx="2736304" cy="845362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64</TotalTime>
  <Words>912</Words>
  <Application>Microsoft Office PowerPoint</Application>
  <PresentationFormat>On-screen Show (4:3)</PresentationFormat>
  <Paragraphs>104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Median</vt:lpstr>
      <vt:lpstr>Mechanical Advantage and Efficiency </vt:lpstr>
      <vt:lpstr>Mechanical Advantage and Efficiency </vt:lpstr>
      <vt:lpstr>Example: </vt:lpstr>
      <vt:lpstr>Slide 4</vt:lpstr>
      <vt:lpstr>Actual mechanical advantage (AMA)</vt:lpstr>
      <vt:lpstr>Ideal mechanical advantage (IMA)</vt:lpstr>
      <vt:lpstr>Slide 7</vt:lpstr>
      <vt:lpstr>Example problem 1:</vt:lpstr>
      <vt:lpstr>(a)</vt:lpstr>
      <vt:lpstr>Slide 10</vt:lpstr>
      <vt:lpstr>(b)</vt:lpstr>
      <vt:lpstr>Slide 12</vt:lpstr>
      <vt:lpstr>Slide 13</vt:lpstr>
      <vt:lpstr>Slide 14</vt:lpstr>
      <vt:lpstr>Slide 15</vt:lpstr>
      <vt:lpstr>Efficiency of Machines </vt:lpstr>
      <vt:lpstr>Example problem 2:</vt:lpstr>
      <vt:lpstr>(a)</vt:lpstr>
      <vt:lpstr>Slide 19</vt:lpstr>
      <vt:lpstr>(b)</vt:lpstr>
      <vt:lpstr>Slide 21</vt:lpstr>
      <vt:lpstr>Slide 22</vt:lpstr>
      <vt:lpstr>Slide 23</vt:lpstr>
      <vt:lpstr>Questions:  hand in </vt:lpstr>
      <vt:lpstr>Slide 25</vt:lpstr>
      <vt:lpstr>Slide 26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Mechanical Advantage and Efficiency</dc:title>
  <dc:creator>David W Hoover</dc:creator>
  <cp:lastModifiedBy>Morrison</cp:lastModifiedBy>
  <cp:revision>7</cp:revision>
  <dcterms:created xsi:type="dcterms:W3CDTF">2011-03-06T19:19:19Z</dcterms:created>
  <dcterms:modified xsi:type="dcterms:W3CDTF">2012-10-13T18:57:42Z</dcterms:modified>
</cp:coreProperties>
</file>