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13" r:id="rId2"/>
    <p:sldId id="314" r:id="rId3"/>
    <p:sldId id="315" r:id="rId4"/>
    <p:sldId id="299" r:id="rId5"/>
    <p:sldId id="316" r:id="rId6"/>
    <p:sldId id="317" r:id="rId7"/>
    <p:sldId id="304" r:id="rId8"/>
    <p:sldId id="261" r:id="rId9"/>
    <p:sldId id="281" r:id="rId10"/>
    <p:sldId id="262" r:id="rId11"/>
    <p:sldId id="263" r:id="rId12"/>
    <p:sldId id="264" r:id="rId13"/>
    <p:sldId id="265" r:id="rId14"/>
    <p:sldId id="266" r:id="rId15"/>
    <p:sldId id="267" r:id="rId16"/>
    <p:sldId id="283" r:id="rId17"/>
    <p:sldId id="287" r:id="rId18"/>
    <p:sldId id="288" r:id="rId19"/>
    <p:sldId id="268" r:id="rId20"/>
    <p:sldId id="269" r:id="rId21"/>
    <p:sldId id="270" r:id="rId22"/>
    <p:sldId id="271" r:id="rId23"/>
    <p:sldId id="272" r:id="rId24"/>
    <p:sldId id="273" r:id="rId25"/>
    <p:sldId id="291" r:id="rId26"/>
    <p:sldId id="292" r:id="rId27"/>
    <p:sldId id="293" r:id="rId28"/>
    <p:sldId id="279" r:id="rId29"/>
    <p:sldId id="319" r:id="rId30"/>
    <p:sldId id="320" r:id="rId31"/>
    <p:sldId id="321" r:id="rId32"/>
    <p:sldId id="274" r:id="rId33"/>
    <p:sldId id="275" r:id="rId34"/>
    <p:sldId id="276" r:id="rId35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C0000"/>
    <a:srgbClr val="FE9B03"/>
    <a:srgbClr val="0000FF"/>
    <a:srgbClr val="000000"/>
    <a:srgbClr val="037C03"/>
    <a:srgbClr val="767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374" y="-90"/>
      </p:cViewPr>
      <p:guideLst>
        <p:guide orient="horz" pos="3774"/>
        <p:guide pos="7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image" Target="../media/image49.emf"/><Relationship Id="rId6" Type="http://schemas.openxmlformats.org/officeDocument/2006/relationships/image" Target="../media/image54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855075"/>
            <a:ext cx="757238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3316091E-4D8C-403B-8851-D4C4C28E73E8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750120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855075"/>
            <a:ext cx="757238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9AE6C63F-7222-4BA2-99F1-CCA25CBF3F9D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xmlns="" val="1177123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C0F8F2C-D358-432B-872B-FE5A35FDF7D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3FDE07B-2284-483D-B0FC-75D7AC21174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1850" cy="3481388"/>
          </a:xfrm>
          <a:ln cap="flat"/>
        </p:spPr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20" tIns="45182" rIns="91920" bIns="4518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1850" cy="3481388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20" tIns="45182" rIns="91920" bIns="4518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1850" cy="3481388"/>
          </a:xfrm>
          <a:ln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20" tIns="45182" rIns="91920" bIns="45182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31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869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8486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7491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9599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0259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76180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9957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0588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08975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8382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3550" y="463550"/>
            <a:ext cx="8216900" cy="60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83300" y="6516688"/>
            <a:ext cx="2290763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1400">
                <a:solidFill>
                  <a:schemeClr val="tx2"/>
                </a:solidFill>
              </a:rPr>
              <a:t>SPH4U: Lecture 14, Pg </a:t>
            </a:r>
            <a:fld id="{2630E937-6EF8-48E6-9083-3CB1BE1A7B74}" type="slidenum">
              <a:rPr lang="en-US" sz="1400">
                <a:solidFill>
                  <a:schemeClr val="tx2"/>
                </a:solidFill>
              </a:rPr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t>‹#›</a:t>
            </a:fld>
            <a:endParaRPr lang="en-US" sz="1400">
              <a:solidFill>
                <a:schemeClr val="tx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è"/>
        <a:defRPr sz="2000">
          <a:solidFill>
            <a:schemeClr val="tx1"/>
          </a:solidFill>
          <a:latin typeface="+mn-lt"/>
        </a:defRPr>
      </a:lvl2pPr>
      <a:lvl3pPr marL="97155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2573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14.vml"/><Relationship Id="rId6" Type="http://schemas.openxmlformats.org/officeDocument/2006/relationships/audio" Target="../media/audio3.wav"/><Relationship Id="rId11" Type="http://schemas.openxmlformats.org/officeDocument/2006/relationships/oleObject" Target="../embeddings/oleObject48.bin"/><Relationship Id="rId5" Type="http://schemas.openxmlformats.org/officeDocument/2006/relationships/audio" Target="../media/audio1.wav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6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le 1"/>
          <p:cNvSpPr>
            <a:spLocks noGrp="1"/>
          </p:cNvSpPr>
          <p:nvPr>
            <p:ph type="title"/>
          </p:nvPr>
        </p:nvSpPr>
        <p:spPr>
          <a:xfrm>
            <a:off x="457200" y="185738"/>
            <a:ext cx="8229600" cy="2209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From Newton</a:t>
            </a:r>
            <a:br>
              <a:rPr lang="en-US" dirty="0" smtClean="0"/>
            </a:br>
            <a:r>
              <a:rPr lang="en-US" dirty="0" smtClean="0"/>
              <a:t>Two New Concepts</a:t>
            </a:r>
            <a:br>
              <a:rPr lang="en-US" dirty="0" smtClean="0"/>
            </a:br>
            <a:r>
              <a:rPr lang="en-US" dirty="0" smtClean="0">
                <a:solidFill>
                  <a:srgbClr val="FF5050"/>
                </a:solidFill>
              </a:rPr>
              <a:t>Impulse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5050"/>
                </a:solidFill>
              </a:rPr>
              <a:t>Momentum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914400" y="2187575"/>
          <a:ext cx="1731963" cy="685800"/>
        </p:xfrm>
        <a:graphic>
          <a:graphicData uri="http://schemas.openxmlformats.org/presentationml/2006/ole">
            <p:oleObj spid="_x0000_s1052" name="Equation" r:id="rId4" imgW="609336" imgH="241195" progId="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838200" y="2949575"/>
          <a:ext cx="2128838" cy="1117600"/>
        </p:xfrm>
        <a:graphic>
          <a:graphicData uri="http://schemas.openxmlformats.org/presentationml/2006/ole">
            <p:oleObj spid="_x0000_s1053" name="Equation" r:id="rId5" imgW="748975" imgH="393529" progId="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685800" y="4016375"/>
          <a:ext cx="2814638" cy="685800"/>
        </p:xfrm>
        <a:graphic>
          <a:graphicData uri="http://schemas.openxmlformats.org/presentationml/2006/ole">
            <p:oleObj spid="_x0000_s1054" name="Equation" r:id="rId6" imgW="990170" imgH="241195" progId="">
              <p:embed/>
            </p:oleObj>
          </a:graphicData>
        </a:graphic>
      </p:graphicFrame>
      <p:sp>
        <p:nvSpPr>
          <p:cNvPr id="7" name="Right Brace 6"/>
          <p:cNvSpPr>
            <a:spLocks/>
          </p:cNvSpPr>
          <p:nvPr/>
        </p:nvSpPr>
        <p:spPr bwMode="auto">
          <a:xfrm rot="5400000">
            <a:off x="1181100" y="4078288"/>
            <a:ext cx="304800" cy="1143000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CA">
              <a:solidFill>
                <a:srgbClr val="FFFF00"/>
              </a:solidFill>
            </a:endParaRPr>
          </a:p>
        </p:txBody>
      </p:sp>
      <p:sp>
        <p:nvSpPr>
          <p:cNvPr id="8" name="Right Brace 7"/>
          <p:cNvSpPr>
            <a:spLocks/>
          </p:cNvSpPr>
          <p:nvPr/>
        </p:nvSpPr>
        <p:spPr bwMode="auto">
          <a:xfrm rot="5400000">
            <a:off x="2705100" y="4130675"/>
            <a:ext cx="304800" cy="990600"/>
          </a:xfrm>
          <a:prstGeom prst="rightBrace">
            <a:avLst>
              <a:gd name="adj1" fmla="val 8336"/>
              <a:gd name="adj2" fmla="val 50000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CA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4702175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Impulse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62200" y="4778375"/>
            <a:ext cx="1465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Change In</a:t>
            </a:r>
          </a:p>
          <a:p>
            <a:r>
              <a:rPr lang="en-US">
                <a:solidFill>
                  <a:srgbClr val="FFFF00"/>
                </a:solidFill>
              </a:rPr>
              <a:t>Momentum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43400" y="2263775"/>
            <a:ext cx="389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Impulse = Change in Momentum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609600" y="5602288"/>
          <a:ext cx="1676400" cy="588962"/>
        </p:xfrm>
        <a:graphic>
          <a:graphicData uri="http://schemas.openxmlformats.org/presentationml/2006/ole">
            <p:oleObj spid="_x0000_s1055" name="Equation" r:id="rId7" imgW="723586" imgH="253890" progId="">
              <p:embed/>
            </p:oleObj>
          </a:graphicData>
        </a:graphic>
      </p:graphicFrame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359275" y="2917825"/>
            <a:ext cx="162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Momentum; 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042025" y="2876550"/>
          <a:ext cx="1147763" cy="441325"/>
        </p:xfrm>
        <a:graphic>
          <a:graphicData uri="http://schemas.openxmlformats.org/presentationml/2006/ole">
            <p:oleObj spid="_x0000_s1056" name="Equation" r:id="rId8" imgW="495085" imgH="190417" progId="">
              <p:embed/>
            </p:oleObj>
          </a:graphicData>
        </a:graphic>
      </p:graphicFrame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343400" y="3635375"/>
            <a:ext cx="41163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Momentum is vector in direction </a:t>
            </a:r>
          </a:p>
          <a:p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of velocity.</a:t>
            </a:r>
          </a:p>
          <a:p>
            <a:endParaRPr lang="en-US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Impulse is vector in direction of </a:t>
            </a:r>
          </a:p>
          <a:p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force. 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746625" y="5305425"/>
          <a:ext cx="2344738" cy="1117600"/>
        </p:xfrm>
        <a:graphic>
          <a:graphicData uri="http://schemas.openxmlformats.org/presentationml/2006/ole">
            <p:oleObj spid="_x0000_s1057" name="Equation" r:id="rId9" imgW="825500" imgH="393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5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Inelastic collision in 1-D: Example 1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543800" cy="234791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A block of mass </a:t>
            </a:r>
            <a:r>
              <a:rPr lang="en-US" sz="1800" i="1" smtClean="0">
                <a:solidFill>
                  <a:schemeClr val="tx2"/>
                </a:solidFill>
              </a:rPr>
              <a:t>M </a:t>
            </a:r>
            <a:r>
              <a:rPr lang="en-US" sz="1800" smtClean="0"/>
              <a:t>is initially at rest on a frictionless horizontal surface.  A bullet of mass </a:t>
            </a:r>
            <a:r>
              <a:rPr lang="en-US" sz="1800" i="1" smtClean="0">
                <a:solidFill>
                  <a:schemeClr val="tx2"/>
                </a:solidFill>
              </a:rPr>
              <a:t>m </a:t>
            </a:r>
            <a:r>
              <a:rPr lang="en-US" sz="1800" smtClean="0"/>
              <a:t>is fired at the block with a muzzle velocity (speed) </a:t>
            </a:r>
            <a:r>
              <a:rPr lang="en-US" sz="1800" i="1" smtClean="0">
                <a:solidFill>
                  <a:schemeClr val="tx2"/>
                </a:solidFill>
              </a:rPr>
              <a:t>v</a:t>
            </a:r>
            <a:r>
              <a:rPr lang="en-US" sz="1800" smtClean="0"/>
              <a:t>.  The bullet lodges in the block, and the block ends up with a speed </a:t>
            </a:r>
            <a:r>
              <a:rPr lang="en-US" sz="1800" i="1" smtClean="0">
                <a:solidFill>
                  <a:schemeClr val="tx2"/>
                </a:solidFill>
              </a:rPr>
              <a:t>V.</a:t>
            </a:r>
            <a:r>
              <a:rPr lang="en-US" sz="1800" smtClean="0"/>
              <a:t>  In terms of </a:t>
            </a:r>
            <a:r>
              <a:rPr lang="en-US" sz="1800" i="1" smtClean="0">
                <a:solidFill>
                  <a:schemeClr val="tx2"/>
                </a:solidFill>
              </a:rPr>
              <a:t>m, M</a:t>
            </a:r>
            <a:r>
              <a:rPr lang="en-US" sz="1800" smtClean="0">
                <a:solidFill>
                  <a:schemeClr val="tx2"/>
                </a:solidFill>
              </a:rPr>
              <a:t>, </a:t>
            </a:r>
            <a:r>
              <a:rPr lang="en-US" sz="1800" smtClean="0"/>
              <a:t>and</a:t>
            </a:r>
            <a:r>
              <a:rPr lang="en-US" sz="1800" smtClean="0">
                <a:solidFill>
                  <a:schemeClr val="tx2"/>
                </a:solidFill>
              </a:rPr>
              <a:t> </a:t>
            </a:r>
            <a:r>
              <a:rPr lang="en-US" sz="1800" i="1" smtClean="0">
                <a:solidFill>
                  <a:schemeClr val="tx2"/>
                </a:solidFill>
              </a:rPr>
              <a:t>V </a:t>
            </a:r>
            <a:r>
              <a:rPr lang="en-US" sz="1800" smtClean="0">
                <a:solidFill>
                  <a:schemeClr val="tx2"/>
                </a:solidFill>
              </a:rPr>
              <a:t>:</a:t>
            </a:r>
            <a:endParaRPr lang="en-US" sz="1800" smtClean="0"/>
          </a:p>
          <a:p>
            <a:pPr lvl="1">
              <a:lnSpc>
                <a:spcPct val="80000"/>
              </a:lnSpc>
            </a:pPr>
            <a:r>
              <a:rPr lang="en-US" sz="1800" smtClean="0"/>
              <a:t>What is the initial speed of the bullet </a:t>
            </a:r>
            <a:r>
              <a:rPr lang="en-US" sz="1800" i="1" smtClean="0">
                <a:solidFill>
                  <a:schemeClr val="tx2"/>
                </a:solidFill>
              </a:rPr>
              <a:t>v</a:t>
            </a:r>
            <a:r>
              <a:rPr lang="en-US" sz="1800" smtClean="0"/>
              <a:t>?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What is the initial energy of the system?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What is the final energy of the system?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Is kinetic energy conserved?</a:t>
            </a:r>
          </a:p>
        </p:txBody>
      </p:sp>
      <p:grpSp>
        <p:nvGrpSpPr>
          <p:cNvPr id="31750" name="Group 54"/>
          <p:cNvGrpSpPr>
            <a:grpSpLocks/>
          </p:cNvGrpSpPr>
          <p:nvPr/>
        </p:nvGrpSpPr>
        <p:grpSpPr bwMode="auto">
          <a:xfrm>
            <a:off x="569913" y="4778375"/>
            <a:ext cx="4224337" cy="1012825"/>
            <a:chOff x="359" y="3010"/>
            <a:chExt cx="2661" cy="638"/>
          </a:xfrm>
        </p:grpSpPr>
        <p:sp>
          <p:nvSpPr>
            <p:cNvPr id="31761" name="Rectangle 6"/>
            <p:cNvSpPr>
              <a:spLocks noChangeArrowheads="1"/>
            </p:cNvSpPr>
            <p:nvPr/>
          </p:nvSpPr>
          <p:spPr bwMode="auto">
            <a:xfrm>
              <a:off x="1444" y="3124"/>
              <a:ext cx="760" cy="520"/>
            </a:xfrm>
            <a:prstGeom prst="rect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62" name="Line 7"/>
            <p:cNvSpPr>
              <a:spLocks noChangeShapeType="1"/>
            </p:cNvSpPr>
            <p:nvPr/>
          </p:nvSpPr>
          <p:spPr bwMode="auto">
            <a:xfrm>
              <a:off x="1156" y="3648"/>
              <a:ext cx="186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1763" name="Group 11"/>
            <p:cNvGrpSpPr>
              <a:grpSpLocks/>
            </p:cNvGrpSpPr>
            <p:nvPr/>
          </p:nvGrpSpPr>
          <p:grpSpPr bwMode="auto">
            <a:xfrm>
              <a:off x="820" y="3010"/>
              <a:ext cx="472" cy="346"/>
              <a:chOff x="820" y="3010"/>
              <a:chExt cx="472" cy="346"/>
            </a:xfrm>
          </p:grpSpPr>
          <p:sp>
            <p:nvSpPr>
              <p:cNvPr id="31806" name="AutoShape 8"/>
              <p:cNvSpPr>
                <a:spLocks noChangeArrowheads="1"/>
              </p:cNvSpPr>
              <p:nvPr/>
            </p:nvSpPr>
            <p:spPr bwMode="auto">
              <a:xfrm>
                <a:off x="1012" y="3316"/>
                <a:ext cx="88" cy="40"/>
              </a:xfrm>
              <a:prstGeom prst="homePlate">
                <a:avLst>
                  <a:gd name="adj" fmla="val 73333"/>
                </a:avLst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807" name="Line 9"/>
              <p:cNvSpPr>
                <a:spLocks noChangeShapeType="1"/>
              </p:cNvSpPr>
              <p:nvPr/>
            </p:nvSpPr>
            <p:spPr bwMode="auto">
              <a:xfrm>
                <a:off x="820" y="3216"/>
                <a:ext cx="47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808" name="Rectangle 10"/>
              <p:cNvSpPr>
                <a:spLocks noChangeArrowheads="1"/>
              </p:cNvSpPr>
              <p:nvPr/>
            </p:nvSpPr>
            <p:spPr bwMode="auto">
              <a:xfrm>
                <a:off x="904" y="301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i="1">
                    <a:solidFill>
                      <a:schemeClr val="tx2"/>
                    </a:solidFill>
                  </a:rPr>
                  <a:t>v</a:t>
                </a:r>
              </a:p>
            </p:txBody>
          </p:sp>
        </p:grpSp>
        <p:grpSp>
          <p:nvGrpSpPr>
            <p:cNvPr id="31764" name="Group 53"/>
            <p:cNvGrpSpPr>
              <a:grpSpLocks/>
            </p:cNvGrpSpPr>
            <p:nvPr/>
          </p:nvGrpSpPr>
          <p:grpSpPr bwMode="auto">
            <a:xfrm>
              <a:off x="359" y="3268"/>
              <a:ext cx="505" cy="357"/>
              <a:chOff x="359" y="3268"/>
              <a:chExt cx="505" cy="357"/>
            </a:xfrm>
          </p:grpSpPr>
          <p:sp>
            <p:nvSpPr>
              <p:cNvPr id="31765" name="Line 12"/>
              <p:cNvSpPr>
                <a:spLocks noChangeShapeType="1"/>
              </p:cNvSpPr>
              <p:nvPr/>
            </p:nvSpPr>
            <p:spPr bwMode="auto">
              <a:xfrm>
                <a:off x="596" y="3332"/>
                <a:ext cx="244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66" name="Line 13"/>
              <p:cNvSpPr>
                <a:spLocks noChangeShapeType="1"/>
              </p:cNvSpPr>
              <p:nvPr/>
            </p:nvSpPr>
            <p:spPr bwMode="auto">
              <a:xfrm>
                <a:off x="597" y="3356"/>
                <a:ext cx="244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67" name="Line 14"/>
              <p:cNvSpPr>
                <a:spLocks noChangeShapeType="1"/>
              </p:cNvSpPr>
              <p:nvPr/>
            </p:nvSpPr>
            <p:spPr bwMode="auto">
              <a:xfrm>
                <a:off x="845" y="3318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68" name="Line 15"/>
              <p:cNvSpPr>
                <a:spLocks noChangeShapeType="1"/>
              </p:cNvSpPr>
              <p:nvPr/>
            </p:nvSpPr>
            <p:spPr bwMode="auto">
              <a:xfrm>
                <a:off x="864" y="3321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69" name="Freeform 16"/>
              <p:cNvSpPr>
                <a:spLocks/>
              </p:cNvSpPr>
              <p:nvPr/>
            </p:nvSpPr>
            <p:spPr bwMode="auto">
              <a:xfrm>
                <a:off x="845" y="3295"/>
                <a:ext cx="17" cy="20"/>
              </a:xfrm>
              <a:custGeom>
                <a:avLst/>
                <a:gdLst>
                  <a:gd name="T0" fmla="*/ 16 w 17"/>
                  <a:gd name="T1" fmla="*/ 16 h 20"/>
                  <a:gd name="T2" fmla="*/ 9 w 17"/>
                  <a:gd name="T3" fmla="*/ 8 h 20"/>
                  <a:gd name="T4" fmla="*/ 5 w 17"/>
                  <a:gd name="T5" fmla="*/ 0 h 20"/>
                  <a:gd name="T6" fmla="*/ 1 w 17"/>
                  <a:gd name="T7" fmla="*/ 8 h 20"/>
                  <a:gd name="T8" fmla="*/ 0 w 17"/>
                  <a:gd name="T9" fmla="*/ 19 h 20"/>
                  <a:gd name="T10" fmla="*/ 16 w 17"/>
                  <a:gd name="T11" fmla="*/ 16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20"/>
                  <a:gd name="T20" fmla="*/ 17 w 17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20">
                    <a:moveTo>
                      <a:pt x="16" y="16"/>
                    </a:moveTo>
                    <a:lnTo>
                      <a:pt x="9" y="8"/>
                    </a:lnTo>
                    <a:lnTo>
                      <a:pt x="5" y="0"/>
                    </a:lnTo>
                    <a:lnTo>
                      <a:pt x="1" y="8"/>
                    </a:lnTo>
                    <a:lnTo>
                      <a:pt x="0" y="19"/>
                    </a:lnTo>
                    <a:lnTo>
                      <a:pt x="16" y="16"/>
                    </a:lnTo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70" name="Line 17"/>
              <p:cNvSpPr>
                <a:spLocks noChangeShapeType="1"/>
              </p:cNvSpPr>
              <p:nvPr/>
            </p:nvSpPr>
            <p:spPr bwMode="auto">
              <a:xfrm>
                <a:off x="634" y="3305"/>
                <a:ext cx="1" cy="10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71" name="Line 18"/>
              <p:cNvSpPr>
                <a:spLocks noChangeShapeType="1"/>
              </p:cNvSpPr>
              <p:nvPr/>
            </p:nvSpPr>
            <p:spPr bwMode="auto">
              <a:xfrm flipH="1" flipV="1">
                <a:off x="490" y="3299"/>
                <a:ext cx="150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72" name="Line 19"/>
              <p:cNvSpPr>
                <a:spLocks noChangeShapeType="1"/>
              </p:cNvSpPr>
              <p:nvPr/>
            </p:nvSpPr>
            <p:spPr bwMode="auto">
              <a:xfrm flipH="1">
                <a:off x="405" y="3270"/>
                <a:ext cx="100" cy="2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73" name="Line 20"/>
              <p:cNvSpPr>
                <a:spLocks noChangeShapeType="1"/>
              </p:cNvSpPr>
              <p:nvPr/>
            </p:nvSpPr>
            <p:spPr bwMode="auto">
              <a:xfrm>
                <a:off x="404" y="3273"/>
                <a:ext cx="0" cy="115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74" name="Line 21"/>
              <p:cNvSpPr>
                <a:spLocks noChangeShapeType="1"/>
              </p:cNvSpPr>
              <p:nvPr/>
            </p:nvSpPr>
            <p:spPr bwMode="auto">
              <a:xfrm flipV="1">
                <a:off x="408" y="3370"/>
                <a:ext cx="94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75" name="Line 22"/>
              <p:cNvSpPr>
                <a:spLocks noChangeShapeType="1"/>
              </p:cNvSpPr>
              <p:nvPr/>
            </p:nvSpPr>
            <p:spPr bwMode="auto">
              <a:xfrm flipH="1">
                <a:off x="508" y="3404"/>
                <a:ext cx="65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76" name="Arc 23"/>
              <p:cNvSpPr>
                <a:spLocks/>
              </p:cNvSpPr>
              <p:nvPr/>
            </p:nvSpPr>
            <p:spPr bwMode="auto">
              <a:xfrm rot="4920000">
                <a:off x="518" y="3419"/>
                <a:ext cx="50" cy="58"/>
              </a:xfrm>
              <a:custGeom>
                <a:avLst/>
                <a:gdLst>
                  <a:gd name="T0" fmla="*/ 0 w 21597"/>
                  <a:gd name="T1" fmla="*/ 0 h 21600"/>
                  <a:gd name="T2" fmla="*/ 0 w 21597"/>
                  <a:gd name="T3" fmla="*/ 0 h 21600"/>
                  <a:gd name="T4" fmla="*/ 0 w 21597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97"/>
                  <a:gd name="T10" fmla="*/ 0 h 21600"/>
                  <a:gd name="T11" fmla="*/ 21597 w 2159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7" h="21600" fill="none" extrusionOk="0">
                    <a:moveTo>
                      <a:pt x="-1" y="0"/>
                    </a:moveTo>
                    <a:cubicBezTo>
                      <a:pt x="11782" y="0"/>
                      <a:pt x="21391" y="9443"/>
                      <a:pt x="21596" y="21224"/>
                    </a:cubicBezTo>
                  </a:path>
                  <a:path w="21597" h="21600" stroke="0" extrusionOk="0">
                    <a:moveTo>
                      <a:pt x="-1" y="0"/>
                    </a:moveTo>
                    <a:cubicBezTo>
                      <a:pt x="11782" y="0"/>
                      <a:pt x="21391" y="9443"/>
                      <a:pt x="21596" y="2122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77" name="Freeform 24"/>
              <p:cNvSpPr>
                <a:spLocks/>
              </p:cNvSpPr>
              <p:nvPr/>
            </p:nvSpPr>
            <p:spPr bwMode="auto">
              <a:xfrm>
                <a:off x="513" y="3416"/>
                <a:ext cx="17" cy="28"/>
              </a:xfrm>
              <a:custGeom>
                <a:avLst/>
                <a:gdLst>
                  <a:gd name="T0" fmla="*/ 12 w 17"/>
                  <a:gd name="T1" fmla="*/ 0 h 28"/>
                  <a:gd name="T2" fmla="*/ 16 w 17"/>
                  <a:gd name="T3" fmla="*/ 10 h 28"/>
                  <a:gd name="T4" fmla="*/ 8 w 17"/>
                  <a:gd name="T5" fmla="*/ 16 h 28"/>
                  <a:gd name="T6" fmla="*/ 9 w 17"/>
                  <a:gd name="T7" fmla="*/ 27 h 28"/>
                  <a:gd name="T8" fmla="*/ 6 w 17"/>
                  <a:gd name="T9" fmla="*/ 17 h 28"/>
                  <a:gd name="T10" fmla="*/ 0 w 17"/>
                  <a:gd name="T11" fmla="*/ 10 h 28"/>
                  <a:gd name="T12" fmla="*/ 4 w 17"/>
                  <a:gd name="T13" fmla="*/ 0 h 28"/>
                  <a:gd name="T14" fmla="*/ 1 w 17"/>
                  <a:gd name="T15" fmla="*/ 11 h 28"/>
                  <a:gd name="T16" fmla="*/ 0 w 17"/>
                  <a:gd name="T17" fmla="*/ 22 h 28"/>
                  <a:gd name="T18" fmla="*/ 12 w 17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28"/>
                  <a:gd name="T32" fmla="*/ 17 w 17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28">
                    <a:moveTo>
                      <a:pt x="12" y="0"/>
                    </a:moveTo>
                    <a:lnTo>
                      <a:pt x="16" y="10"/>
                    </a:lnTo>
                    <a:lnTo>
                      <a:pt x="8" y="16"/>
                    </a:lnTo>
                    <a:lnTo>
                      <a:pt x="9" y="27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4" y="0"/>
                    </a:lnTo>
                    <a:lnTo>
                      <a:pt x="1" y="11"/>
                    </a:lnTo>
                    <a:lnTo>
                      <a:pt x="0" y="22"/>
                    </a:lnTo>
                    <a:lnTo>
                      <a:pt x="12" y="0"/>
                    </a:lnTo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78" name="Line 25"/>
              <p:cNvSpPr>
                <a:spLocks noChangeShapeType="1"/>
              </p:cNvSpPr>
              <p:nvPr/>
            </p:nvSpPr>
            <p:spPr bwMode="auto">
              <a:xfrm flipH="1">
                <a:off x="491" y="3268"/>
                <a:ext cx="9" cy="52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79" name="Line 26"/>
              <p:cNvSpPr>
                <a:spLocks noChangeShapeType="1"/>
              </p:cNvSpPr>
              <p:nvPr/>
            </p:nvSpPr>
            <p:spPr bwMode="auto">
              <a:xfrm flipH="1">
                <a:off x="488" y="3406"/>
                <a:ext cx="151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0" name="Line 27"/>
              <p:cNvSpPr>
                <a:spLocks noChangeShapeType="1"/>
              </p:cNvSpPr>
              <p:nvPr/>
            </p:nvSpPr>
            <p:spPr bwMode="auto">
              <a:xfrm>
                <a:off x="501" y="3352"/>
                <a:ext cx="0" cy="53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1" name="Arc 28"/>
              <p:cNvSpPr>
                <a:spLocks/>
              </p:cNvSpPr>
              <p:nvPr/>
            </p:nvSpPr>
            <p:spPr bwMode="auto">
              <a:xfrm rot="2700000">
                <a:off x="547" y="3348"/>
                <a:ext cx="66" cy="67"/>
              </a:xfrm>
              <a:custGeom>
                <a:avLst/>
                <a:gdLst>
                  <a:gd name="T0" fmla="*/ 0 w 21600"/>
                  <a:gd name="T1" fmla="*/ 0 h 21597"/>
                  <a:gd name="T2" fmla="*/ 0 w 21600"/>
                  <a:gd name="T3" fmla="*/ 0 h 21597"/>
                  <a:gd name="T4" fmla="*/ 0 w 21600"/>
                  <a:gd name="T5" fmla="*/ 0 h 2159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7"/>
                  <a:gd name="T11" fmla="*/ 21600 w 21600"/>
                  <a:gd name="T12" fmla="*/ 21597 h 215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7" fill="none" extrusionOk="0">
                    <a:moveTo>
                      <a:pt x="0" y="21597"/>
                    </a:moveTo>
                    <a:cubicBezTo>
                      <a:pt x="0" y="9796"/>
                      <a:pt x="9470" y="179"/>
                      <a:pt x="21269" y="-1"/>
                    </a:cubicBezTo>
                  </a:path>
                  <a:path w="21600" h="21597" stroke="0" extrusionOk="0">
                    <a:moveTo>
                      <a:pt x="0" y="21597"/>
                    </a:moveTo>
                    <a:cubicBezTo>
                      <a:pt x="0" y="9796"/>
                      <a:pt x="9470" y="179"/>
                      <a:pt x="21269" y="-1"/>
                    </a:cubicBezTo>
                    <a:lnTo>
                      <a:pt x="21600" y="2159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2" name="Line 29"/>
              <p:cNvSpPr>
                <a:spLocks noChangeShapeType="1"/>
              </p:cNvSpPr>
              <p:nvPr/>
            </p:nvSpPr>
            <p:spPr bwMode="auto">
              <a:xfrm flipV="1">
                <a:off x="599" y="3333"/>
                <a:ext cx="242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3" name="Line 30"/>
              <p:cNvSpPr>
                <a:spLocks noChangeShapeType="1"/>
              </p:cNvSpPr>
              <p:nvPr/>
            </p:nvSpPr>
            <p:spPr bwMode="auto">
              <a:xfrm>
                <a:off x="406" y="3317"/>
                <a:ext cx="226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4" name="Line 31"/>
              <p:cNvSpPr>
                <a:spLocks noChangeShapeType="1"/>
              </p:cNvSpPr>
              <p:nvPr/>
            </p:nvSpPr>
            <p:spPr bwMode="auto">
              <a:xfrm>
                <a:off x="504" y="3372"/>
                <a:ext cx="119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5" name="Line 32"/>
              <p:cNvSpPr>
                <a:spLocks noChangeShapeType="1"/>
              </p:cNvSpPr>
              <p:nvPr/>
            </p:nvSpPr>
            <p:spPr bwMode="auto">
              <a:xfrm flipV="1">
                <a:off x="407" y="3326"/>
                <a:ext cx="225" cy="1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6" name="Line 33"/>
              <p:cNvSpPr>
                <a:spLocks noChangeShapeType="1"/>
              </p:cNvSpPr>
              <p:nvPr/>
            </p:nvSpPr>
            <p:spPr bwMode="auto">
              <a:xfrm flipV="1">
                <a:off x="407" y="3339"/>
                <a:ext cx="225" cy="1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7" name="Line 34"/>
              <p:cNvSpPr>
                <a:spLocks noChangeShapeType="1"/>
              </p:cNvSpPr>
              <p:nvPr/>
            </p:nvSpPr>
            <p:spPr bwMode="auto">
              <a:xfrm>
                <a:off x="407" y="3358"/>
                <a:ext cx="225" cy="1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8" name="Line 35"/>
              <p:cNvSpPr>
                <a:spLocks noChangeShapeType="1"/>
              </p:cNvSpPr>
              <p:nvPr/>
            </p:nvSpPr>
            <p:spPr bwMode="auto">
              <a:xfrm>
                <a:off x="516" y="3388"/>
                <a:ext cx="119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89" name="Line 36"/>
              <p:cNvSpPr>
                <a:spLocks noChangeShapeType="1"/>
              </p:cNvSpPr>
              <p:nvPr/>
            </p:nvSpPr>
            <p:spPr bwMode="auto">
              <a:xfrm>
                <a:off x="524" y="3448"/>
                <a:ext cx="117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90" name="Line 37"/>
              <p:cNvSpPr>
                <a:spLocks noChangeShapeType="1"/>
              </p:cNvSpPr>
              <p:nvPr/>
            </p:nvSpPr>
            <p:spPr bwMode="auto">
              <a:xfrm>
                <a:off x="412" y="3283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91" name="Line 38"/>
              <p:cNvSpPr>
                <a:spLocks noChangeShapeType="1"/>
              </p:cNvSpPr>
              <p:nvPr/>
            </p:nvSpPr>
            <p:spPr bwMode="auto">
              <a:xfrm>
                <a:off x="412" y="3296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92" name="Line 39"/>
              <p:cNvSpPr>
                <a:spLocks noChangeShapeType="1"/>
              </p:cNvSpPr>
              <p:nvPr/>
            </p:nvSpPr>
            <p:spPr bwMode="auto">
              <a:xfrm>
                <a:off x="411" y="3304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93" name="Line 40"/>
              <p:cNvSpPr>
                <a:spLocks noChangeShapeType="1"/>
              </p:cNvSpPr>
              <p:nvPr/>
            </p:nvSpPr>
            <p:spPr bwMode="auto">
              <a:xfrm>
                <a:off x="857" y="3321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94" name="Line 41"/>
              <p:cNvSpPr>
                <a:spLocks noChangeShapeType="1"/>
              </p:cNvSpPr>
              <p:nvPr/>
            </p:nvSpPr>
            <p:spPr bwMode="auto">
              <a:xfrm flipH="1">
                <a:off x="359" y="339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95" name="Line 42"/>
              <p:cNvSpPr>
                <a:spLocks noChangeShapeType="1"/>
              </p:cNvSpPr>
              <p:nvPr/>
            </p:nvSpPr>
            <p:spPr bwMode="auto">
              <a:xfrm flipH="1">
                <a:off x="454" y="3417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96" name="Freeform 43"/>
              <p:cNvSpPr>
                <a:spLocks/>
              </p:cNvSpPr>
              <p:nvPr/>
            </p:nvSpPr>
            <p:spPr bwMode="auto">
              <a:xfrm>
                <a:off x="361" y="3556"/>
                <a:ext cx="93" cy="69"/>
              </a:xfrm>
              <a:custGeom>
                <a:avLst/>
                <a:gdLst>
                  <a:gd name="T0" fmla="*/ 92 w 93"/>
                  <a:gd name="T1" fmla="*/ 31 h 69"/>
                  <a:gd name="T2" fmla="*/ 87 w 93"/>
                  <a:gd name="T3" fmla="*/ 37 h 69"/>
                  <a:gd name="T4" fmla="*/ 82 w 93"/>
                  <a:gd name="T5" fmla="*/ 44 h 69"/>
                  <a:gd name="T6" fmla="*/ 76 w 93"/>
                  <a:gd name="T7" fmla="*/ 49 h 69"/>
                  <a:gd name="T8" fmla="*/ 68 w 93"/>
                  <a:gd name="T9" fmla="*/ 53 h 69"/>
                  <a:gd name="T10" fmla="*/ 62 w 93"/>
                  <a:gd name="T11" fmla="*/ 58 h 69"/>
                  <a:gd name="T12" fmla="*/ 55 w 93"/>
                  <a:gd name="T13" fmla="*/ 62 h 69"/>
                  <a:gd name="T14" fmla="*/ 48 w 93"/>
                  <a:gd name="T15" fmla="*/ 65 h 69"/>
                  <a:gd name="T16" fmla="*/ 38 w 93"/>
                  <a:gd name="T17" fmla="*/ 68 h 69"/>
                  <a:gd name="T18" fmla="*/ 32 w 93"/>
                  <a:gd name="T19" fmla="*/ 63 h 69"/>
                  <a:gd name="T20" fmla="*/ 25 w 93"/>
                  <a:gd name="T21" fmla="*/ 66 h 69"/>
                  <a:gd name="T22" fmla="*/ 18 w 93"/>
                  <a:gd name="T23" fmla="*/ 63 h 69"/>
                  <a:gd name="T24" fmla="*/ 12 w 93"/>
                  <a:gd name="T25" fmla="*/ 58 h 69"/>
                  <a:gd name="T26" fmla="*/ 6 w 93"/>
                  <a:gd name="T27" fmla="*/ 50 h 69"/>
                  <a:gd name="T28" fmla="*/ 2 w 93"/>
                  <a:gd name="T29" fmla="*/ 42 h 69"/>
                  <a:gd name="T30" fmla="*/ 1 w 93"/>
                  <a:gd name="T31" fmla="*/ 31 h 69"/>
                  <a:gd name="T32" fmla="*/ 2 w 93"/>
                  <a:gd name="T33" fmla="*/ 19 h 69"/>
                  <a:gd name="T34" fmla="*/ 0 w 93"/>
                  <a:gd name="T35" fmla="*/ 10 h 69"/>
                  <a:gd name="T36" fmla="*/ 2 w 93"/>
                  <a:gd name="T37" fmla="*/ 0 h 69"/>
                  <a:gd name="T38" fmla="*/ 7 w 93"/>
                  <a:gd name="T39" fmla="*/ 3 h 69"/>
                  <a:gd name="T40" fmla="*/ 92 w 93"/>
                  <a:gd name="T41" fmla="*/ 31 h 6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3"/>
                  <a:gd name="T64" fmla="*/ 0 h 69"/>
                  <a:gd name="T65" fmla="*/ 93 w 93"/>
                  <a:gd name="T66" fmla="*/ 69 h 6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3" h="69">
                    <a:moveTo>
                      <a:pt x="92" y="31"/>
                    </a:moveTo>
                    <a:lnTo>
                      <a:pt x="87" y="37"/>
                    </a:lnTo>
                    <a:lnTo>
                      <a:pt x="82" y="44"/>
                    </a:lnTo>
                    <a:lnTo>
                      <a:pt x="76" y="49"/>
                    </a:lnTo>
                    <a:lnTo>
                      <a:pt x="68" y="53"/>
                    </a:lnTo>
                    <a:lnTo>
                      <a:pt x="62" y="58"/>
                    </a:lnTo>
                    <a:lnTo>
                      <a:pt x="55" y="62"/>
                    </a:lnTo>
                    <a:lnTo>
                      <a:pt x="48" y="65"/>
                    </a:lnTo>
                    <a:lnTo>
                      <a:pt x="38" y="68"/>
                    </a:lnTo>
                    <a:lnTo>
                      <a:pt x="32" y="63"/>
                    </a:lnTo>
                    <a:lnTo>
                      <a:pt x="25" y="66"/>
                    </a:lnTo>
                    <a:lnTo>
                      <a:pt x="18" y="63"/>
                    </a:lnTo>
                    <a:lnTo>
                      <a:pt x="12" y="58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1" y="31"/>
                    </a:lnTo>
                    <a:lnTo>
                      <a:pt x="2" y="19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7" y="3"/>
                    </a:lnTo>
                    <a:lnTo>
                      <a:pt x="92" y="31"/>
                    </a:lnTo>
                  </a:path>
                </a:pathLst>
              </a:custGeom>
              <a:noFill/>
              <a:ln w="12700" cap="rnd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97" name="Freeform 44"/>
              <p:cNvSpPr>
                <a:spLocks/>
              </p:cNvSpPr>
              <p:nvPr/>
            </p:nvSpPr>
            <p:spPr bwMode="auto">
              <a:xfrm>
                <a:off x="478" y="3475"/>
                <a:ext cx="41" cy="17"/>
              </a:xfrm>
              <a:custGeom>
                <a:avLst/>
                <a:gdLst>
                  <a:gd name="T0" fmla="*/ 40 w 41"/>
                  <a:gd name="T1" fmla="*/ 16 h 17"/>
                  <a:gd name="T2" fmla="*/ 32 w 41"/>
                  <a:gd name="T3" fmla="*/ 9 h 17"/>
                  <a:gd name="T4" fmla="*/ 23 w 41"/>
                  <a:gd name="T5" fmla="*/ 6 h 17"/>
                  <a:gd name="T6" fmla="*/ 15 w 41"/>
                  <a:gd name="T7" fmla="*/ 9 h 17"/>
                  <a:gd name="T8" fmla="*/ 6 w 41"/>
                  <a:gd name="T9" fmla="*/ 6 h 17"/>
                  <a:gd name="T10" fmla="*/ 0 w 41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17"/>
                  <a:gd name="T20" fmla="*/ 41 w 41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17">
                    <a:moveTo>
                      <a:pt x="40" y="16"/>
                    </a:moveTo>
                    <a:lnTo>
                      <a:pt x="32" y="9"/>
                    </a:lnTo>
                    <a:lnTo>
                      <a:pt x="23" y="6"/>
                    </a:lnTo>
                    <a:lnTo>
                      <a:pt x="15" y="9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798" name="Line 45"/>
              <p:cNvSpPr>
                <a:spLocks noChangeShapeType="1"/>
              </p:cNvSpPr>
              <p:nvPr/>
            </p:nvSpPr>
            <p:spPr bwMode="auto">
              <a:xfrm flipH="1">
                <a:off x="446" y="3405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799" name="Line 46"/>
              <p:cNvSpPr>
                <a:spLocks noChangeShapeType="1"/>
              </p:cNvSpPr>
              <p:nvPr/>
            </p:nvSpPr>
            <p:spPr bwMode="auto">
              <a:xfrm flipH="1">
                <a:off x="440" y="3387"/>
                <a:ext cx="44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800" name="Line 47"/>
              <p:cNvSpPr>
                <a:spLocks noChangeShapeType="1"/>
              </p:cNvSpPr>
              <p:nvPr/>
            </p:nvSpPr>
            <p:spPr bwMode="auto">
              <a:xfrm flipH="1">
                <a:off x="425" y="3387"/>
                <a:ext cx="44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801" name="Line 48"/>
              <p:cNvSpPr>
                <a:spLocks noChangeShapeType="1"/>
              </p:cNvSpPr>
              <p:nvPr/>
            </p:nvSpPr>
            <p:spPr bwMode="auto">
              <a:xfrm flipH="1">
                <a:off x="417" y="338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802" name="Line 49"/>
              <p:cNvSpPr>
                <a:spLocks noChangeShapeType="1"/>
              </p:cNvSpPr>
              <p:nvPr/>
            </p:nvSpPr>
            <p:spPr bwMode="auto">
              <a:xfrm flipH="1">
                <a:off x="405" y="3392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803" name="Line 50"/>
              <p:cNvSpPr>
                <a:spLocks noChangeShapeType="1"/>
              </p:cNvSpPr>
              <p:nvPr/>
            </p:nvSpPr>
            <p:spPr bwMode="auto">
              <a:xfrm flipH="1">
                <a:off x="397" y="3387"/>
                <a:ext cx="41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804" name="Line 51"/>
              <p:cNvSpPr>
                <a:spLocks noChangeShapeType="1"/>
              </p:cNvSpPr>
              <p:nvPr/>
            </p:nvSpPr>
            <p:spPr bwMode="auto">
              <a:xfrm flipH="1">
                <a:off x="383" y="338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805" name="Line 52"/>
              <p:cNvSpPr>
                <a:spLocks noChangeShapeType="1"/>
              </p:cNvSpPr>
              <p:nvPr/>
            </p:nvSpPr>
            <p:spPr bwMode="auto">
              <a:xfrm flipH="1">
                <a:off x="370" y="3389"/>
                <a:ext cx="43" cy="165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31751" name="Rectangle 60"/>
          <p:cNvSpPr>
            <a:spLocks noChangeArrowheads="1"/>
          </p:cNvSpPr>
          <p:nvPr/>
        </p:nvSpPr>
        <p:spPr bwMode="auto">
          <a:xfrm>
            <a:off x="2349500" y="5921375"/>
            <a:ext cx="900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before</a:t>
            </a: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5035550" y="4959350"/>
            <a:ext cx="2959100" cy="1325563"/>
            <a:chOff x="3172" y="3124"/>
            <a:chExt cx="1864" cy="835"/>
          </a:xfrm>
        </p:grpSpPr>
        <p:sp>
          <p:nvSpPr>
            <p:cNvPr id="31755" name="Rectangle 55"/>
            <p:cNvSpPr>
              <a:spLocks noChangeArrowheads="1"/>
            </p:cNvSpPr>
            <p:nvPr/>
          </p:nvSpPr>
          <p:spPr bwMode="auto">
            <a:xfrm>
              <a:off x="3700" y="3124"/>
              <a:ext cx="760" cy="520"/>
            </a:xfrm>
            <a:prstGeom prst="rect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56" name="Line 56"/>
            <p:cNvSpPr>
              <a:spLocks noChangeShapeType="1"/>
            </p:cNvSpPr>
            <p:nvPr/>
          </p:nvSpPr>
          <p:spPr bwMode="auto">
            <a:xfrm>
              <a:off x="3172" y="3648"/>
              <a:ext cx="186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57" name="AutoShape 57"/>
            <p:cNvSpPr>
              <a:spLocks noChangeArrowheads="1"/>
            </p:cNvSpPr>
            <p:nvPr/>
          </p:nvSpPr>
          <p:spPr bwMode="auto">
            <a:xfrm>
              <a:off x="4012" y="3316"/>
              <a:ext cx="64" cy="40"/>
            </a:xfrm>
            <a:prstGeom prst="homePlate">
              <a:avLst>
                <a:gd name="adj" fmla="val 53333"/>
              </a:avLst>
            </a:prstGeom>
            <a:solidFill>
              <a:schemeClr val="accent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58" name="Line 58"/>
            <p:cNvSpPr>
              <a:spLocks noChangeShapeType="1"/>
            </p:cNvSpPr>
            <p:nvPr/>
          </p:nvSpPr>
          <p:spPr bwMode="auto">
            <a:xfrm>
              <a:off x="4612" y="3408"/>
              <a:ext cx="2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1759" name="Rectangle 59"/>
            <p:cNvSpPr>
              <a:spLocks noChangeArrowheads="1"/>
            </p:cNvSpPr>
            <p:nvPr/>
          </p:nvSpPr>
          <p:spPr bwMode="auto">
            <a:xfrm>
              <a:off x="4599" y="3202"/>
              <a:ext cx="26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V </a:t>
              </a:r>
            </a:p>
          </p:txBody>
        </p:sp>
        <p:sp>
          <p:nvSpPr>
            <p:cNvPr id="31760" name="Rectangle 61"/>
            <p:cNvSpPr>
              <a:spLocks noChangeArrowheads="1"/>
            </p:cNvSpPr>
            <p:nvPr/>
          </p:nvSpPr>
          <p:spPr bwMode="auto">
            <a:xfrm>
              <a:off x="3831" y="3730"/>
              <a:ext cx="43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/>
                <a:t>after</a:t>
              </a:r>
            </a:p>
          </p:txBody>
        </p:sp>
      </p:grpSp>
      <p:sp>
        <p:nvSpPr>
          <p:cNvPr id="31753" name="Line 62"/>
          <p:cNvSpPr>
            <a:spLocks noChangeShapeType="1"/>
          </p:cNvSpPr>
          <p:nvPr/>
        </p:nvSpPr>
        <p:spPr bwMode="auto">
          <a:xfrm>
            <a:off x="7245350" y="4495800"/>
            <a:ext cx="8255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1754" name="Rectangle 63"/>
          <p:cNvSpPr>
            <a:spLocks noChangeArrowheads="1"/>
          </p:cNvSpPr>
          <p:nvPr/>
        </p:nvSpPr>
        <p:spPr bwMode="auto">
          <a:xfrm>
            <a:off x="8062913" y="43211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accent2"/>
                </a:solidFill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1...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391400" cy="1905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Consider the bullet &amp; block as a system.  After the bullet is shot, there are no external forces acting on the system in the </a:t>
            </a:r>
            <a:r>
              <a:rPr lang="en-US" sz="1800" i="1" dirty="0" smtClean="0">
                <a:solidFill>
                  <a:schemeClr val="tx2"/>
                </a:solidFill>
              </a:rPr>
              <a:t>x</a:t>
            </a:r>
            <a:r>
              <a:rPr lang="en-US" sz="1800" dirty="0" smtClean="0"/>
              <a:t>-direction.   </a:t>
            </a:r>
            <a: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Momentum is conserved in the x direction!</a:t>
            </a:r>
            <a:br>
              <a:rPr lang="en-US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i="1" dirty="0" err="1" smtClean="0">
                <a:solidFill>
                  <a:schemeClr val="tx2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tx2"/>
                </a:solidFill>
              </a:rPr>
              <a:t>x</a:t>
            </a:r>
            <a:r>
              <a:rPr lang="en-US" sz="1800" baseline="-25000" dirty="0" smtClean="0">
                <a:solidFill>
                  <a:schemeClr val="tx2"/>
                </a:solidFill>
              </a:rPr>
              <a:t>, </a:t>
            </a:r>
            <a:r>
              <a:rPr lang="en-US" sz="18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1800" i="1" dirty="0" smtClean="0">
                <a:solidFill>
                  <a:schemeClr val="tx2"/>
                </a:solidFill>
              </a:rPr>
              <a:t> = </a:t>
            </a:r>
            <a:r>
              <a:rPr lang="en-US" sz="1800" i="1" dirty="0" err="1" smtClean="0">
                <a:solidFill>
                  <a:schemeClr val="tx2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tx2"/>
                </a:solidFill>
              </a:rPr>
              <a:t>x</a:t>
            </a:r>
            <a:r>
              <a:rPr lang="en-US" sz="1800" baseline="-25000" dirty="0" smtClean="0">
                <a:solidFill>
                  <a:schemeClr val="tx2"/>
                </a:solidFill>
              </a:rPr>
              <a:t>, f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800" i="1" dirty="0" err="1" smtClean="0">
                <a:solidFill>
                  <a:schemeClr val="tx2"/>
                </a:solidFill>
              </a:rPr>
              <a:t>mv</a:t>
            </a:r>
            <a:r>
              <a:rPr lang="en-US" sz="1800" i="1" dirty="0" smtClean="0">
                <a:solidFill>
                  <a:schemeClr val="tx2"/>
                </a:solidFill>
              </a:rPr>
              <a:t> +</a:t>
            </a:r>
            <a:r>
              <a:rPr lang="en-US" sz="1800" i="1" dirty="0" err="1" smtClean="0">
                <a:solidFill>
                  <a:schemeClr val="tx2"/>
                </a:solidFill>
              </a:rPr>
              <a:t>Mv</a:t>
            </a:r>
            <a:r>
              <a:rPr lang="en-US" sz="1800" i="1" dirty="0" smtClean="0">
                <a:solidFill>
                  <a:schemeClr val="tx2"/>
                </a:solidFill>
              </a:rPr>
              <a:t>= </a:t>
            </a:r>
            <a:r>
              <a:rPr lang="en-US" sz="1800" i="1" dirty="0" err="1" smtClean="0">
                <a:solidFill>
                  <a:schemeClr val="tx2"/>
                </a:solidFill>
              </a:rPr>
              <a:t>MV+mV</a:t>
            </a:r>
            <a:endParaRPr lang="en-US" sz="1800" i="1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800" i="1" dirty="0" err="1" smtClean="0">
                <a:solidFill>
                  <a:schemeClr val="tx2"/>
                </a:solidFill>
              </a:rPr>
              <a:t>mv</a:t>
            </a:r>
            <a:r>
              <a:rPr lang="en-US" sz="1800" i="1" dirty="0" smtClean="0">
                <a:solidFill>
                  <a:schemeClr val="tx2"/>
                </a:solidFill>
              </a:rPr>
              <a:t>=(</a:t>
            </a:r>
            <a:r>
              <a:rPr lang="en-US" sz="1800" i="1" dirty="0" err="1" smtClean="0">
                <a:solidFill>
                  <a:schemeClr val="tx2"/>
                </a:solidFill>
              </a:rPr>
              <a:t>M+m</a:t>
            </a:r>
            <a:r>
              <a:rPr lang="en-US" sz="1800" i="1" dirty="0" smtClean="0">
                <a:solidFill>
                  <a:schemeClr val="tx2"/>
                </a:solidFill>
              </a:rPr>
              <a:t>)V</a:t>
            </a:r>
          </a:p>
        </p:txBody>
      </p:sp>
      <p:grpSp>
        <p:nvGrpSpPr>
          <p:cNvPr id="8199" name="Group 54"/>
          <p:cNvGrpSpPr>
            <a:grpSpLocks/>
          </p:cNvGrpSpPr>
          <p:nvPr/>
        </p:nvGrpSpPr>
        <p:grpSpPr bwMode="auto">
          <a:xfrm>
            <a:off x="569913" y="4778375"/>
            <a:ext cx="4224337" cy="1012825"/>
            <a:chOff x="359" y="3010"/>
            <a:chExt cx="2661" cy="638"/>
          </a:xfrm>
        </p:grpSpPr>
        <p:sp>
          <p:nvSpPr>
            <p:cNvPr id="8214" name="Rectangle 6"/>
            <p:cNvSpPr>
              <a:spLocks noChangeArrowheads="1"/>
            </p:cNvSpPr>
            <p:nvPr/>
          </p:nvSpPr>
          <p:spPr bwMode="auto">
            <a:xfrm>
              <a:off x="1444" y="3124"/>
              <a:ext cx="760" cy="520"/>
            </a:xfrm>
            <a:prstGeom prst="rect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5" name="Line 7"/>
            <p:cNvSpPr>
              <a:spLocks noChangeShapeType="1"/>
            </p:cNvSpPr>
            <p:nvPr/>
          </p:nvSpPr>
          <p:spPr bwMode="auto">
            <a:xfrm>
              <a:off x="1156" y="3648"/>
              <a:ext cx="186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8216" name="Group 11"/>
            <p:cNvGrpSpPr>
              <a:grpSpLocks/>
            </p:cNvGrpSpPr>
            <p:nvPr/>
          </p:nvGrpSpPr>
          <p:grpSpPr bwMode="auto">
            <a:xfrm>
              <a:off x="820" y="3010"/>
              <a:ext cx="472" cy="346"/>
              <a:chOff x="820" y="3010"/>
              <a:chExt cx="472" cy="346"/>
            </a:xfrm>
          </p:grpSpPr>
          <p:sp>
            <p:nvSpPr>
              <p:cNvPr id="8259" name="AutoShape 8"/>
              <p:cNvSpPr>
                <a:spLocks noChangeArrowheads="1"/>
              </p:cNvSpPr>
              <p:nvPr/>
            </p:nvSpPr>
            <p:spPr bwMode="auto">
              <a:xfrm>
                <a:off x="1012" y="3316"/>
                <a:ext cx="88" cy="40"/>
              </a:xfrm>
              <a:prstGeom prst="homePlate">
                <a:avLst>
                  <a:gd name="adj" fmla="val 73333"/>
                </a:avLst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60" name="Line 9"/>
              <p:cNvSpPr>
                <a:spLocks noChangeShapeType="1"/>
              </p:cNvSpPr>
              <p:nvPr/>
            </p:nvSpPr>
            <p:spPr bwMode="auto">
              <a:xfrm>
                <a:off x="820" y="3216"/>
                <a:ext cx="472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61" name="Rectangle 10"/>
              <p:cNvSpPr>
                <a:spLocks noChangeArrowheads="1"/>
              </p:cNvSpPr>
              <p:nvPr/>
            </p:nvSpPr>
            <p:spPr bwMode="auto">
              <a:xfrm>
                <a:off x="904" y="3010"/>
                <a:ext cx="194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i="1">
                    <a:solidFill>
                      <a:schemeClr val="tx2"/>
                    </a:solidFill>
                  </a:rPr>
                  <a:t>v</a:t>
                </a:r>
              </a:p>
            </p:txBody>
          </p:sp>
        </p:grpSp>
        <p:grpSp>
          <p:nvGrpSpPr>
            <p:cNvPr id="8217" name="Group 53"/>
            <p:cNvGrpSpPr>
              <a:grpSpLocks/>
            </p:cNvGrpSpPr>
            <p:nvPr/>
          </p:nvGrpSpPr>
          <p:grpSpPr bwMode="auto">
            <a:xfrm>
              <a:off x="359" y="3268"/>
              <a:ext cx="505" cy="357"/>
              <a:chOff x="359" y="3268"/>
              <a:chExt cx="505" cy="357"/>
            </a:xfrm>
          </p:grpSpPr>
          <p:sp>
            <p:nvSpPr>
              <p:cNvPr id="8218" name="Line 12"/>
              <p:cNvSpPr>
                <a:spLocks noChangeShapeType="1"/>
              </p:cNvSpPr>
              <p:nvPr/>
            </p:nvSpPr>
            <p:spPr bwMode="auto">
              <a:xfrm>
                <a:off x="596" y="3332"/>
                <a:ext cx="244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19" name="Line 13"/>
              <p:cNvSpPr>
                <a:spLocks noChangeShapeType="1"/>
              </p:cNvSpPr>
              <p:nvPr/>
            </p:nvSpPr>
            <p:spPr bwMode="auto">
              <a:xfrm>
                <a:off x="597" y="3356"/>
                <a:ext cx="244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0" name="Line 14"/>
              <p:cNvSpPr>
                <a:spLocks noChangeShapeType="1"/>
              </p:cNvSpPr>
              <p:nvPr/>
            </p:nvSpPr>
            <p:spPr bwMode="auto">
              <a:xfrm>
                <a:off x="845" y="3318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1" name="Line 15"/>
              <p:cNvSpPr>
                <a:spLocks noChangeShapeType="1"/>
              </p:cNvSpPr>
              <p:nvPr/>
            </p:nvSpPr>
            <p:spPr bwMode="auto">
              <a:xfrm>
                <a:off x="864" y="3321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2" name="Freeform 16"/>
              <p:cNvSpPr>
                <a:spLocks/>
              </p:cNvSpPr>
              <p:nvPr/>
            </p:nvSpPr>
            <p:spPr bwMode="auto">
              <a:xfrm>
                <a:off x="845" y="3295"/>
                <a:ext cx="17" cy="20"/>
              </a:xfrm>
              <a:custGeom>
                <a:avLst/>
                <a:gdLst>
                  <a:gd name="T0" fmla="*/ 16 w 17"/>
                  <a:gd name="T1" fmla="*/ 16 h 20"/>
                  <a:gd name="T2" fmla="*/ 9 w 17"/>
                  <a:gd name="T3" fmla="*/ 8 h 20"/>
                  <a:gd name="T4" fmla="*/ 5 w 17"/>
                  <a:gd name="T5" fmla="*/ 0 h 20"/>
                  <a:gd name="T6" fmla="*/ 1 w 17"/>
                  <a:gd name="T7" fmla="*/ 8 h 20"/>
                  <a:gd name="T8" fmla="*/ 0 w 17"/>
                  <a:gd name="T9" fmla="*/ 19 h 20"/>
                  <a:gd name="T10" fmla="*/ 16 w 17"/>
                  <a:gd name="T11" fmla="*/ 16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20"/>
                  <a:gd name="T20" fmla="*/ 17 w 17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20">
                    <a:moveTo>
                      <a:pt x="16" y="16"/>
                    </a:moveTo>
                    <a:lnTo>
                      <a:pt x="9" y="8"/>
                    </a:lnTo>
                    <a:lnTo>
                      <a:pt x="5" y="0"/>
                    </a:lnTo>
                    <a:lnTo>
                      <a:pt x="1" y="8"/>
                    </a:lnTo>
                    <a:lnTo>
                      <a:pt x="0" y="19"/>
                    </a:lnTo>
                    <a:lnTo>
                      <a:pt x="16" y="16"/>
                    </a:lnTo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23" name="Line 17"/>
              <p:cNvSpPr>
                <a:spLocks noChangeShapeType="1"/>
              </p:cNvSpPr>
              <p:nvPr/>
            </p:nvSpPr>
            <p:spPr bwMode="auto">
              <a:xfrm>
                <a:off x="634" y="3305"/>
                <a:ext cx="1" cy="10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4" name="Line 18"/>
              <p:cNvSpPr>
                <a:spLocks noChangeShapeType="1"/>
              </p:cNvSpPr>
              <p:nvPr/>
            </p:nvSpPr>
            <p:spPr bwMode="auto">
              <a:xfrm flipH="1" flipV="1">
                <a:off x="490" y="3299"/>
                <a:ext cx="150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5" name="Line 19"/>
              <p:cNvSpPr>
                <a:spLocks noChangeShapeType="1"/>
              </p:cNvSpPr>
              <p:nvPr/>
            </p:nvSpPr>
            <p:spPr bwMode="auto">
              <a:xfrm flipH="1">
                <a:off x="405" y="3270"/>
                <a:ext cx="100" cy="2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6" name="Line 20"/>
              <p:cNvSpPr>
                <a:spLocks noChangeShapeType="1"/>
              </p:cNvSpPr>
              <p:nvPr/>
            </p:nvSpPr>
            <p:spPr bwMode="auto">
              <a:xfrm>
                <a:off x="404" y="3273"/>
                <a:ext cx="0" cy="115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7" name="Line 21"/>
              <p:cNvSpPr>
                <a:spLocks noChangeShapeType="1"/>
              </p:cNvSpPr>
              <p:nvPr/>
            </p:nvSpPr>
            <p:spPr bwMode="auto">
              <a:xfrm flipV="1">
                <a:off x="408" y="3370"/>
                <a:ext cx="94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8" name="Line 22"/>
              <p:cNvSpPr>
                <a:spLocks noChangeShapeType="1"/>
              </p:cNvSpPr>
              <p:nvPr/>
            </p:nvSpPr>
            <p:spPr bwMode="auto">
              <a:xfrm flipH="1">
                <a:off x="508" y="3404"/>
                <a:ext cx="65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29" name="Arc 23"/>
              <p:cNvSpPr>
                <a:spLocks/>
              </p:cNvSpPr>
              <p:nvPr/>
            </p:nvSpPr>
            <p:spPr bwMode="auto">
              <a:xfrm rot="4920000">
                <a:off x="518" y="3419"/>
                <a:ext cx="50" cy="58"/>
              </a:xfrm>
              <a:custGeom>
                <a:avLst/>
                <a:gdLst>
                  <a:gd name="T0" fmla="*/ 0 w 21597"/>
                  <a:gd name="T1" fmla="*/ 0 h 21600"/>
                  <a:gd name="T2" fmla="*/ 0 w 21597"/>
                  <a:gd name="T3" fmla="*/ 0 h 21600"/>
                  <a:gd name="T4" fmla="*/ 0 w 21597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97"/>
                  <a:gd name="T10" fmla="*/ 0 h 21600"/>
                  <a:gd name="T11" fmla="*/ 21597 w 2159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7" h="21600" fill="none" extrusionOk="0">
                    <a:moveTo>
                      <a:pt x="-1" y="0"/>
                    </a:moveTo>
                    <a:cubicBezTo>
                      <a:pt x="11782" y="0"/>
                      <a:pt x="21391" y="9443"/>
                      <a:pt x="21596" y="21224"/>
                    </a:cubicBezTo>
                  </a:path>
                  <a:path w="21597" h="21600" stroke="0" extrusionOk="0">
                    <a:moveTo>
                      <a:pt x="-1" y="0"/>
                    </a:moveTo>
                    <a:cubicBezTo>
                      <a:pt x="11782" y="0"/>
                      <a:pt x="21391" y="9443"/>
                      <a:pt x="21596" y="2122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0" name="Freeform 24"/>
              <p:cNvSpPr>
                <a:spLocks/>
              </p:cNvSpPr>
              <p:nvPr/>
            </p:nvSpPr>
            <p:spPr bwMode="auto">
              <a:xfrm>
                <a:off x="513" y="3416"/>
                <a:ext cx="17" cy="28"/>
              </a:xfrm>
              <a:custGeom>
                <a:avLst/>
                <a:gdLst>
                  <a:gd name="T0" fmla="*/ 12 w 17"/>
                  <a:gd name="T1" fmla="*/ 0 h 28"/>
                  <a:gd name="T2" fmla="*/ 16 w 17"/>
                  <a:gd name="T3" fmla="*/ 10 h 28"/>
                  <a:gd name="T4" fmla="*/ 8 w 17"/>
                  <a:gd name="T5" fmla="*/ 16 h 28"/>
                  <a:gd name="T6" fmla="*/ 9 w 17"/>
                  <a:gd name="T7" fmla="*/ 27 h 28"/>
                  <a:gd name="T8" fmla="*/ 6 w 17"/>
                  <a:gd name="T9" fmla="*/ 17 h 28"/>
                  <a:gd name="T10" fmla="*/ 0 w 17"/>
                  <a:gd name="T11" fmla="*/ 10 h 28"/>
                  <a:gd name="T12" fmla="*/ 4 w 17"/>
                  <a:gd name="T13" fmla="*/ 0 h 28"/>
                  <a:gd name="T14" fmla="*/ 1 w 17"/>
                  <a:gd name="T15" fmla="*/ 11 h 28"/>
                  <a:gd name="T16" fmla="*/ 0 w 17"/>
                  <a:gd name="T17" fmla="*/ 22 h 28"/>
                  <a:gd name="T18" fmla="*/ 12 w 17"/>
                  <a:gd name="T19" fmla="*/ 0 h 2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7"/>
                  <a:gd name="T31" fmla="*/ 0 h 28"/>
                  <a:gd name="T32" fmla="*/ 17 w 17"/>
                  <a:gd name="T33" fmla="*/ 28 h 2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7" h="28">
                    <a:moveTo>
                      <a:pt x="12" y="0"/>
                    </a:moveTo>
                    <a:lnTo>
                      <a:pt x="16" y="10"/>
                    </a:lnTo>
                    <a:lnTo>
                      <a:pt x="8" y="16"/>
                    </a:lnTo>
                    <a:lnTo>
                      <a:pt x="9" y="27"/>
                    </a:lnTo>
                    <a:lnTo>
                      <a:pt x="6" y="17"/>
                    </a:lnTo>
                    <a:lnTo>
                      <a:pt x="0" y="10"/>
                    </a:lnTo>
                    <a:lnTo>
                      <a:pt x="4" y="0"/>
                    </a:lnTo>
                    <a:lnTo>
                      <a:pt x="1" y="11"/>
                    </a:lnTo>
                    <a:lnTo>
                      <a:pt x="0" y="22"/>
                    </a:lnTo>
                    <a:lnTo>
                      <a:pt x="12" y="0"/>
                    </a:lnTo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31" name="Line 25"/>
              <p:cNvSpPr>
                <a:spLocks noChangeShapeType="1"/>
              </p:cNvSpPr>
              <p:nvPr/>
            </p:nvSpPr>
            <p:spPr bwMode="auto">
              <a:xfrm flipH="1">
                <a:off x="491" y="3268"/>
                <a:ext cx="9" cy="52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2" name="Line 26"/>
              <p:cNvSpPr>
                <a:spLocks noChangeShapeType="1"/>
              </p:cNvSpPr>
              <p:nvPr/>
            </p:nvSpPr>
            <p:spPr bwMode="auto">
              <a:xfrm flipH="1">
                <a:off x="488" y="3406"/>
                <a:ext cx="151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3" name="Line 27"/>
              <p:cNvSpPr>
                <a:spLocks noChangeShapeType="1"/>
              </p:cNvSpPr>
              <p:nvPr/>
            </p:nvSpPr>
            <p:spPr bwMode="auto">
              <a:xfrm>
                <a:off x="501" y="3352"/>
                <a:ext cx="0" cy="53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4" name="Arc 28"/>
              <p:cNvSpPr>
                <a:spLocks/>
              </p:cNvSpPr>
              <p:nvPr/>
            </p:nvSpPr>
            <p:spPr bwMode="auto">
              <a:xfrm rot="2700000">
                <a:off x="547" y="3348"/>
                <a:ext cx="66" cy="67"/>
              </a:xfrm>
              <a:custGeom>
                <a:avLst/>
                <a:gdLst>
                  <a:gd name="T0" fmla="*/ 0 w 21600"/>
                  <a:gd name="T1" fmla="*/ 0 h 21597"/>
                  <a:gd name="T2" fmla="*/ 0 w 21600"/>
                  <a:gd name="T3" fmla="*/ 0 h 21597"/>
                  <a:gd name="T4" fmla="*/ 0 w 21600"/>
                  <a:gd name="T5" fmla="*/ 0 h 2159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7"/>
                  <a:gd name="T11" fmla="*/ 21600 w 21600"/>
                  <a:gd name="T12" fmla="*/ 21597 h 215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7" fill="none" extrusionOk="0">
                    <a:moveTo>
                      <a:pt x="0" y="21597"/>
                    </a:moveTo>
                    <a:cubicBezTo>
                      <a:pt x="0" y="9796"/>
                      <a:pt x="9470" y="179"/>
                      <a:pt x="21269" y="-1"/>
                    </a:cubicBezTo>
                  </a:path>
                  <a:path w="21600" h="21597" stroke="0" extrusionOk="0">
                    <a:moveTo>
                      <a:pt x="0" y="21597"/>
                    </a:moveTo>
                    <a:cubicBezTo>
                      <a:pt x="0" y="9796"/>
                      <a:pt x="9470" y="179"/>
                      <a:pt x="21269" y="-1"/>
                    </a:cubicBezTo>
                    <a:lnTo>
                      <a:pt x="21600" y="2159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5" name="Line 29"/>
              <p:cNvSpPr>
                <a:spLocks noChangeShapeType="1"/>
              </p:cNvSpPr>
              <p:nvPr/>
            </p:nvSpPr>
            <p:spPr bwMode="auto">
              <a:xfrm flipV="1">
                <a:off x="599" y="3333"/>
                <a:ext cx="242" cy="9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6" name="Line 30"/>
              <p:cNvSpPr>
                <a:spLocks noChangeShapeType="1"/>
              </p:cNvSpPr>
              <p:nvPr/>
            </p:nvSpPr>
            <p:spPr bwMode="auto">
              <a:xfrm>
                <a:off x="406" y="3317"/>
                <a:ext cx="226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7" name="Line 31"/>
              <p:cNvSpPr>
                <a:spLocks noChangeShapeType="1"/>
              </p:cNvSpPr>
              <p:nvPr/>
            </p:nvSpPr>
            <p:spPr bwMode="auto">
              <a:xfrm>
                <a:off x="504" y="3372"/>
                <a:ext cx="119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8" name="Line 32"/>
              <p:cNvSpPr>
                <a:spLocks noChangeShapeType="1"/>
              </p:cNvSpPr>
              <p:nvPr/>
            </p:nvSpPr>
            <p:spPr bwMode="auto">
              <a:xfrm flipV="1">
                <a:off x="407" y="3326"/>
                <a:ext cx="225" cy="1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39" name="Line 33"/>
              <p:cNvSpPr>
                <a:spLocks noChangeShapeType="1"/>
              </p:cNvSpPr>
              <p:nvPr/>
            </p:nvSpPr>
            <p:spPr bwMode="auto">
              <a:xfrm flipV="1">
                <a:off x="407" y="3339"/>
                <a:ext cx="225" cy="1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0" name="Line 34"/>
              <p:cNvSpPr>
                <a:spLocks noChangeShapeType="1"/>
              </p:cNvSpPr>
              <p:nvPr/>
            </p:nvSpPr>
            <p:spPr bwMode="auto">
              <a:xfrm>
                <a:off x="407" y="3358"/>
                <a:ext cx="225" cy="1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1" name="Line 35"/>
              <p:cNvSpPr>
                <a:spLocks noChangeShapeType="1"/>
              </p:cNvSpPr>
              <p:nvPr/>
            </p:nvSpPr>
            <p:spPr bwMode="auto">
              <a:xfrm>
                <a:off x="516" y="3388"/>
                <a:ext cx="119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2" name="Line 36"/>
              <p:cNvSpPr>
                <a:spLocks noChangeShapeType="1"/>
              </p:cNvSpPr>
              <p:nvPr/>
            </p:nvSpPr>
            <p:spPr bwMode="auto">
              <a:xfrm>
                <a:off x="524" y="3448"/>
                <a:ext cx="117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3" name="Line 37"/>
              <p:cNvSpPr>
                <a:spLocks noChangeShapeType="1"/>
              </p:cNvSpPr>
              <p:nvPr/>
            </p:nvSpPr>
            <p:spPr bwMode="auto">
              <a:xfrm>
                <a:off x="412" y="3283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4" name="Line 38"/>
              <p:cNvSpPr>
                <a:spLocks noChangeShapeType="1"/>
              </p:cNvSpPr>
              <p:nvPr/>
            </p:nvSpPr>
            <p:spPr bwMode="auto">
              <a:xfrm>
                <a:off x="412" y="3296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5" name="Line 39"/>
              <p:cNvSpPr>
                <a:spLocks noChangeShapeType="1"/>
              </p:cNvSpPr>
              <p:nvPr/>
            </p:nvSpPr>
            <p:spPr bwMode="auto">
              <a:xfrm>
                <a:off x="411" y="3304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6" name="Line 40"/>
              <p:cNvSpPr>
                <a:spLocks noChangeShapeType="1"/>
              </p:cNvSpPr>
              <p:nvPr/>
            </p:nvSpPr>
            <p:spPr bwMode="auto">
              <a:xfrm>
                <a:off x="857" y="3321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7" name="Line 41"/>
              <p:cNvSpPr>
                <a:spLocks noChangeShapeType="1"/>
              </p:cNvSpPr>
              <p:nvPr/>
            </p:nvSpPr>
            <p:spPr bwMode="auto">
              <a:xfrm flipH="1">
                <a:off x="359" y="339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8" name="Line 42"/>
              <p:cNvSpPr>
                <a:spLocks noChangeShapeType="1"/>
              </p:cNvSpPr>
              <p:nvPr/>
            </p:nvSpPr>
            <p:spPr bwMode="auto">
              <a:xfrm flipH="1">
                <a:off x="454" y="3417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49" name="Freeform 43"/>
              <p:cNvSpPr>
                <a:spLocks/>
              </p:cNvSpPr>
              <p:nvPr/>
            </p:nvSpPr>
            <p:spPr bwMode="auto">
              <a:xfrm>
                <a:off x="361" y="3556"/>
                <a:ext cx="93" cy="69"/>
              </a:xfrm>
              <a:custGeom>
                <a:avLst/>
                <a:gdLst>
                  <a:gd name="T0" fmla="*/ 92 w 93"/>
                  <a:gd name="T1" fmla="*/ 31 h 69"/>
                  <a:gd name="T2" fmla="*/ 87 w 93"/>
                  <a:gd name="T3" fmla="*/ 37 h 69"/>
                  <a:gd name="T4" fmla="*/ 82 w 93"/>
                  <a:gd name="T5" fmla="*/ 44 h 69"/>
                  <a:gd name="T6" fmla="*/ 76 w 93"/>
                  <a:gd name="T7" fmla="*/ 49 h 69"/>
                  <a:gd name="T8" fmla="*/ 68 w 93"/>
                  <a:gd name="T9" fmla="*/ 53 h 69"/>
                  <a:gd name="T10" fmla="*/ 62 w 93"/>
                  <a:gd name="T11" fmla="*/ 58 h 69"/>
                  <a:gd name="T12" fmla="*/ 55 w 93"/>
                  <a:gd name="T13" fmla="*/ 62 h 69"/>
                  <a:gd name="T14" fmla="*/ 48 w 93"/>
                  <a:gd name="T15" fmla="*/ 65 h 69"/>
                  <a:gd name="T16" fmla="*/ 38 w 93"/>
                  <a:gd name="T17" fmla="*/ 68 h 69"/>
                  <a:gd name="T18" fmla="*/ 32 w 93"/>
                  <a:gd name="T19" fmla="*/ 63 h 69"/>
                  <a:gd name="T20" fmla="*/ 25 w 93"/>
                  <a:gd name="T21" fmla="*/ 66 h 69"/>
                  <a:gd name="T22" fmla="*/ 18 w 93"/>
                  <a:gd name="T23" fmla="*/ 63 h 69"/>
                  <a:gd name="T24" fmla="*/ 12 w 93"/>
                  <a:gd name="T25" fmla="*/ 58 h 69"/>
                  <a:gd name="T26" fmla="*/ 6 w 93"/>
                  <a:gd name="T27" fmla="*/ 50 h 69"/>
                  <a:gd name="T28" fmla="*/ 2 w 93"/>
                  <a:gd name="T29" fmla="*/ 42 h 69"/>
                  <a:gd name="T30" fmla="*/ 1 w 93"/>
                  <a:gd name="T31" fmla="*/ 31 h 69"/>
                  <a:gd name="T32" fmla="*/ 2 w 93"/>
                  <a:gd name="T33" fmla="*/ 19 h 69"/>
                  <a:gd name="T34" fmla="*/ 0 w 93"/>
                  <a:gd name="T35" fmla="*/ 10 h 69"/>
                  <a:gd name="T36" fmla="*/ 2 w 93"/>
                  <a:gd name="T37" fmla="*/ 0 h 69"/>
                  <a:gd name="T38" fmla="*/ 7 w 93"/>
                  <a:gd name="T39" fmla="*/ 3 h 69"/>
                  <a:gd name="T40" fmla="*/ 92 w 93"/>
                  <a:gd name="T41" fmla="*/ 31 h 6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3"/>
                  <a:gd name="T64" fmla="*/ 0 h 69"/>
                  <a:gd name="T65" fmla="*/ 93 w 93"/>
                  <a:gd name="T66" fmla="*/ 69 h 6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3" h="69">
                    <a:moveTo>
                      <a:pt x="92" y="31"/>
                    </a:moveTo>
                    <a:lnTo>
                      <a:pt x="87" y="37"/>
                    </a:lnTo>
                    <a:lnTo>
                      <a:pt x="82" y="44"/>
                    </a:lnTo>
                    <a:lnTo>
                      <a:pt x="76" y="49"/>
                    </a:lnTo>
                    <a:lnTo>
                      <a:pt x="68" y="53"/>
                    </a:lnTo>
                    <a:lnTo>
                      <a:pt x="62" y="58"/>
                    </a:lnTo>
                    <a:lnTo>
                      <a:pt x="55" y="62"/>
                    </a:lnTo>
                    <a:lnTo>
                      <a:pt x="48" y="65"/>
                    </a:lnTo>
                    <a:lnTo>
                      <a:pt x="38" y="68"/>
                    </a:lnTo>
                    <a:lnTo>
                      <a:pt x="32" y="63"/>
                    </a:lnTo>
                    <a:lnTo>
                      <a:pt x="25" y="66"/>
                    </a:lnTo>
                    <a:lnTo>
                      <a:pt x="18" y="63"/>
                    </a:lnTo>
                    <a:lnTo>
                      <a:pt x="12" y="58"/>
                    </a:lnTo>
                    <a:lnTo>
                      <a:pt x="6" y="50"/>
                    </a:lnTo>
                    <a:lnTo>
                      <a:pt x="2" y="42"/>
                    </a:lnTo>
                    <a:lnTo>
                      <a:pt x="1" y="31"/>
                    </a:lnTo>
                    <a:lnTo>
                      <a:pt x="2" y="19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7" y="3"/>
                    </a:lnTo>
                    <a:lnTo>
                      <a:pt x="92" y="31"/>
                    </a:lnTo>
                  </a:path>
                </a:pathLst>
              </a:custGeom>
              <a:noFill/>
              <a:ln w="12700" cap="rnd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0" name="Freeform 44"/>
              <p:cNvSpPr>
                <a:spLocks/>
              </p:cNvSpPr>
              <p:nvPr/>
            </p:nvSpPr>
            <p:spPr bwMode="auto">
              <a:xfrm>
                <a:off x="478" y="3475"/>
                <a:ext cx="41" cy="17"/>
              </a:xfrm>
              <a:custGeom>
                <a:avLst/>
                <a:gdLst>
                  <a:gd name="T0" fmla="*/ 40 w 41"/>
                  <a:gd name="T1" fmla="*/ 16 h 17"/>
                  <a:gd name="T2" fmla="*/ 32 w 41"/>
                  <a:gd name="T3" fmla="*/ 9 h 17"/>
                  <a:gd name="T4" fmla="*/ 23 w 41"/>
                  <a:gd name="T5" fmla="*/ 6 h 17"/>
                  <a:gd name="T6" fmla="*/ 15 w 41"/>
                  <a:gd name="T7" fmla="*/ 9 h 17"/>
                  <a:gd name="T8" fmla="*/ 6 w 41"/>
                  <a:gd name="T9" fmla="*/ 6 h 17"/>
                  <a:gd name="T10" fmla="*/ 0 w 41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17"/>
                  <a:gd name="T20" fmla="*/ 41 w 41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17">
                    <a:moveTo>
                      <a:pt x="40" y="16"/>
                    </a:moveTo>
                    <a:lnTo>
                      <a:pt x="32" y="9"/>
                    </a:lnTo>
                    <a:lnTo>
                      <a:pt x="23" y="6"/>
                    </a:lnTo>
                    <a:lnTo>
                      <a:pt x="15" y="9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919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51" name="Line 45"/>
              <p:cNvSpPr>
                <a:spLocks noChangeShapeType="1"/>
              </p:cNvSpPr>
              <p:nvPr/>
            </p:nvSpPr>
            <p:spPr bwMode="auto">
              <a:xfrm flipH="1">
                <a:off x="446" y="3405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52" name="Line 46"/>
              <p:cNvSpPr>
                <a:spLocks noChangeShapeType="1"/>
              </p:cNvSpPr>
              <p:nvPr/>
            </p:nvSpPr>
            <p:spPr bwMode="auto">
              <a:xfrm flipH="1">
                <a:off x="440" y="3387"/>
                <a:ext cx="44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53" name="Line 47"/>
              <p:cNvSpPr>
                <a:spLocks noChangeShapeType="1"/>
              </p:cNvSpPr>
              <p:nvPr/>
            </p:nvSpPr>
            <p:spPr bwMode="auto">
              <a:xfrm flipH="1">
                <a:off x="425" y="3387"/>
                <a:ext cx="44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54" name="Line 48"/>
              <p:cNvSpPr>
                <a:spLocks noChangeShapeType="1"/>
              </p:cNvSpPr>
              <p:nvPr/>
            </p:nvSpPr>
            <p:spPr bwMode="auto">
              <a:xfrm flipH="1">
                <a:off x="417" y="338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55" name="Line 49"/>
              <p:cNvSpPr>
                <a:spLocks noChangeShapeType="1"/>
              </p:cNvSpPr>
              <p:nvPr/>
            </p:nvSpPr>
            <p:spPr bwMode="auto">
              <a:xfrm flipH="1">
                <a:off x="405" y="3392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56" name="Line 50"/>
              <p:cNvSpPr>
                <a:spLocks noChangeShapeType="1"/>
              </p:cNvSpPr>
              <p:nvPr/>
            </p:nvSpPr>
            <p:spPr bwMode="auto">
              <a:xfrm flipH="1">
                <a:off x="397" y="3387"/>
                <a:ext cx="41" cy="164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57" name="Line 51"/>
              <p:cNvSpPr>
                <a:spLocks noChangeShapeType="1"/>
              </p:cNvSpPr>
              <p:nvPr/>
            </p:nvSpPr>
            <p:spPr bwMode="auto">
              <a:xfrm flipH="1">
                <a:off x="383" y="3389"/>
                <a:ext cx="44" cy="163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58" name="Line 52"/>
              <p:cNvSpPr>
                <a:spLocks noChangeShapeType="1"/>
              </p:cNvSpPr>
              <p:nvPr/>
            </p:nvSpPr>
            <p:spPr bwMode="auto">
              <a:xfrm flipH="1">
                <a:off x="370" y="3389"/>
                <a:ext cx="43" cy="165"/>
              </a:xfrm>
              <a:prstGeom prst="line">
                <a:avLst/>
              </a:prstGeom>
              <a:noFill/>
              <a:ln w="12700">
                <a:solidFill>
                  <a:srgbClr val="AD6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8200" name="Rectangle 55"/>
          <p:cNvSpPr>
            <a:spLocks noChangeArrowheads="1"/>
          </p:cNvSpPr>
          <p:nvPr/>
        </p:nvSpPr>
        <p:spPr bwMode="auto">
          <a:xfrm>
            <a:off x="5873750" y="4959350"/>
            <a:ext cx="1206500" cy="825500"/>
          </a:xfrm>
          <a:prstGeom prst="rect">
            <a:avLst/>
          </a:prstGeom>
          <a:solidFill>
            <a:srgbClr val="FC0000"/>
          </a:solidFill>
          <a:ln w="12700">
            <a:solidFill>
              <a:srgbClr val="F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1" name="Line 56"/>
          <p:cNvSpPr>
            <a:spLocks noChangeShapeType="1"/>
          </p:cNvSpPr>
          <p:nvPr/>
        </p:nvSpPr>
        <p:spPr bwMode="auto">
          <a:xfrm>
            <a:off x="5035550" y="5791200"/>
            <a:ext cx="29591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202" name="AutoShape 57"/>
          <p:cNvSpPr>
            <a:spLocks noChangeArrowheads="1"/>
          </p:cNvSpPr>
          <p:nvPr/>
        </p:nvSpPr>
        <p:spPr bwMode="auto">
          <a:xfrm>
            <a:off x="6369050" y="5264150"/>
            <a:ext cx="101600" cy="63500"/>
          </a:xfrm>
          <a:prstGeom prst="homePlate">
            <a:avLst>
              <a:gd name="adj" fmla="val 53333"/>
            </a:avLst>
          </a:prstGeom>
          <a:solidFill>
            <a:schemeClr val="accent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203" name="Line 58"/>
          <p:cNvSpPr>
            <a:spLocks noChangeShapeType="1"/>
          </p:cNvSpPr>
          <p:nvPr/>
        </p:nvSpPr>
        <p:spPr bwMode="auto">
          <a:xfrm>
            <a:off x="7321550" y="5410200"/>
            <a:ext cx="368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204" name="Rectangle 59"/>
          <p:cNvSpPr>
            <a:spLocks noChangeArrowheads="1"/>
          </p:cNvSpPr>
          <p:nvPr/>
        </p:nvSpPr>
        <p:spPr bwMode="auto">
          <a:xfrm>
            <a:off x="7300913" y="5083175"/>
            <a:ext cx="4206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V </a:t>
            </a:r>
          </a:p>
        </p:txBody>
      </p:sp>
      <p:sp>
        <p:nvSpPr>
          <p:cNvPr id="8205" name="Rectangle 60"/>
          <p:cNvSpPr>
            <a:spLocks noChangeArrowheads="1"/>
          </p:cNvSpPr>
          <p:nvPr/>
        </p:nvSpPr>
        <p:spPr bwMode="auto">
          <a:xfrm>
            <a:off x="2349500" y="5921375"/>
            <a:ext cx="762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initial</a:t>
            </a:r>
          </a:p>
        </p:txBody>
      </p:sp>
      <p:sp>
        <p:nvSpPr>
          <p:cNvPr id="8206" name="Rectangle 61"/>
          <p:cNvSpPr>
            <a:spLocks noChangeArrowheads="1"/>
          </p:cNvSpPr>
          <p:nvPr/>
        </p:nvSpPr>
        <p:spPr bwMode="auto">
          <a:xfrm>
            <a:off x="6081713" y="5921375"/>
            <a:ext cx="6477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final</a:t>
            </a: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663950" y="3054350"/>
            <a:ext cx="3489325" cy="1122363"/>
            <a:chOff x="2308" y="1924"/>
            <a:chExt cx="2198" cy="707"/>
          </a:xfrm>
        </p:grpSpPr>
        <p:graphicFrame>
          <p:nvGraphicFramePr>
            <p:cNvPr id="8194" name="Object 62"/>
            <p:cNvGraphicFramePr>
              <a:graphicFrameLocks/>
            </p:cNvGraphicFramePr>
            <p:nvPr/>
          </p:nvGraphicFramePr>
          <p:xfrm>
            <a:off x="2784" y="2004"/>
            <a:ext cx="1722" cy="627"/>
          </p:xfrm>
          <a:graphic>
            <a:graphicData uri="http://schemas.openxmlformats.org/presentationml/2006/ole">
              <p:oleObj spid="_x0000_s8264" name="Equation" r:id="rId3" imgW="3645000" imgH="1323000" progId="Equation.3">
                <p:embed/>
              </p:oleObj>
            </a:graphicData>
          </a:graphic>
        </p:graphicFrame>
        <p:grpSp>
          <p:nvGrpSpPr>
            <p:cNvPr id="8211" name="Group 70"/>
            <p:cNvGrpSpPr>
              <a:grpSpLocks/>
            </p:cNvGrpSpPr>
            <p:nvPr/>
          </p:nvGrpSpPr>
          <p:grpSpPr bwMode="auto">
            <a:xfrm>
              <a:off x="2308" y="1924"/>
              <a:ext cx="1576" cy="568"/>
              <a:chOff x="2308" y="1924"/>
              <a:chExt cx="1576" cy="568"/>
            </a:xfrm>
          </p:grpSpPr>
          <p:sp>
            <p:nvSpPr>
              <p:cNvPr id="8212" name="AutoShape 63"/>
              <p:cNvSpPr>
                <a:spLocks noChangeArrowheads="1"/>
              </p:cNvSpPr>
              <p:nvPr/>
            </p:nvSpPr>
            <p:spPr bwMode="auto">
              <a:xfrm>
                <a:off x="2308" y="2068"/>
                <a:ext cx="280" cy="280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13" name="AutoShape 64"/>
              <p:cNvSpPr>
                <a:spLocks noChangeArrowheads="1"/>
              </p:cNvSpPr>
              <p:nvPr/>
            </p:nvSpPr>
            <p:spPr bwMode="auto">
              <a:xfrm>
                <a:off x="2692" y="1924"/>
                <a:ext cx="1192" cy="568"/>
              </a:xfrm>
              <a:prstGeom prst="roundRect">
                <a:avLst>
                  <a:gd name="adj" fmla="val 12495"/>
                </a:avLst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8208" name="Line 65"/>
          <p:cNvSpPr>
            <a:spLocks noChangeShapeType="1"/>
          </p:cNvSpPr>
          <p:nvPr/>
        </p:nvSpPr>
        <p:spPr bwMode="auto">
          <a:xfrm>
            <a:off x="7245350" y="4495800"/>
            <a:ext cx="8255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209" name="Rectangle 66"/>
          <p:cNvSpPr>
            <a:spLocks noChangeArrowheads="1"/>
          </p:cNvSpPr>
          <p:nvPr/>
        </p:nvSpPr>
        <p:spPr bwMode="auto">
          <a:xfrm>
            <a:off x="8062913" y="43211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8210" name="Rectangle 68"/>
          <p:cNvSpPr>
            <a:spLocks noChangeArrowheads="1"/>
          </p:cNvSpPr>
          <p:nvPr/>
        </p:nvSpPr>
        <p:spPr bwMode="auto">
          <a:xfrm>
            <a:off x="517525" y="6553200"/>
            <a:ext cx="20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1...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377983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Now consider the kinetic energy of the system before and after:</a:t>
            </a:r>
            <a:br>
              <a:rPr lang="en-US" sz="1800" smtClean="0"/>
            </a:b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Before: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After: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So </a:t>
            </a:r>
          </a:p>
        </p:txBody>
      </p:sp>
      <p:graphicFrame>
        <p:nvGraphicFramePr>
          <p:cNvPr id="84992" name="Object 0"/>
          <p:cNvGraphicFramePr>
            <a:graphicFrameLocks/>
          </p:cNvGraphicFramePr>
          <p:nvPr/>
        </p:nvGraphicFramePr>
        <p:xfrm>
          <a:off x="1431925" y="2498725"/>
          <a:ext cx="6945313" cy="1112838"/>
        </p:xfrm>
        <a:graphic>
          <a:graphicData uri="http://schemas.openxmlformats.org/presentationml/2006/ole">
            <p:oleObj spid="_x0000_s9238" name="Equation" r:id="rId3" imgW="9258480" imgH="1488240" progId="Equation.3">
              <p:embed/>
            </p:oleObj>
          </a:graphicData>
        </a:graphic>
      </p:graphicFrame>
      <p:graphicFrame>
        <p:nvGraphicFramePr>
          <p:cNvPr id="84993" name="Object 1"/>
          <p:cNvGraphicFramePr>
            <a:graphicFrameLocks/>
          </p:cNvGraphicFramePr>
          <p:nvPr/>
        </p:nvGraphicFramePr>
        <p:xfrm>
          <a:off x="2459038" y="3498850"/>
          <a:ext cx="2960687" cy="830263"/>
        </p:xfrm>
        <a:graphic>
          <a:graphicData uri="http://schemas.openxmlformats.org/presentationml/2006/ole">
            <p:oleObj spid="_x0000_s9239" name="Equation" r:id="rId4" imgW="3949560" imgH="1106640" progId="Equation.3">
              <p:embed/>
            </p:oleObj>
          </a:graphicData>
        </a:graphic>
      </p:graphicFrame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901700" y="5538788"/>
            <a:ext cx="744220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Kinetic energy is NOT conserved!</a:t>
            </a:r>
            <a:r>
              <a:rPr lang="en-US"/>
              <a:t>   (friction stopped the bullet)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/>
              <a:t>However, momentum was conserved, and this was useful.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92350" y="4349750"/>
            <a:ext cx="2894013" cy="977900"/>
            <a:chOff x="1444" y="2740"/>
            <a:chExt cx="1823" cy="616"/>
          </a:xfrm>
        </p:grpSpPr>
        <p:graphicFrame>
          <p:nvGraphicFramePr>
            <p:cNvPr id="9221" name="Object 3"/>
            <p:cNvGraphicFramePr>
              <a:graphicFrameLocks/>
            </p:cNvGraphicFramePr>
            <p:nvPr/>
          </p:nvGraphicFramePr>
          <p:xfrm>
            <a:off x="1505" y="2857"/>
            <a:ext cx="1762" cy="440"/>
          </p:xfrm>
          <a:graphic>
            <a:graphicData uri="http://schemas.openxmlformats.org/presentationml/2006/ole">
              <p:oleObj spid="_x0000_s9240" name="Equation" r:id="rId5" imgW="3720960" imgH="928440" progId="Equation.3">
                <p:embed/>
              </p:oleObj>
            </a:graphicData>
          </a:graphic>
        </p:graphicFrame>
        <p:sp>
          <p:nvSpPr>
            <p:cNvPr id="9229" name="AutoShape 10"/>
            <p:cNvSpPr>
              <a:spLocks noChangeArrowheads="1"/>
            </p:cNvSpPr>
            <p:nvPr/>
          </p:nvSpPr>
          <p:spPr bwMode="auto">
            <a:xfrm>
              <a:off x="1444" y="2740"/>
              <a:ext cx="1432" cy="616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17525" y="6553200"/>
            <a:ext cx="225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9220" name="Object 2"/>
          <p:cNvGraphicFramePr>
            <a:graphicFrameLocks/>
          </p:cNvGraphicFramePr>
          <p:nvPr/>
        </p:nvGraphicFramePr>
        <p:xfrm>
          <a:off x="671513" y="666750"/>
          <a:ext cx="2733675" cy="995363"/>
        </p:xfrm>
        <a:graphic>
          <a:graphicData uri="http://schemas.openxmlformats.org/presentationml/2006/ole">
            <p:oleObj spid="_x0000_s9241" name="Equation" r:id="rId6" imgW="3645000" imgH="1323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  <p:bldP spid="204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Inelastic Collision in 1-D: Example 2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863600" y="3959225"/>
            <a:ext cx="6673850" cy="2116138"/>
            <a:chOff x="544" y="2494"/>
            <a:chExt cx="4204" cy="1333"/>
          </a:xfrm>
        </p:grpSpPr>
        <p:graphicFrame>
          <p:nvGraphicFramePr>
            <p:cNvPr id="10244" name="Object 8"/>
            <p:cNvGraphicFramePr>
              <a:graphicFrameLocks/>
            </p:cNvGraphicFramePr>
            <p:nvPr/>
          </p:nvGraphicFramePr>
          <p:xfrm>
            <a:off x="1671" y="2616"/>
            <a:ext cx="2181" cy="800"/>
          </p:xfrm>
          <a:graphic>
            <a:graphicData uri="http://schemas.openxmlformats.org/presentationml/2006/ole">
              <p:oleObj spid="_x0000_s10288" name="Clip" r:id="rId3" imgW="7459663" imgH="2743200" progId="">
                <p:embed/>
              </p:oleObj>
            </a:graphicData>
          </a:graphic>
        </p:graphicFrame>
        <p:sp>
          <p:nvSpPr>
            <p:cNvPr id="10259" name="Rectangle 11"/>
            <p:cNvSpPr>
              <a:spLocks noChangeArrowheads="1"/>
            </p:cNvSpPr>
            <p:nvPr/>
          </p:nvSpPr>
          <p:spPr bwMode="auto">
            <a:xfrm>
              <a:off x="3723" y="2494"/>
              <a:ext cx="561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 + m</a:t>
              </a:r>
            </a:p>
          </p:txBody>
        </p:sp>
        <p:sp>
          <p:nvSpPr>
            <p:cNvPr id="10260" name="Line 14"/>
            <p:cNvSpPr>
              <a:spLocks noChangeShapeType="1"/>
            </p:cNvSpPr>
            <p:nvPr/>
          </p:nvSpPr>
          <p:spPr bwMode="auto">
            <a:xfrm>
              <a:off x="2996" y="3684"/>
              <a:ext cx="111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440" y="3598"/>
              <a:ext cx="53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>
                  <a:solidFill>
                    <a:schemeClr val="tx2"/>
                  </a:solidFill>
                </a:rPr>
                <a:t> = ?</a:t>
              </a:r>
            </a:p>
          </p:txBody>
        </p:sp>
        <p:grpSp>
          <p:nvGrpSpPr>
            <p:cNvPr id="10262" name="Group 33"/>
            <p:cNvGrpSpPr>
              <a:grpSpLocks/>
            </p:cNvGrpSpPr>
            <p:nvPr/>
          </p:nvGrpSpPr>
          <p:grpSpPr bwMode="auto">
            <a:xfrm>
              <a:off x="3818" y="3009"/>
              <a:ext cx="430" cy="430"/>
              <a:chOff x="3818" y="3009"/>
              <a:chExt cx="430" cy="430"/>
            </a:xfrm>
          </p:grpSpPr>
          <p:grpSp>
            <p:nvGrpSpPr>
              <p:cNvPr id="10264" name="Group 19"/>
              <p:cNvGrpSpPr>
                <a:grpSpLocks/>
              </p:cNvGrpSpPr>
              <p:nvPr/>
            </p:nvGrpSpPr>
            <p:grpSpPr bwMode="auto">
              <a:xfrm>
                <a:off x="3854" y="3347"/>
                <a:ext cx="50" cy="88"/>
                <a:chOff x="3854" y="3347"/>
                <a:chExt cx="50" cy="88"/>
              </a:xfrm>
            </p:grpSpPr>
            <p:sp>
              <p:nvSpPr>
                <p:cNvPr id="10277" name="AutoShape 16"/>
                <p:cNvSpPr>
                  <a:spLocks noChangeArrowheads="1"/>
                </p:cNvSpPr>
                <p:nvPr/>
              </p:nvSpPr>
              <p:spPr bwMode="auto">
                <a:xfrm rot="-1080000">
                  <a:off x="3854" y="3347"/>
                  <a:ext cx="50" cy="88"/>
                </a:xfrm>
                <a:prstGeom prst="octagon">
                  <a:avLst>
                    <a:gd name="adj" fmla="val 29282"/>
                  </a:avLst>
                </a:prstGeom>
                <a:solidFill>
                  <a:schemeClr val="bg2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278" name="Line 17"/>
                <p:cNvSpPr>
                  <a:spLocks noChangeShapeType="1"/>
                </p:cNvSpPr>
                <p:nvPr/>
              </p:nvSpPr>
              <p:spPr bwMode="auto">
                <a:xfrm>
                  <a:off x="3865" y="3373"/>
                  <a:ext cx="6" cy="36"/>
                </a:xfrm>
                <a:prstGeom prst="line">
                  <a:avLst/>
                </a:prstGeom>
                <a:noFill/>
                <a:ln w="12700">
                  <a:solidFill>
                    <a:srgbClr val="67676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279" name="Line 18"/>
                <p:cNvSpPr>
                  <a:spLocks noChangeShapeType="1"/>
                </p:cNvSpPr>
                <p:nvPr/>
              </p:nvSpPr>
              <p:spPr bwMode="auto">
                <a:xfrm>
                  <a:off x="3881" y="3370"/>
                  <a:ext cx="7" cy="40"/>
                </a:xfrm>
                <a:prstGeom prst="line">
                  <a:avLst/>
                </a:prstGeom>
                <a:noFill/>
                <a:ln w="12700">
                  <a:solidFill>
                    <a:srgbClr val="67676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0265" name="Freeform 20"/>
              <p:cNvSpPr>
                <a:spLocks/>
              </p:cNvSpPr>
              <p:nvPr/>
            </p:nvSpPr>
            <p:spPr bwMode="auto">
              <a:xfrm>
                <a:off x="3822" y="3049"/>
                <a:ext cx="49" cy="319"/>
              </a:xfrm>
              <a:custGeom>
                <a:avLst/>
                <a:gdLst>
                  <a:gd name="T0" fmla="*/ 46 w 49"/>
                  <a:gd name="T1" fmla="*/ 0 h 319"/>
                  <a:gd name="T2" fmla="*/ 44 w 49"/>
                  <a:gd name="T3" fmla="*/ 6 h 319"/>
                  <a:gd name="T4" fmla="*/ 40 w 49"/>
                  <a:gd name="T5" fmla="*/ 12 h 319"/>
                  <a:gd name="T6" fmla="*/ 35 w 49"/>
                  <a:gd name="T7" fmla="*/ 18 h 319"/>
                  <a:gd name="T8" fmla="*/ 31 w 49"/>
                  <a:gd name="T9" fmla="*/ 24 h 319"/>
                  <a:gd name="T10" fmla="*/ 27 w 49"/>
                  <a:gd name="T11" fmla="*/ 30 h 319"/>
                  <a:gd name="T12" fmla="*/ 25 w 49"/>
                  <a:gd name="T13" fmla="*/ 36 h 319"/>
                  <a:gd name="T14" fmla="*/ 25 w 49"/>
                  <a:gd name="T15" fmla="*/ 42 h 319"/>
                  <a:gd name="T16" fmla="*/ 23 w 49"/>
                  <a:gd name="T17" fmla="*/ 48 h 319"/>
                  <a:gd name="T18" fmla="*/ 23 w 49"/>
                  <a:gd name="T19" fmla="*/ 54 h 319"/>
                  <a:gd name="T20" fmla="*/ 23 w 49"/>
                  <a:gd name="T21" fmla="*/ 60 h 319"/>
                  <a:gd name="T22" fmla="*/ 23 w 49"/>
                  <a:gd name="T23" fmla="*/ 66 h 319"/>
                  <a:gd name="T24" fmla="*/ 21 w 49"/>
                  <a:gd name="T25" fmla="*/ 72 h 319"/>
                  <a:gd name="T26" fmla="*/ 21 w 49"/>
                  <a:gd name="T27" fmla="*/ 78 h 319"/>
                  <a:gd name="T28" fmla="*/ 21 w 49"/>
                  <a:gd name="T29" fmla="*/ 84 h 319"/>
                  <a:gd name="T30" fmla="*/ 23 w 49"/>
                  <a:gd name="T31" fmla="*/ 90 h 319"/>
                  <a:gd name="T32" fmla="*/ 23 w 49"/>
                  <a:gd name="T33" fmla="*/ 96 h 319"/>
                  <a:gd name="T34" fmla="*/ 23 w 49"/>
                  <a:gd name="T35" fmla="*/ 102 h 319"/>
                  <a:gd name="T36" fmla="*/ 23 w 49"/>
                  <a:gd name="T37" fmla="*/ 108 h 319"/>
                  <a:gd name="T38" fmla="*/ 23 w 49"/>
                  <a:gd name="T39" fmla="*/ 114 h 319"/>
                  <a:gd name="T40" fmla="*/ 23 w 49"/>
                  <a:gd name="T41" fmla="*/ 120 h 319"/>
                  <a:gd name="T42" fmla="*/ 25 w 49"/>
                  <a:gd name="T43" fmla="*/ 126 h 319"/>
                  <a:gd name="T44" fmla="*/ 27 w 49"/>
                  <a:gd name="T45" fmla="*/ 132 h 319"/>
                  <a:gd name="T46" fmla="*/ 27 w 49"/>
                  <a:gd name="T47" fmla="*/ 138 h 319"/>
                  <a:gd name="T48" fmla="*/ 27 w 49"/>
                  <a:gd name="T49" fmla="*/ 144 h 319"/>
                  <a:gd name="T50" fmla="*/ 27 w 49"/>
                  <a:gd name="T51" fmla="*/ 150 h 319"/>
                  <a:gd name="T52" fmla="*/ 27 w 49"/>
                  <a:gd name="T53" fmla="*/ 156 h 319"/>
                  <a:gd name="T54" fmla="*/ 27 w 49"/>
                  <a:gd name="T55" fmla="*/ 162 h 319"/>
                  <a:gd name="T56" fmla="*/ 27 w 49"/>
                  <a:gd name="T57" fmla="*/ 168 h 319"/>
                  <a:gd name="T58" fmla="*/ 27 w 49"/>
                  <a:gd name="T59" fmla="*/ 174 h 319"/>
                  <a:gd name="T60" fmla="*/ 29 w 49"/>
                  <a:gd name="T61" fmla="*/ 180 h 319"/>
                  <a:gd name="T62" fmla="*/ 29 w 49"/>
                  <a:gd name="T63" fmla="*/ 186 h 319"/>
                  <a:gd name="T64" fmla="*/ 31 w 49"/>
                  <a:gd name="T65" fmla="*/ 192 h 319"/>
                  <a:gd name="T66" fmla="*/ 33 w 49"/>
                  <a:gd name="T67" fmla="*/ 198 h 319"/>
                  <a:gd name="T68" fmla="*/ 33 w 49"/>
                  <a:gd name="T69" fmla="*/ 204 h 319"/>
                  <a:gd name="T70" fmla="*/ 33 w 49"/>
                  <a:gd name="T71" fmla="*/ 210 h 319"/>
                  <a:gd name="T72" fmla="*/ 31 w 49"/>
                  <a:gd name="T73" fmla="*/ 218 h 319"/>
                  <a:gd name="T74" fmla="*/ 29 w 49"/>
                  <a:gd name="T75" fmla="*/ 224 h 319"/>
                  <a:gd name="T76" fmla="*/ 27 w 49"/>
                  <a:gd name="T77" fmla="*/ 230 h 319"/>
                  <a:gd name="T78" fmla="*/ 27 w 49"/>
                  <a:gd name="T79" fmla="*/ 236 h 319"/>
                  <a:gd name="T80" fmla="*/ 27 w 49"/>
                  <a:gd name="T81" fmla="*/ 242 h 319"/>
                  <a:gd name="T82" fmla="*/ 25 w 49"/>
                  <a:gd name="T83" fmla="*/ 248 h 319"/>
                  <a:gd name="T84" fmla="*/ 23 w 49"/>
                  <a:gd name="T85" fmla="*/ 254 h 319"/>
                  <a:gd name="T86" fmla="*/ 21 w 49"/>
                  <a:gd name="T87" fmla="*/ 260 h 319"/>
                  <a:gd name="T88" fmla="*/ 19 w 49"/>
                  <a:gd name="T89" fmla="*/ 266 h 319"/>
                  <a:gd name="T90" fmla="*/ 17 w 49"/>
                  <a:gd name="T91" fmla="*/ 272 h 319"/>
                  <a:gd name="T92" fmla="*/ 13 w 49"/>
                  <a:gd name="T93" fmla="*/ 278 h 319"/>
                  <a:gd name="T94" fmla="*/ 10 w 49"/>
                  <a:gd name="T95" fmla="*/ 284 h 319"/>
                  <a:gd name="T96" fmla="*/ 4 w 49"/>
                  <a:gd name="T97" fmla="*/ 290 h 319"/>
                  <a:gd name="T98" fmla="*/ 2 w 49"/>
                  <a:gd name="T99" fmla="*/ 296 h 319"/>
                  <a:gd name="T100" fmla="*/ 0 w 49"/>
                  <a:gd name="T101" fmla="*/ 302 h 319"/>
                  <a:gd name="T102" fmla="*/ 0 w 49"/>
                  <a:gd name="T103" fmla="*/ 308 h 319"/>
                  <a:gd name="T104" fmla="*/ 2 w 49"/>
                  <a:gd name="T105" fmla="*/ 314 h 319"/>
                  <a:gd name="T106" fmla="*/ 8 w 49"/>
                  <a:gd name="T107" fmla="*/ 316 h 319"/>
                  <a:gd name="T108" fmla="*/ 15 w 49"/>
                  <a:gd name="T109" fmla="*/ 318 h 319"/>
                  <a:gd name="T110" fmla="*/ 21 w 49"/>
                  <a:gd name="T111" fmla="*/ 318 h 319"/>
                  <a:gd name="T112" fmla="*/ 27 w 49"/>
                  <a:gd name="T113" fmla="*/ 316 h 319"/>
                  <a:gd name="T114" fmla="*/ 33 w 49"/>
                  <a:gd name="T115" fmla="*/ 314 h 319"/>
                  <a:gd name="T116" fmla="*/ 42 w 49"/>
                  <a:gd name="T117" fmla="*/ 316 h 319"/>
                  <a:gd name="T118" fmla="*/ 48 w 49"/>
                  <a:gd name="T119" fmla="*/ 316 h 31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"/>
                  <a:gd name="T181" fmla="*/ 0 h 319"/>
                  <a:gd name="T182" fmla="*/ 49 w 49"/>
                  <a:gd name="T183" fmla="*/ 319 h 31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" h="319">
                    <a:moveTo>
                      <a:pt x="46" y="0"/>
                    </a:moveTo>
                    <a:lnTo>
                      <a:pt x="44" y="6"/>
                    </a:lnTo>
                    <a:lnTo>
                      <a:pt x="40" y="12"/>
                    </a:lnTo>
                    <a:lnTo>
                      <a:pt x="35" y="18"/>
                    </a:lnTo>
                    <a:lnTo>
                      <a:pt x="31" y="24"/>
                    </a:lnTo>
                    <a:lnTo>
                      <a:pt x="27" y="30"/>
                    </a:lnTo>
                    <a:lnTo>
                      <a:pt x="25" y="36"/>
                    </a:lnTo>
                    <a:lnTo>
                      <a:pt x="25" y="42"/>
                    </a:lnTo>
                    <a:lnTo>
                      <a:pt x="23" y="48"/>
                    </a:lnTo>
                    <a:lnTo>
                      <a:pt x="23" y="54"/>
                    </a:lnTo>
                    <a:lnTo>
                      <a:pt x="23" y="60"/>
                    </a:lnTo>
                    <a:lnTo>
                      <a:pt x="23" y="66"/>
                    </a:lnTo>
                    <a:lnTo>
                      <a:pt x="21" y="72"/>
                    </a:lnTo>
                    <a:lnTo>
                      <a:pt x="21" y="78"/>
                    </a:lnTo>
                    <a:lnTo>
                      <a:pt x="21" y="84"/>
                    </a:lnTo>
                    <a:lnTo>
                      <a:pt x="23" y="90"/>
                    </a:lnTo>
                    <a:lnTo>
                      <a:pt x="23" y="96"/>
                    </a:lnTo>
                    <a:lnTo>
                      <a:pt x="23" y="102"/>
                    </a:lnTo>
                    <a:lnTo>
                      <a:pt x="23" y="108"/>
                    </a:lnTo>
                    <a:lnTo>
                      <a:pt x="23" y="114"/>
                    </a:lnTo>
                    <a:lnTo>
                      <a:pt x="23" y="120"/>
                    </a:lnTo>
                    <a:lnTo>
                      <a:pt x="25" y="126"/>
                    </a:lnTo>
                    <a:lnTo>
                      <a:pt x="27" y="132"/>
                    </a:lnTo>
                    <a:lnTo>
                      <a:pt x="27" y="138"/>
                    </a:lnTo>
                    <a:lnTo>
                      <a:pt x="27" y="144"/>
                    </a:lnTo>
                    <a:lnTo>
                      <a:pt x="27" y="150"/>
                    </a:lnTo>
                    <a:lnTo>
                      <a:pt x="27" y="156"/>
                    </a:lnTo>
                    <a:lnTo>
                      <a:pt x="27" y="162"/>
                    </a:lnTo>
                    <a:lnTo>
                      <a:pt x="27" y="168"/>
                    </a:lnTo>
                    <a:lnTo>
                      <a:pt x="27" y="174"/>
                    </a:lnTo>
                    <a:lnTo>
                      <a:pt x="29" y="180"/>
                    </a:lnTo>
                    <a:lnTo>
                      <a:pt x="29" y="186"/>
                    </a:lnTo>
                    <a:lnTo>
                      <a:pt x="31" y="192"/>
                    </a:lnTo>
                    <a:lnTo>
                      <a:pt x="33" y="198"/>
                    </a:lnTo>
                    <a:lnTo>
                      <a:pt x="33" y="204"/>
                    </a:lnTo>
                    <a:lnTo>
                      <a:pt x="33" y="210"/>
                    </a:lnTo>
                    <a:lnTo>
                      <a:pt x="31" y="218"/>
                    </a:lnTo>
                    <a:lnTo>
                      <a:pt x="29" y="224"/>
                    </a:lnTo>
                    <a:lnTo>
                      <a:pt x="27" y="230"/>
                    </a:lnTo>
                    <a:lnTo>
                      <a:pt x="27" y="236"/>
                    </a:lnTo>
                    <a:lnTo>
                      <a:pt x="27" y="242"/>
                    </a:lnTo>
                    <a:lnTo>
                      <a:pt x="25" y="248"/>
                    </a:lnTo>
                    <a:lnTo>
                      <a:pt x="23" y="254"/>
                    </a:lnTo>
                    <a:lnTo>
                      <a:pt x="21" y="260"/>
                    </a:lnTo>
                    <a:lnTo>
                      <a:pt x="19" y="266"/>
                    </a:lnTo>
                    <a:lnTo>
                      <a:pt x="17" y="272"/>
                    </a:lnTo>
                    <a:lnTo>
                      <a:pt x="13" y="278"/>
                    </a:lnTo>
                    <a:lnTo>
                      <a:pt x="10" y="284"/>
                    </a:lnTo>
                    <a:lnTo>
                      <a:pt x="4" y="290"/>
                    </a:lnTo>
                    <a:lnTo>
                      <a:pt x="2" y="296"/>
                    </a:lnTo>
                    <a:lnTo>
                      <a:pt x="0" y="302"/>
                    </a:lnTo>
                    <a:lnTo>
                      <a:pt x="0" y="308"/>
                    </a:lnTo>
                    <a:lnTo>
                      <a:pt x="2" y="314"/>
                    </a:lnTo>
                    <a:lnTo>
                      <a:pt x="8" y="316"/>
                    </a:lnTo>
                    <a:lnTo>
                      <a:pt x="15" y="318"/>
                    </a:lnTo>
                    <a:lnTo>
                      <a:pt x="21" y="318"/>
                    </a:lnTo>
                    <a:lnTo>
                      <a:pt x="27" y="316"/>
                    </a:lnTo>
                    <a:lnTo>
                      <a:pt x="33" y="314"/>
                    </a:lnTo>
                    <a:lnTo>
                      <a:pt x="42" y="316"/>
                    </a:lnTo>
                    <a:lnTo>
                      <a:pt x="48" y="316"/>
                    </a:lnTo>
                  </a:path>
                </a:pathLst>
              </a:custGeom>
              <a:noFill/>
              <a:ln w="12700" cap="rnd">
                <a:solidFill>
                  <a:srgbClr val="FE9B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0266" name="Group 29"/>
              <p:cNvGrpSpPr>
                <a:grpSpLocks/>
              </p:cNvGrpSpPr>
              <p:nvPr/>
            </p:nvGrpSpPr>
            <p:grpSpPr bwMode="auto">
              <a:xfrm>
                <a:off x="3868" y="3009"/>
                <a:ext cx="380" cy="430"/>
                <a:chOff x="3868" y="3009"/>
                <a:chExt cx="380" cy="430"/>
              </a:xfrm>
            </p:grpSpPr>
            <p:graphicFrame>
              <p:nvGraphicFramePr>
                <p:cNvPr id="10245" name="Object 21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3868" y="3009"/>
                <a:ext cx="380" cy="430"/>
              </p:xfrm>
              <a:graphic>
                <a:graphicData uri="http://schemas.openxmlformats.org/presentationml/2006/ole">
                  <p:oleObj spid="_x0000_s10289" name="Clip" r:id="rId4" imgW="6985080" imgH="5482440" progId="">
                    <p:embed/>
                  </p:oleObj>
                </a:graphicData>
              </a:graphic>
            </p:graphicFrame>
            <p:sp>
              <p:nvSpPr>
                <p:cNvPr id="10270" name="Freeform 22"/>
                <p:cNvSpPr>
                  <a:spLocks/>
                </p:cNvSpPr>
                <p:nvPr/>
              </p:nvSpPr>
              <p:spPr bwMode="auto">
                <a:xfrm>
                  <a:off x="4013" y="3078"/>
                  <a:ext cx="25" cy="88"/>
                </a:xfrm>
                <a:custGeom>
                  <a:avLst/>
                  <a:gdLst>
                    <a:gd name="T0" fmla="*/ 1 w 25"/>
                    <a:gd name="T1" fmla="*/ 87 h 88"/>
                    <a:gd name="T2" fmla="*/ 16 w 25"/>
                    <a:gd name="T3" fmla="*/ 67 h 88"/>
                    <a:gd name="T4" fmla="*/ 0 w 25"/>
                    <a:gd name="T5" fmla="*/ 52 h 88"/>
                    <a:gd name="T6" fmla="*/ 18 w 25"/>
                    <a:gd name="T7" fmla="*/ 42 h 88"/>
                    <a:gd name="T8" fmla="*/ 24 w 25"/>
                    <a:gd name="T9" fmla="*/ 30 h 88"/>
                    <a:gd name="T10" fmla="*/ 7 w 25"/>
                    <a:gd name="T11" fmla="*/ 22 h 88"/>
                    <a:gd name="T12" fmla="*/ 16 w 25"/>
                    <a:gd name="T13" fmla="*/ 9 h 88"/>
                    <a:gd name="T14" fmla="*/ 12 w 25"/>
                    <a:gd name="T15" fmla="*/ 0 h 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"/>
                    <a:gd name="T25" fmla="*/ 0 h 88"/>
                    <a:gd name="T26" fmla="*/ 25 w 25"/>
                    <a:gd name="T27" fmla="*/ 88 h 8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" h="88">
                      <a:moveTo>
                        <a:pt x="1" y="87"/>
                      </a:moveTo>
                      <a:lnTo>
                        <a:pt x="16" y="67"/>
                      </a:lnTo>
                      <a:lnTo>
                        <a:pt x="0" y="52"/>
                      </a:lnTo>
                      <a:lnTo>
                        <a:pt x="18" y="42"/>
                      </a:lnTo>
                      <a:lnTo>
                        <a:pt x="24" y="30"/>
                      </a:lnTo>
                      <a:lnTo>
                        <a:pt x="7" y="22"/>
                      </a:lnTo>
                      <a:lnTo>
                        <a:pt x="16" y="9"/>
                      </a:lnTo>
                      <a:lnTo>
                        <a:pt x="12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271" name="Freeform 23"/>
                <p:cNvSpPr>
                  <a:spLocks/>
                </p:cNvSpPr>
                <p:nvPr/>
              </p:nvSpPr>
              <p:spPr bwMode="auto">
                <a:xfrm>
                  <a:off x="3956" y="3081"/>
                  <a:ext cx="50" cy="53"/>
                </a:xfrm>
                <a:custGeom>
                  <a:avLst/>
                  <a:gdLst>
                    <a:gd name="T0" fmla="*/ 49 w 50"/>
                    <a:gd name="T1" fmla="*/ 52 h 53"/>
                    <a:gd name="T2" fmla="*/ 33 w 50"/>
                    <a:gd name="T3" fmla="*/ 36 h 53"/>
                    <a:gd name="T4" fmla="*/ 6 w 50"/>
                    <a:gd name="T5" fmla="*/ 37 h 53"/>
                    <a:gd name="T6" fmla="*/ 15 w 50"/>
                    <a:gd name="T7" fmla="*/ 19 h 53"/>
                    <a:gd name="T8" fmla="*/ 0 w 50"/>
                    <a:gd name="T9" fmla="*/ 10 h 53"/>
                    <a:gd name="T10" fmla="*/ 6 w 50"/>
                    <a:gd name="T11" fmla="*/ 0 h 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0"/>
                    <a:gd name="T19" fmla="*/ 0 h 53"/>
                    <a:gd name="T20" fmla="*/ 50 w 50"/>
                    <a:gd name="T21" fmla="*/ 53 h 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0" h="53">
                      <a:moveTo>
                        <a:pt x="49" y="52"/>
                      </a:moveTo>
                      <a:lnTo>
                        <a:pt x="33" y="36"/>
                      </a:lnTo>
                      <a:lnTo>
                        <a:pt x="6" y="37"/>
                      </a:lnTo>
                      <a:lnTo>
                        <a:pt x="15" y="19"/>
                      </a:lnTo>
                      <a:lnTo>
                        <a:pt x="0" y="10"/>
                      </a:lnTo>
                      <a:lnTo>
                        <a:pt x="6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272" name="Freeform 24"/>
                <p:cNvSpPr>
                  <a:spLocks/>
                </p:cNvSpPr>
                <p:nvPr/>
              </p:nvSpPr>
              <p:spPr bwMode="auto">
                <a:xfrm>
                  <a:off x="3917" y="3087"/>
                  <a:ext cx="58" cy="85"/>
                </a:xfrm>
                <a:custGeom>
                  <a:avLst/>
                  <a:gdLst>
                    <a:gd name="T0" fmla="*/ 57 w 58"/>
                    <a:gd name="T1" fmla="*/ 84 h 85"/>
                    <a:gd name="T2" fmla="*/ 54 w 58"/>
                    <a:gd name="T3" fmla="*/ 66 h 85"/>
                    <a:gd name="T4" fmla="*/ 36 w 58"/>
                    <a:gd name="T5" fmla="*/ 58 h 85"/>
                    <a:gd name="T6" fmla="*/ 27 w 58"/>
                    <a:gd name="T7" fmla="*/ 72 h 85"/>
                    <a:gd name="T8" fmla="*/ 13 w 58"/>
                    <a:gd name="T9" fmla="*/ 48 h 85"/>
                    <a:gd name="T10" fmla="*/ 34 w 58"/>
                    <a:gd name="T11" fmla="*/ 30 h 85"/>
                    <a:gd name="T12" fmla="*/ 1 w 58"/>
                    <a:gd name="T13" fmla="*/ 22 h 85"/>
                    <a:gd name="T14" fmla="*/ 0 w 58"/>
                    <a:gd name="T15" fmla="*/ 6 h 85"/>
                    <a:gd name="T16" fmla="*/ 7 w 58"/>
                    <a:gd name="T17" fmla="*/ 0 h 8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8"/>
                    <a:gd name="T28" fmla="*/ 0 h 85"/>
                    <a:gd name="T29" fmla="*/ 58 w 58"/>
                    <a:gd name="T30" fmla="*/ 85 h 8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8" h="85">
                      <a:moveTo>
                        <a:pt x="57" y="84"/>
                      </a:moveTo>
                      <a:lnTo>
                        <a:pt x="54" y="66"/>
                      </a:lnTo>
                      <a:lnTo>
                        <a:pt x="36" y="58"/>
                      </a:lnTo>
                      <a:lnTo>
                        <a:pt x="27" y="72"/>
                      </a:lnTo>
                      <a:lnTo>
                        <a:pt x="13" y="48"/>
                      </a:lnTo>
                      <a:lnTo>
                        <a:pt x="34" y="30"/>
                      </a:lnTo>
                      <a:lnTo>
                        <a:pt x="1" y="22"/>
                      </a:lnTo>
                      <a:lnTo>
                        <a:pt x="0" y="6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273" name="Freeform 25"/>
                <p:cNvSpPr>
                  <a:spLocks/>
                </p:cNvSpPr>
                <p:nvPr/>
              </p:nvSpPr>
              <p:spPr bwMode="auto">
                <a:xfrm>
                  <a:off x="4058" y="3079"/>
                  <a:ext cx="32" cy="87"/>
                </a:xfrm>
                <a:custGeom>
                  <a:avLst/>
                  <a:gdLst>
                    <a:gd name="T0" fmla="*/ 6 w 32"/>
                    <a:gd name="T1" fmla="*/ 86 h 87"/>
                    <a:gd name="T2" fmla="*/ 31 w 32"/>
                    <a:gd name="T3" fmla="*/ 75 h 87"/>
                    <a:gd name="T4" fmla="*/ 16 w 32"/>
                    <a:gd name="T5" fmla="*/ 66 h 87"/>
                    <a:gd name="T6" fmla="*/ 30 w 32"/>
                    <a:gd name="T7" fmla="*/ 50 h 87"/>
                    <a:gd name="T8" fmla="*/ 3 w 32"/>
                    <a:gd name="T9" fmla="*/ 51 h 87"/>
                    <a:gd name="T10" fmla="*/ 7 w 32"/>
                    <a:gd name="T11" fmla="*/ 33 h 87"/>
                    <a:gd name="T12" fmla="*/ 21 w 32"/>
                    <a:gd name="T13" fmla="*/ 29 h 87"/>
                    <a:gd name="T14" fmla="*/ 16 w 32"/>
                    <a:gd name="T15" fmla="*/ 17 h 87"/>
                    <a:gd name="T16" fmla="*/ 0 w 32"/>
                    <a:gd name="T17" fmla="*/ 6 h 87"/>
                    <a:gd name="T18" fmla="*/ 10 w 32"/>
                    <a:gd name="T19" fmla="*/ 0 h 8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87"/>
                    <a:gd name="T32" fmla="*/ 32 w 32"/>
                    <a:gd name="T33" fmla="*/ 87 h 8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87">
                      <a:moveTo>
                        <a:pt x="6" y="86"/>
                      </a:moveTo>
                      <a:lnTo>
                        <a:pt x="31" y="75"/>
                      </a:lnTo>
                      <a:lnTo>
                        <a:pt x="16" y="66"/>
                      </a:lnTo>
                      <a:lnTo>
                        <a:pt x="30" y="50"/>
                      </a:lnTo>
                      <a:lnTo>
                        <a:pt x="3" y="51"/>
                      </a:lnTo>
                      <a:lnTo>
                        <a:pt x="7" y="33"/>
                      </a:lnTo>
                      <a:lnTo>
                        <a:pt x="21" y="29"/>
                      </a:lnTo>
                      <a:lnTo>
                        <a:pt x="16" y="17"/>
                      </a:lnTo>
                      <a:lnTo>
                        <a:pt x="0" y="6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274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4042" y="3137"/>
                  <a:ext cx="30" cy="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0275" name="Freeform 27"/>
                <p:cNvSpPr>
                  <a:spLocks/>
                </p:cNvSpPr>
                <p:nvPr/>
              </p:nvSpPr>
              <p:spPr bwMode="auto">
                <a:xfrm>
                  <a:off x="3887" y="3085"/>
                  <a:ext cx="34" cy="90"/>
                </a:xfrm>
                <a:custGeom>
                  <a:avLst/>
                  <a:gdLst>
                    <a:gd name="T0" fmla="*/ 10 w 34"/>
                    <a:gd name="T1" fmla="*/ 89 h 90"/>
                    <a:gd name="T2" fmla="*/ 33 w 34"/>
                    <a:gd name="T3" fmla="*/ 77 h 90"/>
                    <a:gd name="T4" fmla="*/ 3 w 34"/>
                    <a:gd name="T5" fmla="*/ 68 h 90"/>
                    <a:gd name="T6" fmla="*/ 19 w 34"/>
                    <a:gd name="T7" fmla="*/ 53 h 90"/>
                    <a:gd name="T8" fmla="*/ 6 w 34"/>
                    <a:gd name="T9" fmla="*/ 39 h 90"/>
                    <a:gd name="T10" fmla="*/ 16 w 34"/>
                    <a:gd name="T11" fmla="*/ 26 h 90"/>
                    <a:gd name="T12" fmla="*/ 0 w 34"/>
                    <a:gd name="T13" fmla="*/ 11 h 90"/>
                    <a:gd name="T14" fmla="*/ 9 w 34"/>
                    <a:gd name="T15" fmla="*/ 0 h 9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4"/>
                    <a:gd name="T25" fmla="*/ 0 h 90"/>
                    <a:gd name="T26" fmla="*/ 34 w 34"/>
                    <a:gd name="T27" fmla="*/ 90 h 9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4" h="90">
                      <a:moveTo>
                        <a:pt x="10" y="89"/>
                      </a:moveTo>
                      <a:lnTo>
                        <a:pt x="33" y="77"/>
                      </a:lnTo>
                      <a:lnTo>
                        <a:pt x="3" y="68"/>
                      </a:lnTo>
                      <a:lnTo>
                        <a:pt x="19" y="53"/>
                      </a:lnTo>
                      <a:lnTo>
                        <a:pt x="6" y="39"/>
                      </a:lnTo>
                      <a:lnTo>
                        <a:pt x="16" y="26"/>
                      </a:lnTo>
                      <a:lnTo>
                        <a:pt x="0" y="11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276" name="Freeform 28"/>
                <p:cNvSpPr>
                  <a:spLocks/>
                </p:cNvSpPr>
                <p:nvPr/>
              </p:nvSpPr>
              <p:spPr bwMode="auto">
                <a:xfrm>
                  <a:off x="4097" y="3085"/>
                  <a:ext cx="38" cy="82"/>
                </a:xfrm>
                <a:custGeom>
                  <a:avLst/>
                  <a:gdLst>
                    <a:gd name="T0" fmla="*/ 10 w 38"/>
                    <a:gd name="T1" fmla="*/ 81 h 82"/>
                    <a:gd name="T2" fmla="*/ 37 w 38"/>
                    <a:gd name="T3" fmla="*/ 75 h 82"/>
                    <a:gd name="T4" fmla="*/ 27 w 38"/>
                    <a:gd name="T5" fmla="*/ 59 h 82"/>
                    <a:gd name="T6" fmla="*/ 36 w 38"/>
                    <a:gd name="T7" fmla="*/ 51 h 82"/>
                    <a:gd name="T8" fmla="*/ 18 w 38"/>
                    <a:gd name="T9" fmla="*/ 30 h 82"/>
                    <a:gd name="T10" fmla="*/ 10 w 38"/>
                    <a:gd name="T11" fmla="*/ 45 h 82"/>
                    <a:gd name="T12" fmla="*/ 0 w 38"/>
                    <a:gd name="T13" fmla="*/ 30 h 82"/>
                    <a:gd name="T14" fmla="*/ 10 w 38"/>
                    <a:gd name="T15" fmla="*/ 6 h 82"/>
                    <a:gd name="T16" fmla="*/ 28 w 38"/>
                    <a:gd name="T17" fmla="*/ 0 h 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82"/>
                    <a:gd name="T29" fmla="*/ 38 w 38"/>
                    <a:gd name="T30" fmla="*/ 82 h 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82">
                      <a:moveTo>
                        <a:pt x="10" y="81"/>
                      </a:moveTo>
                      <a:lnTo>
                        <a:pt x="37" y="75"/>
                      </a:lnTo>
                      <a:lnTo>
                        <a:pt x="27" y="59"/>
                      </a:lnTo>
                      <a:lnTo>
                        <a:pt x="36" y="51"/>
                      </a:lnTo>
                      <a:lnTo>
                        <a:pt x="18" y="30"/>
                      </a:lnTo>
                      <a:lnTo>
                        <a:pt x="10" y="45"/>
                      </a:lnTo>
                      <a:lnTo>
                        <a:pt x="0" y="30"/>
                      </a:lnTo>
                      <a:lnTo>
                        <a:pt x="10" y="6"/>
                      </a:lnTo>
                      <a:lnTo>
                        <a:pt x="28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0267" name="Freeform 30"/>
              <p:cNvSpPr>
                <a:spLocks/>
              </p:cNvSpPr>
              <p:nvPr/>
            </p:nvSpPr>
            <p:spPr bwMode="auto">
              <a:xfrm>
                <a:off x="3844" y="3075"/>
                <a:ext cx="31" cy="289"/>
              </a:xfrm>
              <a:custGeom>
                <a:avLst/>
                <a:gdLst>
                  <a:gd name="T0" fmla="*/ 24 w 31"/>
                  <a:gd name="T1" fmla="*/ 0 h 289"/>
                  <a:gd name="T2" fmla="*/ 18 w 31"/>
                  <a:gd name="T3" fmla="*/ 4 h 289"/>
                  <a:gd name="T4" fmla="*/ 16 w 31"/>
                  <a:gd name="T5" fmla="*/ 10 h 289"/>
                  <a:gd name="T6" fmla="*/ 14 w 31"/>
                  <a:gd name="T7" fmla="*/ 16 h 289"/>
                  <a:gd name="T8" fmla="*/ 10 w 31"/>
                  <a:gd name="T9" fmla="*/ 22 h 289"/>
                  <a:gd name="T10" fmla="*/ 6 w 31"/>
                  <a:gd name="T11" fmla="*/ 28 h 289"/>
                  <a:gd name="T12" fmla="*/ 6 w 31"/>
                  <a:gd name="T13" fmla="*/ 34 h 289"/>
                  <a:gd name="T14" fmla="*/ 4 w 31"/>
                  <a:gd name="T15" fmla="*/ 40 h 289"/>
                  <a:gd name="T16" fmla="*/ 4 w 31"/>
                  <a:gd name="T17" fmla="*/ 46 h 289"/>
                  <a:gd name="T18" fmla="*/ 2 w 31"/>
                  <a:gd name="T19" fmla="*/ 52 h 289"/>
                  <a:gd name="T20" fmla="*/ 0 w 31"/>
                  <a:gd name="T21" fmla="*/ 58 h 289"/>
                  <a:gd name="T22" fmla="*/ 0 w 31"/>
                  <a:gd name="T23" fmla="*/ 64 h 289"/>
                  <a:gd name="T24" fmla="*/ 2 w 31"/>
                  <a:gd name="T25" fmla="*/ 70 h 289"/>
                  <a:gd name="T26" fmla="*/ 4 w 31"/>
                  <a:gd name="T27" fmla="*/ 76 h 289"/>
                  <a:gd name="T28" fmla="*/ 4 w 31"/>
                  <a:gd name="T29" fmla="*/ 82 h 289"/>
                  <a:gd name="T30" fmla="*/ 10 w 31"/>
                  <a:gd name="T31" fmla="*/ 88 h 289"/>
                  <a:gd name="T32" fmla="*/ 12 w 31"/>
                  <a:gd name="T33" fmla="*/ 94 h 289"/>
                  <a:gd name="T34" fmla="*/ 16 w 31"/>
                  <a:gd name="T35" fmla="*/ 100 h 289"/>
                  <a:gd name="T36" fmla="*/ 20 w 31"/>
                  <a:gd name="T37" fmla="*/ 106 h 289"/>
                  <a:gd name="T38" fmla="*/ 22 w 31"/>
                  <a:gd name="T39" fmla="*/ 112 h 289"/>
                  <a:gd name="T40" fmla="*/ 24 w 31"/>
                  <a:gd name="T41" fmla="*/ 118 h 289"/>
                  <a:gd name="T42" fmla="*/ 26 w 31"/>
                  <a:gd name="T43" fmla="*/ 124 h 289"/>
                  <a:gd name="T44" fmla="*/ 28 w 31"/>
                  <a:gd name="T45" fmla="*/ 130 h 289"/>
                  <a:gd name="T46" fmla="*/ 28 w 31"/>
                  <a:gd name="T47" fmla="*/ 136 h 289"/>
                  <a:gd name="T48" fmla="*/ 30 w 31"/>
                  <a:gd name="T49" fmla="*/ 142 h 289"/>
                  <a:gd name="T50" fmla="*/ 24 w 31"/>
                  <a:gd name="T51" fmla="*/ 138 h 289"/>
                  <a:gd name="T52" fmla="*/ 24 w 31"/>
                  <a:gd name="T53" fmla="*/ 144 h 289"/>
                  <a:gd name="T54" fmla="*/ 24 w 31"/>
                  <a:gd name="T55" fmla="*/ 150 h 289"/>
                  <a:gd name="T56" fmla="*/ 26 w 31"/>
                  <a:gd name="T57" fmla="*/ 156 h 289"/>
                  <a:gd name="T58" fmla="*/ 26 w 31"/>
                  <a:gd name="T59" fmla="*/ 162 h 289"/>
                  <a:gd name="T60" fmla="*/ 26 w 31"/>
                  <a:gd name="T61" fmla="*/ 168 h 289"/>
                  <a:gd name="T62" fmla="*/ 26 w 31"/>
                  <a:gd name="T63" fmla="*/ 174 h 289"/>
                  <a:gd name="T64" fmla="*/ 26 w 31"/>
                  <a:gd name="T65" fmla="*/ 180 h 289"/>
                  <a:gd name="T66" fmla="*/ 24 w 31"/>
                  <a:gd name="T67" fmla="*/ 186 h 289"/>
                  <a:gd name="T68" fmla="*/ 22 w 31"/>
                  <a:gd name="T69" fmla="*/ 192 h 289"/>
                  <a:gd name="T70" fmla="*/ 22 w 31"/>
                  <a:gd name="T71" fmla="*/ 198 h 289"/>
                  <a:gd name="T72" fmla="*/ 22 w 31"/>
                  <a:gd name="T73" fmla="*/ 204 h 289"/>
                  <a:gd name="T74" fmla="*/ 20 w 31"/>
                  <a:gd name="T75" fmla="*/ 210 h 289"/>
                  <a:gd name="T76" fmla="*/ 20 w 31"/>
                  <a:gd name="T77" fmla="*/ 216 h 289"/>
                  <a:gd name="T78" fmla="*/ 22 w 31"/>
                  <a:gd name="T79" fmla="*/ 222 h 289"/>
                  <a:gd name="T80" fmla="*/ 20 w 31"/>
                  <a:gd name="T81" fmla="*/ 228 h 289"/>
                  <a:gd name="T82" fmla="*/ 20 w 31"/>
                  <a:gd name="T83" fmla="*/ 234 h 289"/>
                  <a:gd name="T84" fmla="*/ 22 w 31"/>
                  <a:gd name="T85" fmla="*/ 240 h 289"/>
                  <a:gd name="T86" fmla="*/ 26 w 31"/>
                  <a:gd name="T87" fmla="*/ 246 h 289"/>
                  <a:gd name="T88" fmla="*/ 26 w 31"/>
                  <a:gd name="T89" fmla="*/ 252 h 289"/>
                  <a:gd name="T90" fmla="*/ 24 w 31"/>
                  <a:gd name="T91" fmla="*/ 258 h 289"/>
                  <a:gd name="T92" fmla="*/ 22 w 31"/>
                  <a:gd name="T93" fmla="*/ 264 h 289"/>
                  <a:gd name="T94" fmla="*/ 22 w 31"/>
                  <a:gd name="T95" fmla="*/ 270 h 289"/>
                  <a:gd name="T96" fmla="*/ 24 w 31"/>
                  <a:gd name="T97" fmla="*/ 276 h 289"/>
                  <a:gd name="T98" fmla="*/ 24 w 31"/>
                  <a:gd name="T99" fmla="*/ 282 h 289"/>
                  <a:gd name="T100" fmla="*/ 24 w 31"/>
                  <a:gd name="T101" fmla="*/ 288 h 289"/>
                  <a:gd name="T102" fmla="*/ 26 w 31"/>
                  <a:gd name="T103" fmla="*/ 288 h 28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1"/>
                  <a:gd name="T157" fmla="*/ 0 h 289"/>
                  <a:gd name="T158" fmla="*/ 31 w 31"/>
                  <a:gd name="T159" fmla="*/ 289 h 28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1" h="289">
                    <a:moveTo>
                      <a:pt x="24" y="0"/>
                    </a:moveTo>
                    <a:lnTo>
                      <a:pt x="18" y="4"/>
                    </a:lnTo>
                    <a:lnTo>
                      <a:pt x="16" y="10"/>
                    </a:lnTo>
                    <a:lnTo>
                      <a:pt x="14" y="16"/>
                    </a:lnTo>
                    <a:lnTo>
                      <a:pt x="10" y="22"/>
                    </a:lnTo>
                    <a:lnTo>
                      <a:pt x="6" y="28"/>
                    </a:lnTo>
                    <a:lnTo>
                      <a:pt x="6" y="34"/>
                    </a:lnTo>
                    <a:lnTo>
                      <a:pt x="4" y="40"/>
                    </a:lnTo>
                    <a:lnTo>
                      <a:pt x="4" y="46"/>
                    </a:lnTo>
                    <a:lnTo>
                      <a:pt x="2" y="52"/>
                    </a:lnTo>
                    <a:lnTo>
                      <a:pt x="0" y="58"/>
                    </a:lnTo>
                    <a:lnTo>
                      <a:pt x="0" y="64"/>
                    </a:lnTo>
                    <a:lnTo>
                      <a:pt x="2" y="70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10" y="88"/>
                    </a:lnTo>
                    <a:lnTo>
                      <a:pt x="12" y="94"/>
                    </a:lnTo>
                    <a:lnTo>
                      <a:pt x="16" y="100"/>
                    </a:lnTo>
                    <a:lnTo>
                      <a:pt x="20" y="106"/>
                    </a:lnTo>
                    <a:lnTo>
                      <a:pt x="22" y="112"/>
                    </a:lnTo>
                    <a:lnTo>
                      <a:pt x="24" y="118"/>
                    </a:lnTo>
                    <a:lnTo>
                      <a:pt x="26" y="124"/>
                    </a:lnTo>
                    <a:lnTo>
                      <a:pt x="28" y="130"/>
                    </a:lnTo>
                    <a:lnTo>
                      <a:pt x="28" y="136"/>
                    </a:lnTo>
                    <a:lnTo>
                      <a:pt x="30" y="142"/>
                    </a:lnTo>
                    <a:lnTo>
                      <a:pt x="24" y="138"/>
                    </a:lnTo>
                    <a:lnTo>
                      <a:pt x="24" y="144"/>
                    </a:lnTo>
                    <a:lnTo>
                      <a:pt x="24" y="150"/>
                    </a:lnTo>
                    <a:lnTo>
                      <a:pt x="26" y="156"/>
                    </a:lnTo>
                    <a:lnTo>
                      <a:pt x="26" y="162"/>
                    </a:lnTo>
                    <a:lnTo>
                      <a:pt x="26" y="168"/>
                    </a:lnTo>
                    <a:lnTo>
                      <a:pt x="26" y="174"/>
                    </a:lnTo>
                    <a:lnTo>
                      <a:pt x="26" y="180"/>
                    </a:lnTo>
                    <a:lnTo>
                      <a:pt x="24" y="186"/>
                    </a:lnTo>
                    <a:lnTo>
                      <a:pt x="22" y="192"/>
                    </a:lnTo>
                    <a:lnTo>
                      <a:pt x="22" y="198"/>
                    </a:lnTo>
                    <a:lnTo>
                      <a:pt x="22" y="204"/>
                    </a:lnTo>
                    <a:lnTo>
                      <a:pt x="20" y="210"/>
                    </a:lnTo>
                    <a:lnTo>
                      <a:pt x="20" y="216"/>
                    </a:lnTo>
                    <a:lnTo>
                      <a:pt x="22" y="222"/>
                    </a:lnTo>
                    <a:lnTo>
                      <a:pt x="20" y="228"/>
                    </a:lnTo>
                    <a:lnTo>
                      <a:pt x="20" y="234"/>
                    </a:lnTo>
                    <a:lnTo>
                      <a:pt x="22" y="240"/>
                    </a:lnTo>
                    <a:lnTo>
                      <a:pt x="26" y="246"/>
                    </a:lnTo>
                    <a:lnTo>
                      <a:pt x="26" y="252"/>
                    </a:lnTo>
                    <a:lnTo>
                      <a:pt x="24" y="258"/>
                    </a:lnTo>
                    <a:lnTo>
                      <a:pt x="22" y="264"/>
                    </a:lnTo>
                    <a:lnTo>
                      <a:pt x="22" y="270"/>
                    </a:lnTo>
                    <a:lnTo>
                      <a:pt x="24" y="276"/>
                    </a:lnTo>
                    <a:lnTo>
                      <a:pt x="24" y="282"/>
                    </a:lnTo>
                    <a:lnTo>
                      <a:pt x="24" y="288"/>
                    </a:lnTo>
                    <a:lnTo>
                      <a:pt x="26" y="288"/>
                    </a:lnTo>
                  </a:path>
                </a:pathLst>
              </a:custGeom>
              <a:noFill/>
              <a:ln w="12700" cap="rnd">
                <a:solidFill>
                  <a:srgbClr val="FE9B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68" name="Freeform 31"/>
              <p:cNvSpPr>
                <a:spLocks/>
              </p:cNvSpPr>
              <p:nvPr/>
            </p:nvSpPr>
            <p:spPr bwMode="auto">
              <a:xfrm>
                <a:off x="3818" y="3321"/>
                <a:ext cx="59" cy="49"/>
              </a:xfrm>
              <a:custGeom>
                <a:avLst/>
                <a:gdLst>
                  <a:gd name="T0" fmla="*/ 54 w 59"/>
                  <a:gd name="T1" fmla="*/ 4 h 49"/>
                  <a:gd name="T2" fmla="*/ 48 w 59"/>
                  <a:gd name="T3" fmla="*/ 4 h 49"/>
                  <a:gd name="T4" fmla="*/ 42 w 59"/>
                  <a:gd name="T5" fmla="*/ 2 h 49"/>
                  <a:gd name="T6" fmla="*/ 36 w 59"/>
                  <a:gd name="T7" fmla="*/ 2 h 49"/>
                  <a:gd name="T8" fmla="*/ 30 w 59"/>
                  <a:gd name="T9" fmla="*/ 0 h 49"/>
                  <a:gd name="T10" fmla="*/ 24 w 59"/>
                  <a:gd name="T11" fmla="*/ 0 h 49"/>
                  <a:gd name="T12" fmla="*/ 18 w 59"/>
                  <a:gd name="T13" fmla="*/ 2 h 49"/>
                  <a:gd name="T14" fmla="*/ 12 w 59"/>
                  <a:gd name="T15" fmla="*/ 6 h 49"/>
                  <a:gd name="T16" fmla="*/ 8 w 59"/>
                  <a:gd name="T17" fmla="*/ 12 h 49"/>
                  <a:gd name="T18" fmla="*/ 6 w 59"/>
                  <a:gd name="T19" fmla="*/ 18 h 49"/>
                  <a:gd name="T20" fmla="*/ 2 w 59"/>
                  <a:gd name="T21" fmla="*/ 24 h 49"/>
                  <a:gd name="T22" fmla="*/ 0 w 59"/>
                  <a:gd name="T23" fmla="*/ 30 h 49"/>
                  <a:gd name="T24" fmla="*/ 0 w 59"/>
                  <a:gd name="T25" fmla="*/ 36 h 49"/>
                  <a:gd name="T26" fmla="*/ 2 w 59"/>
                  <a:gd name="T27" fmla="*/ 42 h 49"/>
                  <a:gd name="T28" fmla="*/ 8 w 59"/>
                  <a:gd name="T29" fmla="*/ 46 h 49"/>
                  <a:gd name="T30" fmla="*/ 14 w 59"/>
                  <a:gd name="T31" fmla="*/ 48 h 49"/>
                  <a:gd name="T32" fmla="*/ 20 w 59"/>
                  <a:gd name="T33" fmla="*/ 48 h 49"/>
                  <a:gd name="T34" fmla="*/ 26 w 59"/>
                  <a:gd name="T35" fmla="*/ 48 h 49"/>
                  <a:gd name="T36" fmla="*/ 32 w 59"/>
                  <a:gd name="T37" fmla="*/ 48 h 49"/>
                  <a:gd name="T38" fmla="*/ 38 w 59"/>
                  <a:gd name="T39" fmla="*/ 46 h 49"/>
                  <a:gd name="T40" fmla="*/ 44 w 59"/>
                  <a:gd name="T41" fmla="*/ 46 h 49"/>
                  <a:gd name="T42" fmla="*/ 50 w 59"/>
                  <a:gd name="T43" fmla="*/ 48 h 49"/>
                  <a:gd name="T44" fmla="*/ 56 w 59"/>
                  <a:gd name="T45" fmla="*/ 44 h 49"/>
                  <a:gd name="T46" fmla="*/ 56 w 59"/>
                  <a:gd name="T47" fmla="*/ 38 h 49"/>
                  <a:gd name="T48" fmla="*/ 58 w 59"/>
                  <a:gd name="T49" fmla="*/ 32 h 49"/>
                  <a:gd name="T50" fmla="*/ 58 w 59"/>
                  <a:gd name="T51" fmla="*/ 26 h 49"/>
                  <a:gd name="T52" fmla="*/ 56 w 59"/>
                  <a:gd name="T53" fmla="*/ 20 h 49"/>
                  <a:gd name="T54" fmla="*/ 54 w 59"/>
                  <a:gd name="T55" fmla="*/ 14 h 49"/>
                  <a:gd name="T56" fmla="*/ 54 w 59"/>
                  <a:gd name="T57" fmla="*/ 8 h 49"/>
                  <a:gd name="T58" fmla="*/ 54 w 59"/>
                  <a:gd name="T59" fmla="*/ 4 h 4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9"/>
                  <a:gd name="T91" fmla="*/ 0 h 49"/>
                  <a:gd name="T92" fmla="*/ 59 w 59"/>
                  <a:gd name="T93" fmla="*/ 49 h 49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9" h="49">
                    <a:moveTo>
                      <a:pt x="54" y="4"/>
                    </a:moveTo>
                    <a:lnTo>
                      <a:pt x="48" y="4"/>
                    </a:lnTo>
                    <a:lnTo>
                      <a:pt x="42" y="2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2" y="6"/>
                    </a:lnTo>
                    <a:lnTo>
                      <a:pt x="8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48"/>
                    </a:lnTo>
                    <a:lnTo>
                      <a:pt x="26" y="48"/>
                    </a:lnTo>
                    <a:lnTo>
                      <a:pt x="32" y="48"/>
                    </a:lnTo>
                    <a:lnTo>
                      <a:pt x="38" y="46"/>
                    </a:lnTo>
                    <a:lnTo>
                      <a:pt x="44" y="46"/>
                    </a:lnTo>
                    <a:lnTo>
                      <a:pt x="50" y="48"/>
                    </a:lnTo>
                    <a:lnTo>
                      <a:pt x="56" y="44"/>
                    </a:lnTo>
                    <a:lnTo>
                      <a:pt x="56" y="38"/>
                    </a:lnTo>
                    <a:lnTo>
                      <a:pt x="58" y="32"/>
                    </a:lnTo>
                    <a:lnTo>
                      <a:pt x="58" y="26"/>
                    </a:lnTo>
                    <a:lnTo>
                      <a:pt x="56" y="20"/>
                    </a:lnTo>
                    <a:lnTo>
                      <a:pt x="54" y="14"/>
                    </a:lnTo>
                    <a:lnTo>
                      <a:pt x="54" y="8"/>
                    </a:lnTo>
                    <a:lnTo>
                      <a:pt x="54" y="4"/>
                    </a:lnTo>
                  </a:path>
                </a:pathLst>
              </a:custGeom>
              <a:solidFill>
                <a:srgbClr val="676767"/>
              </a:solidFill>
              <a:ln w="12700" cap="rnd">
                <a:solidFill>
                  <a:srgbClr val="67676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69" name="Freeform 32"/>
              <p:cNvSpPr>
                <a:spLocks/>
              </p:cNvSpPr>
              <p:nvPr/>
            </p:nvSpPr>
            <p:spPr bwMode="auto">
              <a:xfrm>
                <a:off x="3842" y="3167"/>
                <a:ext cx="27" cy="153"/>
              </a:xfrm>
              <a:custGeom>
                <a:avLst/>
                <a:gdLst>
                  <a:gd name="T0" fmla="*/ 26 w 27"/>
                  <a:gd name="T1" fmla="*/ 14 h 153"/>
                  <a:gd name="T2" fmla="*/ 22 w 27"/>
                  <a:gd name="T3" fmla="*/ 8 h 153"/>
                  <a:gd name="T4" fmla="*/ 16 w 27"/>
                  <a:gd name="T5" fmla="*/ 6 h 153"/>
                  <a:gd name="T6" fmla="*/ 10 w 27"/>
                  <a:gd name="T7" fmla="*/ 4 h 153"/>
                  <a:gd name="T8" fmla="*/ 8 w 27"/>
                  <a:gd name="T9" fmla="*/ 10 h 153"/>
                  <a:gd name="T10" fmla="*/ 8 w 27"/>
                  <a:gd name="T11" fmla="*/ 16 h 153"/>
                  <a:gd name="T12" fmla="*/ 6 w 27"/>
                  <a:gd name="T13" fmla="*/ 22 h 153"/>
                  <a:gd name="T14" fmla="*/ 4 w 27"/>
                  <a:gd name="T15" fmla="*/ 28 h 153"/>
                  <a:gd name="T16" fmla="*/ 6 w 27"/>
                  <a:gd name="T17" fmla="*/ 34 h 153"/>
                  <a:gd name="T18" fmla="*/ 8 w 27"/>
                  <a:gd name="T19" fmla="*/ 40 h 153"/>
                  <a:gd name="T20" fmla="*/ 8 w 27"/>
                  <a:gd name="T21" fmla="*/ 48 h 153"/>
                  <a:gd name="T22" fmla="*/ 8 w 27"/>
                  <a:gd name="T23" fmla="*/ 54 h 153"/>
                  <a:gd name="T24" fmla="*/ 8 w 27"/>
                  <a:gd name="T25" fmla="*/ 60 h 153"/>
                  <a:gd name="T26" fmla="*/ 6 w 27"/>
                  <a:gd name="T27" fmla="*/ 66 h 153"/>
                  <a:gd name="T28" fmla="*/ 4 w 27"/>
                  <a:gd name="T29" fmla="*/ 72 h 153"/>
                  <a:gd name="T30" fmla="*/ 4 w 27"/>
                  <a:gd name="T31" fmla="*/ 78 h 153"/>
                  <a:gd name="T32" fmla="*/ 4 w 27"/>
                  <a:gd name="T33" fmla="*/ 84 h 153"/>
                  <a:gd name="T34" fmla="*/ 10 w 27"/>
                  <a:gd name="T35" fmla="*/ 88 h 153"/>
                  <a:gd name="T36" fmla="*/ 10 w 27"/>
                  <a:gd name="T37" fmla="*/ 94 h 153"/>
                  <a:gd name="T38" fmla="*/ 10 w 27"/>
                  <a:gd name="T39" fmla="*/ 100 h 153"/>
                  <a:gd name="T40" fmla="*/ 10 w 27"/>
                  <a:gd name="T41" fmla="*/ 106 h 153"/>
                  <a:gd name="T42" fmla="*/ 10 w 27"/>
                  <a:gd name="T43" fmla="*/ 112 h 153"/>
                  <a:gd name="T44" fmla="*/ 10 w 27"/>
                  <a:gd name="T45" fmla="*/ 118 h 153"/>
                  <a:gd name="T46" fmla="*/ 6 w 27"/>
                  <a:gd name="T47" fmla="*/ 124 h 153"/>
                  <a:gd name="T48" fmla="*/ 4 w 27"/>
                  <a:gd name="T49" fmla="*/ 130 h 153"/>
                  <a:gd name="T50" fmla="*/ 0 w 27"/>
                  <a:gd name="T51" fmla="*/ 136 h 153"/>
                  <a:gd name="T52" fmla="*/ 0 w 27"/>
                  <a:gd name="T53" fmla="*/ 142 h 153"/>
                  <a:gd name="T54" fmla="*/ 4 w 27"/>
                  <a:gd name="T55" fmla="*/ 148 h 153"/>
                  <a:gd name="T56" fmla="*/ 10 w 27"/>
                  <a:gd name="T57" fmla="*/ 150 h 153"/>
                  <a:gd name="T58" fmla="*/ 16 w 27"/>
                  <a:gd name="T59" fmla="*/ 152 h 153"/>
                  <a:gd name="T60" fmla="*/ 22 w 27"/>
                  <a:gd name="T61" fmla="*/ 148 h 153"/>
                  <a:gd name="T62" fmla="*/ 26 w 27"/>
                  <a:gd name="T63" fmla="*/ 142 h 153"/>
                  <a:gd name="T64" fmla="*/ 26 w 27"/>
                  <a:gd name="T65" fmla="*/ 136 h 153"/>
                  <a:gd name="T66" fmla="*/ 24 w 27"/>
                  <a:gd name="T67" fmla="*/ 130 h 153"/>
                  <a:gd name="T68" fmla="*/ 24 w 27"/>
                  <a:gd name="T69" fmla="*/ 124 h 153"/>
                  <a:gd name="T70" fmla="*/ 24 w 27"/>
                  <a:gd name="T71" fmla="*/ 116 h 153"/>
                  <a:gd name="T72" fmla="*/ 24 w 27"/>
                  <a:gd name="T73" fmla="*/ 110 h 153"/>
                  <a:gd name="T74" fmla="*/ 24 w 27"/>
                  <a:gd name="T75" fmla="*/ 104 h 153"/>
                  <a:gd name="T76" fmla="*/ 24 w 27"/>
                  <a:gd name="T77" fmla="*/ 96 h 153"/>
                  <a:gd name="T78" fmla="*/ 24 w 27"/>
                  <a:gd name="T79" fmla="*/ 90 h 153"/>
                  <a:gd name="T80" fmla="*/ 24 w 27"/>
                  <a:gd name="T81" fmla="*/ 84 h 153"/>
                  <a:gd name="T82" fmla="*/ 22 w 27"/>
                  <a:gd name="T83" fmla="*/ 78 h 153"/>
                  <a:gd name="T84" fmla="*/ 22 w 27"/>
                  <a:gd name="T85" fmla="*/ 72 h 153"/>
                  <a:gd name="T86" fmla="*/ 24 w 27"/>
                  <a:gd name="T87" fmla="*/ 66 h 153"/>
                  <a:gd name="T88" fmla="*/ 26 w 27"/>
                  <a:gd name="T89" fmla="*/ 60 h 153"/>
                  <a:gd name="T90" fmla="*/ 26 w 27"/>
                  <a:gd name="T91" fmla="*/ 52 h 153"/>
                  <a:gd name="T92" fmla="*/ 26 w 27"/>
                  <a:gd name="T93" fmla="*/ 46 h 153"/>
                  <a:gd name="T94" fmla="*/ 26 w 27"/>
                  <a:gd name="T95" fmla="*/ 40 h 153"/>
                  <a:gd name="T96" fmla="*/ 26 w 27"/>
                  <a:gd name="T97" fmla="*/ 34 h 153"/>
                  <a:gd name="T98" fmla="*/ 26 w 27"/>
                  <a:gd name="T99" fmla="*/ 28 h 153"/>
                  <a:gd name="T100" fmla="*/ 26 w 27"/>
                  <a:gd name="T101" fmla="*/ 22 h 153"/>
                  <a:gd name="T102" fmla="*/ 24 w 27"/>
                  <a:gd name="T103" fmla="*/ 16 h 153"/>
                  <a:gd name="T104" fmla="*/ 20 w 27"/>
                  <a:gd name="T105" fmla="*/ 10 h 153"/>
                  <a:gd name="T106" fmla="*/ 18 w 27"/>
                  <a:gd name="T107" fmla="*/ 4 h 153"/>
                  <a:gd name="T108" fmla="*/ 16 w 27"/>
                  <a:gd name="T109" fmla="*/ 0 h 15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7"/>
                  <a:gd name="T166" fmla="*/ 0 h 153"/>
                  <a:gd name="T167" fmla="*/ 27 w 27"/>
                  <a:gd name="T168" fmla="*/ 153 h 15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7" h="153">
                    <a:moveTo>
                      <a:pt x="26" y="14"/>
                    </a:moveTo>
                    <a:lnTo>
                      <a:pt x="22" y="8"/>
                    </a:lnTo>
                    <a:lnTo>
                      <a:pt x="16" y="6"/>
                    </a:lnTo>
                    <a:lnTo>
                      <a:pt x="10" y="4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6" y="22"/>
                    </a:lnTo>
                    <a:lnTo>
                      <a:pt x="4" y="28"/>
                    </a:lnTo>
                    <a:lnTo>
                      <a:pt x="6" y="34"/>
                    </a:lnTo>
                    <a:lnTo>
                      <a:pt x="8" y="40"/>
                    </a:lnTo>
                    <a:lnTo>
                      <a:pt x="8" y="48"/>
                    </a:lnTo>
                    <a:lnTo>
                      <a:pt x="8" y="54"/>
                    </a:lnTo>
                    <a:lnTo>
                      <a:pt x="8" y="60"/>
                    </a:lnTo>
                    <a:lnTo>
                      <a:pt x="6" y="66"/>
                    </a:lnTo>
                    <a:lnTo>
                      <a:pt x="4" y="72"/>
                    </a:lnTo>
                    <a:lnTo>
                      <a:pt x="4" y="78"/>
                    </a:lnTo>
                    <a:lnTo>
                      <a:pt x="4" y="84"/>
                    </a:lnTo>
                    <a:lnTo>
                      <a:pt x="10" y="88"/>
                    </a:lnTo>
                    <a:lnTo>
                      <a:pt x="10" y="94"/>
                    </a:lnTo>
                    <a:lnTo>
                      <a:pt x="10" y="100"/>
                    </a:lnTo>
                    <a:lnTo>
                      <a:pt x="10" y="106"/>
                    </a:lnTo>
                    <a:lnTo>
                      <a:pt x="10" y="112"/>
                    </a:lnTo>
                    <a:lnTo>
                      <a:pt x="10" y="118"/>
                    </a:lnTo>
                    <a:lnTo>
                      <a:pt x="6" y="124"/>
                    </a:lnTo>
                    <a:lnTo>
                      <a:pt x="4" y="130"/>
                    </a:lnTo>
                    <a:lnTo>
                      <a:pt x="0" y="136"/>
                    </a:lnTo>
                    <a:lnTo>
                      <a:pt x="0" y="142"/>
                    </a:lnTo>
                    <a:lnTo>
                      <a:pt x="4" y="148"/>
                    </a:lnTo>
                    <a:lnTo>
                      <a:pt x="10" y="150"/>
                    </a:lnTo>
                    <a:lnTo>
                      <a:pt x="16" y="152"/>
                    </a:lnTo>
                    <a:lnTo>
                      <a:pt x="22" y="148"/>
                    </a:lnTo>
                    <a:lnTo>
                      <a:pt x="26" y="142"/>
                    </a:lnTo>
                    <a:lnTo>
                      <a:pt x="26" y="136"/>
                    </a:lnTo>
                    <a:lnTo>
                      <a:pt x="24" y="130"/>
                    </a:lnTo>
                    <a:lnTo>
                      <a:pt x="24" y="124"/>
                    </a:lnTo>
                    <a:lnTo>
                      <a:pt x="24" y="116"/>
                    </a:lnTo>
                    <a:lnTo>
                      <a:pt x="24" y="110"/>
                    </a:lnTo>
                    <a:lnTo>
                      <a:pt x="24" y="104"/>
                    </a:lnTo>
                    <a:lnTo>
                      <a:pt x="24" y="96"/>
                    </a:lnTo>
                    <a:lnTo>
                      <a:pt x="24" y="90"/>
                    </a:lnTo>
                    <a:lnTo>
                      <a:pt x="24" y="84"/>
                    </a:lnTo>
                    <a:lnTo>
                      <a:pt x="22" y="78"/>
                    </a:lnTo>
                    <a:lnTo>
                      <a:pt x="22" y="72"/>
                    </a:lnTo>
                    <a:lnTo>
                      <a:pt x="24" y="66"/>
                    </a:lnTo>
                    <a:lnTo>
                      <a:pt x="26" y="60"/>
                    </a:lnTo>
                    <a:lnTo>
                      <a:pt x="26" y="52"/>
                    </a:lnTo>
                    <a:lnTo>
                      <a:pt x="26" y="46"/>
                    </a:lnTo>
                    <a:lnTo>
                      <a:pt x="26" y="40"/>
                    </a:lnTo>
                    <a:lnTo>
                      <a:pt x="26" y="34"/>
                    </a:lnTo>
                    <a:lnTo>
                      <a:pt x="26" y="28"/>
                    </a:lnTo>
                    <a:lnTo>
                      <a:pt x="26" y="22"/>
                    </a:lnTo>
                    <a:lnTo>
                      <a:pt x="24" y="16"/>
                    </a:lnTo>
                    <a:lnTo>
                      <a:pt x="20" y="10"/>
                    </a:lnTo>
                    <a:lnTo>
                      <a:pt x="18" y="4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E9B03"/>
              </a:solidFill>
              <a:ln w="12700" cap="rnd">
                <a:solidFill>
                  <a:srgbClr val="FE9B0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0263" name="Line 34"/>
            <p:cNvSpPr>
              <a:spLocks noChangeShapeType="1"/>
            </p:cNvSpPr>
            <p:nvPr/>
          </p:nvSpPr>
          <p:spPr bwMode="auto">
            <a:xfrm>
              <a:off x="544" y="3444"/>
              <a:ext cx="420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0250" name="Group 40"/>
          <p:cNvGrpSpPr>
            <a:grpSpLocks/>
          </p:cNvGrpSpPr>
          <p:nvPr/>
        </p:nvGrpSpPr>
        <p:grpSpPr bwMode="auto">
          <a:xfrm>
            <a:off x="730250" y="1541463"/>
            <a:ext cx="7878763" cy="2114550"/>
            <a:chOff x="460" y="971"/>
            <a:chExt cx="4963" cy="1332"/>
          </a:xfrm>
        </p:grpSpPr>
        <p:graphicFrame>
          <p:nvGraphicFramePr>
            <p:cNvPr id="10242" name="Object 5"/>
            <p:cNvGraphicFramePr>
              <a:graphicFrameLocks/>
            </p:cNvGraphicFramePr>
            <p:nvPr/>
          </p:nvGraphicFramePr>
          <p:xfrm>
            <a:off x="675" y="1200"/>
            <a:ext cx="2181" cy="800"/>
          </p:xfrm>
          <a:graphic>
            <a:graphicData uri="http://schemas.openxmlformats.org/presentationml/2006/ole">
              <p:oleObj spid="_x0000_s10290" name="Clip" r:id="rId5" imgW="7459663" imgH="2743200" progId="">
                <p:embed/>
              </p:oleObj>
            </a:graphicData>
          </a:graphic>
        </p:graphicFrame>
        <p:graphicFrame>
          <p:nvGraphicFramePr>
            <p:cNvPr id="10243" name="Object 6"/>
            <p:cNvGraphicFramePr>
              <a:graphicFrameLocks/>
            </p:cNvGraphicFramePr>
            <p:nvPr/>
          </p:nvGraphicFramePr>
          <p:xfrm>
            <a:off x="3387" y="1596"/>
            <a:ext cx="549" cy="430"/>
          </p:xfrm>
          <a:graphic>
            <a:graphicData uri="http://schemas.openxmlformats.org/presentationml/2006/ole">
              <p:oleObj spid="_x0000_s10291" name="Clip" r:id="rId6" imgW="5249863" imgH="4114800" progId="">
                <p:embed/>
              </p:oleObj>
            </a:graphicData>
          </a:graphic>
        </p:graphicFrame>
        <p:sp>
          <p:nvSpPr>
            <p:cNvPr id="10251" name="Line 7"/>
            <p:cNvSpPr>
              <a:spLocks noChangeShapeType="1"/>
            </p:cNvSpPr>
            <p:nvPr/>
          </p:nvSpPr>
          <p:spPr bwMode="auto">
            <a:xfrm>
              <a:off x="460" y="2028"/>
              <a:ext cx="420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52" name="Rectangle 9"/>
            <p:cNvSpPr>
              <a:spLocks noChangeArrowheads="1"/>
            </p:cNvSpPr>
            <p:nvPr/>
          </p:nvSpPr>
          <p:spPr bwMode="auto">
            <a:xfrm>
              <a:off x="1504" y="971"/>
              <a:ext cx="28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</a:p>
          </p:txBody>
        </p:sp>
        <p:sp>
          <p:nvSpPr>
            <p:cNvPr id="10253" name="Rectangle 10"/>
            <p:cNvSpPr>
              <a:spLocks noChangeArrowheads="1"/>
            </p:cNvSpPr>
            <p:nvPr/>
          </p:nvSpPr>
          <p:spPr bwMode="auto">
            <a:xfrm>
              <a:off x="3519" y="1331"/>
              <a:ext cx="28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1324" y="2074"/>
              <a:ext cx="41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</a:p>
          </p:txBody>
        </p:sp>
        <p:sp>
          <p:nvSpPr>
            <p:cNvPr id="10255" name="Rectangle 13"/>
            <p:cNvSpPr>
              <a:spLocks noChangeArrowheads="1"/>
            </p:cNvSpPr>
            <p:nvPr/>
          </p:nvSpPr>
          <p:spPr bwMode="auto">
            <a:xfrm>
              <a:off x="3507" y="2050"/>
              <a:ext cx="531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v = 0</a:t>
              </a:r>
            </a:p>
          </p:txBody>
        </p:sp>
        <p:sp>
          <p:nvSpPr>
            <p:cNvPr id="10256" name="Rectangle 35"/>
            <p:cNvSpPr>
              <a:spLocks noChangeArrowheads="1"/>
            </p:cNvSpPr>
            <p:nvPr/>
          </p:nvSpPr>
          <p:spPr bwMode="auto">
            <a:xfrm>
              <a:off x="4695" y="1907"/>
              <a:ext cx="31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chemeClr val="accent2"/>
                  </a:solidFill>
                </a:rPr>
                <a:t>ice</a:t>
              </a:r>
            </a:p>
          </p:txBody>
        </p:sp>
        <p:sp>
          <p:nvSpPr>
            <p:cNvPr id="10257" name="Line 36"/>
            <p:cNvSpPr>
              <a:spLocks noChangeShapeType="1"/>
            </p:cNvSpPr>
            <p:nvPr/>
          </p:nvSpPr>
          <p:spPr bwMode="auto">
            <a:xfrm>
              <a:off x="1736" y="2208"/>
              <a:ext cx="1328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58" name="Rectangle 37"/>
            <p:cNvSpPr>
              <a:spLocks noChangeArrowheads="1"/>
            </p:cNvSpPr>
            <p:nvPr/>
          </p:nvSpPr>
          <p:spPr bwMode="auto">
            <a:xfrm>
              <a:off x="4419" y="2065"/>
              <a:ext cx="100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chemeClr val="accent2"/>
                  </a:solidFill>
                </a:rPr>
                <a:t>(no friction)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2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2...</a:t>
            </a:r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863600" y="2493963"/>
            <a:ext cx="23971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Before the collision:</a:t>
            </a:r>
          </a:p>
        </p:txBody>
      </p:sp>
      <p:sp>
        <p:nvSpPr>
          <p:cNvPr id="11275" name="Rectangle 6"/>
          <p:cNvSpPr>
            <a:spLocks noChangeArrowheads="1"/>
          </p:cNvSpPr>
          <p:nvPr/>
        </p:nvSpPr>
        <p:spPr bwMode="auto">
          <a:xfrm>
            <a:off x="920750" y="1922463"/>
            <a:ext cx="6778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Use conservation of momentum to find </a:t>
            </a:r>
            <a:r>
              <a:rPr lang="en-US" b="1" i="1">
                <a:solidFill>
                  <a:schemeClr val="tx2"/>
                </a:solidFill>
              </a:rPr>
              <a:t>v</a:t>
            </a:r>
            <a:r>
              <a:rPr lang="en-US"/>
              <a:t> after the collision.</a:t>
            </a:r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4500563" y="2474913"/>
            <a:ext cx="21844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After the collision:</a:t>
            </a:r>
          </a:p>
        </p:txBody>
      </p:sp>
      <p:graphicFrame>
        <p:nvGraphicFramePr>
          <p:cNvPr id="11266" name="Object 1024"/>
          <p:cNvGraphicFramePr>
            <a:graphicFrameLocks/>
          </p:cNvGraphicFramePr>
          <p:nvPr/>
        </p:nvGraphicFramePr>
        <p:xfrm>
          <a:off x="1095375" y="3016250"/>
          <a:ext cx="1749425" cy="288925"/>
        </p:xfrm>
        <a:graphic>
          <a:graphicData uri="http://schemas.openxmlformats.org/presentationml/2006/ole">
            <p:oleObj spid="_x0000_s11294" name="Equation" r:id="rId3" imgW="2336760" imgH="394200" progId="Equation.3">
              <p:embed/>
            </p:oleObj>
          </a:graphicData>
        </a:graphic>
      </p:graphicFrame>
      <p:graphicFrame>
        <p:nvGraphicFramePr>
          <p:cNvPr id="11267" name="Object 1025"/>
          <p:cNvGraphicFramePr>
            <a:graphicFrameLocks/>
          </p:cNvGraphicFramePr>
          <p:nvPr/>
        </p:nvGraphicFramePr>
        <p:xfrm>
          <a:off x="4848225" y="2959100"/>
          <a:ext cx="1598613" cy="290513"/>
        </p:xfrm>
        <a:graphic>
          <a:graphicData uri="http://schemas.openxmlformats.org/presentationml/2006/ole">
            <p:oleObj spid="_x0000_s11295" name="Equation" r:id="rId4" imgW="2133720" imgH="394200" progId="Equation.3">
              <p:embed/>
            </p:oleObj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39800" y="3740150"/>
            <a:ext cx="5999163" cy="825500"/>
            <a:chOff x="592" y="2356"/>
            <a:chExt cx="3779" cy="520"/>
          </a:xfrm>
        </p:grpSpPr>
        <p:sp>
          <p:nvSpPr>
            <p:cNvPr id="11282" name="Rectangle 8"/>
            <p:cNvSpPr>
              <a:spLocks noChangeArrowheads="1"/>
            </p:cNvSpPr>
            <p:nvPr/>
          </p:nvSpPr>
          <p:spPr bwMode="auto">
            <a:xfrm>
              <a:off x="592" y="2518"/>
              <a:ext cx="2121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/>
                <a:t>Conservation of momentum:</a:t>
              </a:r>
            </a:p>
          </p:txBody>
        </p:sp>
        <p:graphicFrame>
          <p:nvGraphicFramePr>
            <p:cNvPr id="11269" name="Object 1028"/>
            <p:cNvGraphicFramePr>
              <a:graphicFrameLocks/>
            </p:cNvGraphicFramePr>
            <p:nvPr/>
          </p:nvGraphicFramePr>
          <p:xfrm>
            <a:off x="3351" y="2418"/>
            <a:ext cx="479" cy="182"/>
          </p:xfrm>
          <a:graphic>
            <a:graphicData uri="http://schemas.openxmlformats.org/presentationml/2006/ole">
              <p:oleObj spid="_x0000_s11296" name="Equation" r:id="rId5" imgW="1015920" imgH="394200" progId="Equation.3">
                <p:embed/>
              </p:oleObj>
            </a:graphicData>
          </a:graphic>
        </p:graphicFrame>
        <p:graphicFrame>
          <p:nvGraphicFramePr>
            <p:cNvPr id="11270" name="Object 1029"/>
            <p:cNvGraphicFramePr>
              <a:graphicFrameLocks/>
            </p:cNvGraphicFramePr>
            <p:nvPr/>
          </p:nvGraphicFramePr>
          <p:xfrm>
            <a:off x="3269" y="2662"/>
            <a:ext cx="1102" cy="174"/>
          </p:xfrm>
          <a:graphic>
            <a:graphicData uri="http://schemas.openxmlformats.org/presentationml/2006/ole">
              <p:oleObj spid="_x0000_s11297" name="Equation" r:id="rId6" imgW="2336760" imgH="369000" progId="Equation.3">
                <p:embed/>
              </p:oleObj>
            </a:graphicData>
          </a:graphic>
        </p:graphicFrame>
        <p:sp>
          <p:nvSpPr>
            <p:cNvPr id="11283" name="AutoShape 16"/>
            <p:cNvSpPr>
              <a:spLocks noChangeArrowheads="1"/>
            </p:cNvSpPr>
            <p:nvPr/>
          </p:nvSpPr>
          <p:spPr bwMode="auto">
            <a:xfrm>
              <a:off x="2884" y="2356"/>
              <a:ext cx="184" cy="520"/>
            </a:xfrm>
            <a:prstGeom prst="rightArrow">
              <a:avLst>
                <a:gd name="adj1" fmla="val 50000"/>
                <a:gd name="adj2" fmla="val 50005"/>
              </a:avLst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444750" y="5054600"/>
            <a:ext cx="5781675" cy="882650"/>
            <a:chOff x="1540" y="3184"/>
            <a:chExt cx="3642" cy="556"/>
          </a:xfrm>
        </p:grpSpPr>
        <p:graphicFrame>
          <p:nvGraphicFramePr>
            <p:cNvPr id="11268" name="Object 1027"/>
            <p:cNvGraphicFramePr>
              <a:graphicFrameLocks/>
            </p:cNvGraphicFramePr>
            <p:nvPr/>
          </p:nvGraphicFramePr>
          <p:xfrm>
            <a:off x="2760" y="3255"/>
            <a:ext cx="1014" cy="407"/>
          </p:xfrm>
          <a:graphic>
            <a:graphicData uri="http://schemas.openxmlformats.org/presentationml/2006/ole">
              <p:oleObj spid="_x0000_s11298" name="Equation" r:id="rId7" imgW="2158920" imgH="865080" progId="Equation.3">
                <p:embed/>
              </p:oleObj>
            </a:graphicData>
          </a:graphic>
        </p:graphicFrame>
        <p:sp>
          <p:nvSpPr>
            <p:cNvPr id="11279" name="Rectangle 14"/>
            <p:cNvSpPr>
              <a:spLocks noChangeArrowheads="1"/>
            </p:cNvSpPr>
            <p:nvPr/>
          </p:nvSpPr>
          <p:spPr bwMode="auto">
            <a:xfrm>
              <a:off x="2693" y="3184"/>
              <a:ext cx="1137" cy="55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280" name="AutoShape 15"/>
            <p:cNvSpPr>
              <a:spLocks noChangeArrowheads="1"/>
            </p:cNvSpPr>
            <p:nvPr/>
          </p:nvSpPr>
          <p:spPr bwMode="auto">
            <a:xfrm>
              <a:off x="1540" y="3268"/>
              <a:ext cx="1000" cy="376"/>
            </a:xfrm>
            <a:prstGeom prst="rightArrow">
              <a:avLst>
                <a:gd name="adj1" fmla="val 50000"/>
                <a:gd name="adj2" fmla="val 132991"/>
              </a:avLst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3975" y="3346"/>
              <a:ext cx="120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/>
                <a:t>vector equation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2...</a:t>
            </a:r>
          </a:p>
        </p:txBody>
      </p:sp>
      <p:sp>
        <p:nvSpPr>
          <p:cNvPr id="122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12192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Now consider the K.E. of the system before and after:</a:t>
            </a:r>
            <a:br>
              <a:rPr lang="en-US" sz="1800" smtClean="0"/>
            </a:b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Before: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After: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en-US" sz="18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So </a:t>
            </a:r>
          </a:p>
        </p:txBody>
      </p:sp>
      <p:graphicFrame>
        <p:nvGraphicFramePr>
          <p:cNvPr id="12290" name="Object 0"/>
          <p:cNvGraphicFramePr>
            <a:graphicFrameLocks/>
          </p:cNvGraphicFramePr>
          <p:nvPr/>
        </p:nvGraphicFramePr>
        <p:xfrm>
          <a:off x="1443038" y="2516188"/>
          <a:ext cx="7250112" cy="1112837"/>
        </p:xfrm>
        <a:graphic>
          <a:graphicData uri="http://schemas.openxmlformats.org/presentationml/2006/ole">
            <p:oleObj spid="_x0000_s12308" name="Equation" r:id="rId3" imgW="9664560" imgH="1488240" progId="Equation.3">
              <p:embed/>
            </p:oleObj>
          </a:graphicData>
        </a:graphic>
      </p:graphicFrame>
      <p:graphicFrame>
        <p:nvGraphicFramePr>
          <p:cNvPr id="12291" name="Object 1"/>
          <p:cNvGraphicFramePr>
            <a:graphicFrameLocks/>
          </p:cNvGraphicFramePr>
          <p:nvPr/>
        </p:nvGraphicFramePr>
        <p:xfrm>
          <a:off x="2438400" y="3638550"/>
          <a:ext cx="2960688" cy="830263"/>
        </p:xfrm>
        <a:graphic>
          <a:graphicData uri="http://schemas.openxmlformats.org/presentationml/2006/ole">
            <p:oleObj spid="_x0000_s12309" name="Equation" r:id="rId4" imgW="3949560" imgH="1106640" progId="Equation.3">
              <p:embed/>
            </p:oleObj>
          </a:graphicData>
        </a:graphic>
      </p:graphicFrame>
      <p:graphicFrame>
        <p:nvGraphicFramePr>
          <p:cNvPr id="12292" name="Object 2"/>
          <p:cNvGraphicFramePr>
            <a:graphicFrameLocks/>
          </p:cNvGraphicFramePr>
          <p:nvPr/>
        </p:nvGraphicFramePr>
        <p:xfrm>
          <a:off x="2443163" y="4471988"/>
          <a:ext cx="2795587" cy="873125"/>
        </p:xfrm>
        <a:graphic>
          <a:graphicData uri="http://schemas.openxmlformats.org/presentationml/2006/ole">
            <p:oleObj spid="_x0000_s12310" name="Equation" r:id="rId5" imgW="3720960" imgH="1157400" progId="Equation.3">
              <p:embed/>
            </p:oleObj>
          </a:graphicData>
        </a:graphic>
      </p:graphicFrame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908425" y="5486400"/>
            <a:ext cx="436880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Kinetic energy is NOT conserved</a:t>
            </a:r>
            <a:r>
              <a:rPr lang="en-US"/>
              <a:t>   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/>
              <a:t>in an inelastic collision!</a:t>
            </a:r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2292350" y="4349750"/>
            <a:ext cx="2273300" cy="9779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12293" name="Object 3"/>
          <p:cNvGraphicFramePr>
            <a:graphicFrameLocks/>
          </p:cNvGraphicFramePr>
          <p:nvPr/>
        </p:nvGraphicFramePr>
        <p:xfrm>
          <a:off x="696913" y="717550"/>
          <a:ext cx="1609725" cy="646113"/>
        </p:xfrm>
        <a:graphic>
          <a:graphicData uri="http://schemas.openxmlformats.org/presentationml/2006/ole">
            <p:oleObj spid="_x0000_s12311" name="Equation" r:id="rId6" imgW="2158920" imgH="865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1026"/>
          <p:cNvSpPr>
            <a:spLocks noChangeShapeType="1"/>
          </p:cNvSpPr>
          <p:nvPr/>
        </p:nvSpPr>
        <p:spPr bwMode="auto">
          <a:xfrm flipV="1">
            <a:off x="1295400" y="5664200"/>
            <a:ext cx="819150" cy="16510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Momentum Conservation</a:t>
            </a:r>
          </a:p>
        </p:txBody>
      </p:sp>
      <p:sp>
        <p:nvSpPr>
          <p:cNvPr id="32772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609600"/>
          </a:xfrm>
          <a:noFill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1800" smtClean="0"/>
              <a:t>Two balls of equal mass are thrown horizontally with the same initial velocity.  They hit identical stationary boxes resting on a frictionless horizontal surface.  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The ball hitting box 1 bounces back, while the ball hitting box 2 gets stuck.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Which box ends up moving faster?</a:t>
            </a:r>
          </a:p>
        </p:txBody>
      </p:sp>
      <p:sp>
        <p:nvSpPr>
          <p:cNvPr id="58373" name="Rectangle 1029"/>
          <p:cNvSpPr>
            <a:spLocks noChangeArrowheads="1"/>
          </p:cNvSpPr>
          <p:nvPr/>
        </p:nvSpPr>
        <p:spPr bwMode="auto">
          <a:xfrm>
            <a:off x="1525588" y="3840163"/>
            <a:ext cx="608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1">
                <a:solidFill>
                  <a:schemeClr val="tx2"/>
                </a:solidFill>
              </a:rPr>
              <a:t>Box 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(b)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>
                <a:solidFill>
                  <a:schemeClr val="tx2"/>
                </a:solidFill>
              </a:rPr>
              <a:t>Box 2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(c)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>
                <a:solidFill>
                  <a:schemeClr val="tx2"/>
                </a:solidFill>
              </a:rPr>
              <a:t>same </a:t>
            </a:r>
            <a:r>
              <a:rPr lang="en-US" i="1">
                <a:solidFill>
                  <a:schemeClr val="tx2"/>
                </a:solidFill>
              </a:rPr>
              <a:t>    </a:t>
            </a:r>
            <a:r>
              <a:rPr lang="en-US" b="1" i="1" baseline="-25000">
                <a:solidFill>
                  <a:schemeClr val="accent2"/>
                </a:solidFill>
              </a:rPr>
              <a:t>   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2774" name="Rectangle 1030"/>
          <p:cNvSpPr>
            <a:spLocks noChangeArrowheads="1"/>
          </p:cNvSpPr>
          <p:nvPr/>
        </p:nvSpPr>
        <p:spPr bwMode="auto">
          <a:xfrm>
            <a:off x="2089150" y="5480050"/>
            <a:ext cx="596900" cy="6477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5" name="Rectangle 1031"/>
          <p:cNvSpPr>
            <a:spLocks noChangeArrowheads="1"/>
          </p:cNvSpPr>
          <p:nvPr/>
        </p:nvSpPr>
        <p:spPr bwMode="auto">
          <a:xfrm>
            <a:off x="1003300" y="6134100"/>
            <a:ext cx="3352800" cy="127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76" name="Line 1032"/>
          <p:cNvSpPr>
            <a:spLocks noChangeShapeType="1"/>
          </p:cNvSpPr>
          <p:nvPr/>
        </p:nvSpPr>
        <p:spPr bwMode="auto">
          <a:xfrm>
            <a:off x="1104900" y="5664200"/>
            <a:ext cx="984250" cy="635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77" name="Oval 1033"/>
          <p:cNvSpPr>
            <a:spLocks noChangeArrowheads="1"/>
          </p:cNvSpPr>
          <p:nvPr/>
        </p:nvSpPr>
        <p:spPr bwMode="auto">
          <a:xfrm>
            <a:off x="1208088" y="5746750"/>
            <a:ext cx="195262" cy="19685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78" name="Line 1034"/>
          <p:cNvSpPr>
            <a:spLocks noChangeShapeType="1"/>
          </p:cNvSpPr>
          <p:nvPr/>
        </p:nvSpPr>
        <p:spPr bwMode="auto">
          <a:xfrm>
            <a:off x="1308100" y="5562600"/>
            <a:ext cx="4254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79" name="Line 1035"/>
          <p:cNvSpPr>
            <a:spLocks noChangeShapeType="1"/>
          </p:cNvSpPr>
          <p:nvPr/>
        </p:nvSpPr>
        <p:spPr bwMode="auto">
          <a:xfrm flipH="1">
            <a:off x="1638300" y="5784850"/>
            <a:ext cx="292100" cy="698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80" name="Rectangle 1036"/>
          <p:cNvSpPr>
            <a:spLocks noChangeArrowheads="1"/>
          </p:cNvSpPr>
          <p:nvPr/>
        </p:nvSpPr>
        <p:spPr bwMode="auto">
          <a:xfrm>
            <a:off x="5937250" y="5445125"/>
            <a:ext cx="596900" cy="6477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81" name="Rectangle 1037"/>
          <p:cNvSpPr>
            <a:spLocks noChangeArrowheads="1"/>
          </p:cNvSpPr>
          <p:nvPr/>
        </p:nvSpPr>
        <p:spPr bwMode="auto">
          <a:xfrm>
            <a:off x="4851400" y="6099175"/>
            <a:ext cx="3352800" cy="127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82" name="Line 1038"/>
          <p:cNvSpPr>
            <a:spLocks noChangeShapeType="1"/>
          </p:cNvSpPr>
          <p:nvPr/>
        </p:nvSpPr>
        <p:spPr bwMode="auto">
          <a:xfrm>
            <a:off x="4953000" y="5629275"/>
            <a:ext cx="984250" cy="635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83" name="Oval 1039"/>
          <p:cNvSpPr>
            <a:spLocks noChangeArrowheads="1"/>
          </p:cNvSpPr>
          <p:nvPr/>
        </p:nvSpPr>
        <p:spPr bwMode="auto">
          <a:xfrm>
            <a:off x="5843588" y="5553075"/>
            <a:ext cx="138112" cy="19685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84" name="Line 1040"/>
          <p:cNvSpPr>
            <a:spLocks noChangeShapeType="1"/>
          </p:cNvSpPr>
          <p:nvPr/>
        </p:nvSpPr>
        <p:spPr bwMode="auto">
          <a:xfrm>
            <a:off x="5156200" y="5527675"/>
            <a:ext cx="4254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85" name="Line 1041"/>
          <p:cNvSpPr>
            <a:spLocks noChangeShapeType="1"/>
          </p:cNvSpPr>
          <p:nvPr/>
        </p:nvSpPr>
        <p:spPr bwMode="auto">
          <a:xfrm>
            <a:off x="2768600" y="5781675"/>
            <a:ext cx="5619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86" name="Line 1042"/>
          <p:cNvSpPr>
            <a:spLocks noChangeShapeType="1"/>
          </p:cNvSpPr>
          <p:nvPr/>
        </p:nvSpPr>
        <p:spPr bwMode="auto">
          <a:xfrm>
            <a:off x="6645275" y="5761038"/>
            <a:ext cx="5619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87" name="Rectangle 1043"/>
          <p:cNvSpPr>
            <a:spLocks noChangeArrowheads="1"/>
          </p:cNvSpPr>
          <p:nvPr/>
        </p:nvSpPr>
        <p:spPr bwMode="auto">
          <a:xfrm>
            <a:off x="2243138" y="5657850"/>
            <a:ext cx="325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2788" name="Rectangle 1044"/>
          <p:cNvSpPr>
            <a:spLocks noChangeArrowheads="1"/>
          </p:cNvSpPr>
          <p:nvPr/>
        </p:nvSpPr>
        <p:spPr bwMode="auto">
          <a:xfrm>
            <a:off x="6061075" y="5594350"/>
            <a:ext cx="32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 flipV="1">
            <a:off x="1295400" y="5664200"/>
            <a:ext cx="819150" cy="16510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Momentum Conservation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609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Since the total external force in the x-direction is zero, momentum is conserved along the x-axis. </a:t>
            </a:r>
          </a:p>
          <a:p>
            <a:r>
              <a:rPr lang="en-US" smtClean="0"/>
              <a:t>In both cases the initial momentum is the same (</a:t>
            </a:r>
            <a:r>
              <a:rPr lang="en-US" i="1" smtClean="0">
                <a:solidFill>
                  <a:schemeClr val="tx2"/>
                </a:solidFill>
              </a:rPr>
              <a:t>mv</a:t>
            </a:r>
            <a:r>
              <a:rPr lang="en-US" smtClean="0"/>
              <a:t> of ball).</a:t>
            </a:r>
          </a:p>
          <a:p>
            <a:r>
              <a:rPr lang="en-US" smtClean="0"/>
              <a:t>In case 1 the ball has </a:t>
            </a:r>
            <a:r>
              <a:rPr lang="en-US" smtClean="0">
                <a:solidFill>
                  <a:schemeClr val="accent2"/>
                </a:solidFill>
              </a:rPr>
              <a:t>negative</a:t>
            </a:r>
            <a:r>
              <a:rPr lang="en-US" smtClean="0"/>
              <a:t> momentum after the collision, hence the box must have more </a:t>
            </a:r>
            <a:r>
              <a:rPr lang="en-US" smtClean="0">
                <a:solidFill>
                  <a:schemeClr val="accent2"/>
                </a:solidFill>
              </a:rPr>
              <a:t>positive</a:t>
            </a:r>
            <a:r>
              <a:rPr lang="en-US" smtClean="0"/>
              <a:t> momentum if the total is to be conserved.</a:t>
            </a:r>
          </a:p>
          <a:p>
            <a:r>
              <a:rPr lang="en-US" smtClean="0"/>
              <a:t>The speed of the box in case 1 is biggest!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089150" y="5480050"/>
            <a:ext cx="596900" cy="6477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003300" y="6134100"/>
            <a:ext cx="3352800" cy="127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104900" y="5664200"/>
            <a:ext cx="984250" cy="635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208088" y="5746750"/>
            <a:ext cx="195262" cy="19685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1308100" y="5562600"/>
            <a:ext cx="4254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1638300" y="5784850"/>
            <a:ext cx="292100" cy="698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937250" y="5445125"/>
            <a:ext cx="596900" cy="6477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851400" y="6099175"/>
            <a:ext cx="3352800" cy="127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953000" y="5629275"/>
            <a:ext cx="984250" cy="635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5843588" y="5553075"/>
            <a:ext cx="138112" cy="19685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156200" y="5527675"/>
            <a:ext cx="4254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768600" y="5781675"/>
            <a:ext cx="5619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6645275" y="5761038"/>
            <a:ext cx="5619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243138" y="5657850"/>
            <a:ext cx="325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6061075" y="5594350"/>
            <a:ext cx="32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7486650" y="4843463"/>
            <a:ext cx="981075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8216900" y="4894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3108325" y="5368925"/>
            <a:ext cx="446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</a:rPr>
              <a:t>V</a:t>
            </a:r>
            <a:r>
              <a:rPr lang="en-US" i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085013" y="5376863"/>
            <a:ext cx="446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</a:rPr>
              <a:t>V</a:t>
            </a:r>
            <a:r>
              <a:rPr lang="en-US" i="1" baseline="-250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1026"/>
          <p:cNvSpPr>
            <a:spLocks noChangeShapeType="1"/>
          </p:cNvSpPr>
          <p:nvPr/>
        </p:nvSpPr>
        <p:spPr bwMode="auto">
          <a:xfrm flipV="1">
            <a:off x="1295400" y="5664200"/>
            <a:ext cx="819150" cy="16510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Momentum Conservation</a:t>
            </a:r>
          </a:p>
        </p:txBody>
      </p:sp>
      <p:sp>
        <p:nvSpPr>
          <p:cNvPr id="34820" name="Rectangle 1028"/>
          <p:cNvSpPr>
            <a:spLocks noChangeArrowheads="1"/>
          </p:cNvSpPr>
          <p:nvPr/>
        </p:nvSpPr>
        <p:spPr bwMode="auto">
          <a:xfrm>
            <a:off x="2089150" y="5480050"/>
            <a:ext cx="596900" cy="6477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1" name="Rectangle 1029"/>
          <p:cNvSpPr>
            <a:spLocks noChangeArrowheads="1"/>
          </p:cNvSpPr>
          <p:nvPr/>
        </p:nvSpPr>
        <p:spPr bwMode="auto">
          <a:xfrm>
            <a:off x="1003300" y="6134100"/>
            <a:ext cx="3352800" cy="127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2" name="Line 1030"/>
          <p:cNvSpPr>
            <a:spLocks noChangeShapeType="1"/>
          </p:cNvSpPr>
          <p:nvPr/>
        </p:nvSpPr>
        <p:spPr bwMode="auto">
          <a:xfrm>
            <a:off x="1104900" y="5664200"/>
            <a:ext cx="984250" cy="635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3" name="Oval 1031"/>
          <p:cNvSpPr>
            <a:spLocks noChangeArrowheads="1"/>
          </p:cNvSpPr>
          <p:nvPr/>
        </p:nvSpPr>
        <p:spPr bwMode="auto">
          <a:xfrm>
            <a:off x="1208088" y="5746750"/>
            <a:ext cx="195262" cy="19685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4" name="Line 1032"/>
          <p:cNvSpPr>
            <a:spLocks noChangeShapeType="1"/>
          </p:cNvSpPr>
          <p:nvPr/>
        </p:nvSpPr>
        <p:spPr bwMode="auto">
          <a:xfrm>
            <a:off x="1308100" y="5562600"/>
            <a:ext cx="4254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5" name="Line 1033"/>
          <p:cNvSpPr>
            <a:spLocks noChangeShapeType="1"/>
          </p:cNvSpPr>
          <p:nvPr/>
        </p:nvSpPr>
        <p:spPr bwMode="auto">
          <a:xfrm flipH="1">
            <a:off x="1638300" y="5784850"/>
            <a:ext cx="292100" cy="698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6" name="Rectangle 1034"/>
          <p:cNvSpPr>
            <a:spLocks noChangeArrowheads="1"/>
          </p:cNvSpPr>
          <p:nvPr/>
        </p:nvSpPr>
        <p:spPr bwMode="auto">
          <a:xfrm>
            <a:off x="5937250" y="5445125"/>
            <a:ext cx="596900" cy="647700"/>
          </a:xfrm>
          <a:prstGeom prst="rect">
            <a:avLst/>
          </a:prstGeom>
          <a:solidFill>
            <a:srgbClr val="FF0033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7" name="Rectangle 1035"/>
          <p:cNvSpPr>
            <a:spLocks noChangeArrowheads="1"/>
          </p:cNvSpPr>
          <p:nvPr/>
        </p:nvSpPr>
        <p:spPr bwMode="auto">
          <a:xfrm>
            <a:off x="4851400" y="6099175"/>
            <a:ext cx="3352800" cy="127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8" name="Line 1036"/>
          <p:cNvSpPr>
            <a:spLocks noChangeShapeType="1"/>
          </p:cNvSpPr>
          <p:nvPr/>
        </p:nvSpPr>
        <p:spPr bwMode="auto">
          <a:xfrm>
            <a:off x="4953000" y="5629275"/>
            <a:ext cx="984250" cy="635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9" name="Oval 1037"/>
          <p:cNvSpPr>
            <a:spLocks noChangeArrowheads="1"/>
          </p:cNvSpPr>
          <p:nvPr/>
        </p:nvSpPr>
        <p:spPr bwMode="auto">
          <a:xfrm>
            <a:off x="5843588" y="5553075"/>
            <a:ext cx="138112" cy="19685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30" name="Line 1038"/>
          <p:cNvSpPr>
            <a:spLocks noChangeShapeType="1"/>
          </p:cNvSpPr>
          <p:nvPr/>
        </p:nvSpPr>
        <p:spPr bwMode="auto">
          <a:xfrm>
            <a:off x="5156200" y="5527675"/>
            <a:ext cx="4254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31" name="Line 1039"/>
          <p:cNvSpPr>
            <a:spLocks noChangeShapeType="1"/>
          </p:cNvSpPr>
          <p:nvPr/>
        </p:nvSpPr>
        <p:spPr bwMode="auto">
          <a:xfrm>
            <a:off x="2768600" y="5781675"/>
            <a:ext cx="5619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32" name="Line 1040"/>
          <p:cNvSpPr>
            <a:spLocks noChangeShapeType="1"/>
          </p:cNvSpPr>
          <p:nvPr/>
        </p:nvSpPr>
        <p:spPr bwMode="auto">
          <a:xfrm>
            <a:off x="6645275" y="5761038"/>
            <a:ext cx="56197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33" name="Rectangle 1041"/>
          <p:cNvSpPr>
            <a:spLocks noChangeArrowheads="1"/>
          </p:cNvSpPr>
          <p:nvPr/>
        </p:nvSpPr>
        <p:spPr bwMode="auto">
          <a:xfrm>
            <a:off x="2243138" y="5657850"/>
            <a:ext cx="325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4834" name="Rectangle 1042"/>
          <p:cNvSpPr>
            <a:spLocks noChangeArrowheads="1"/>
          </p:cNvSpPr>
          <p:nvPr/>
        </p:nvSpPr>
        <p:spPr bwMode="auto">
          <a:xfrm>
            <a:off x="6061075" y="5594350"/>
            <a:ext cx="325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4835" name="Line 1043"/>
          <p:cNvSpPr>
            <a:spLocks noChangeShapeType="1"/>
          </p:cNvSpPr>
          <p:nvPr/>
        </p:nvSpPr>
        <p:spPr bwMode="auto">
          <a:xfrm>
            <a:off x="7399338" y="4945063"/>
            <a:ext cx="981075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36" name="Rectangle 1044"/>
          <p:cNvSpPr>
            <a:spLocks noChangeArrowheads="1"/>
          </p:cNvSpPr>
          <p:nvPr/>
        </p:nvSpPr>
        <p:spPr bwMode="auto">
          <a:xfrm>
            <a:off x="8129588" y="49958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accent1"/>
                </a:solidFill>
              </a:rPr>
              <a:t>x</a:t>
            </a:r>
          </a:p>
        </p:txBody>
      </p:sp>
      <p:sp>
        <p:nvSpPr>
          <p:cNvPr id="34837" name="Rectangle 1045"/>
          <p:cNvSpPr>
            <a:spLocks noChangeArrowheads="1"/>
          </p:cNvSpPr>
          <p:nvPr/>
        </p:nvSpPr>
        <p:spPr bwMode="auto">
          <a:xfrm>
            <a:off x="3108325" y="5368925"/>
            <a:ext cx="446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</a:rPr>
              <a:t>V</a:t>
            </a:r>
            <a:r>
              <a:rPr lang="en-US" i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838" name="Rectangle 1046"/>
          <p:cNvSpPr>
            <a:spLocks noChangeArrowheads="1"/>
          </p:cNvSpPr>
          <p:nvPr/>
        </p:nvSpPr>
        <p:spPr bwMode="auto">
          <a:xfrm>
            <a:off x="7085013" y="5376863"/>
            <a:ext cx="446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</a:rPr>
              <a:t>V</a:t>
            </a:r>
            <a:r>
              <a:rPr lang="en-US" i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4839" name="Rectangle 1047"/>
          <p:cNvSpPr>
            <a:spLocks noChangeArrowheads="1"/>
          </p:cNvSpPr>
          <p:nvPr/>
        </p:nvSpPr>
        <p:spPr bwMode="auto">
          <a:xfrm>
            <a:off x="1349375" y="2251075"/>
            <a:ext cx="2230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mv</a:t>
            </a:r>
            <a:r>
              <a:rPr lang="en-US" baseline="-25000">
                <a:solidFill>
                  <a:schemeClr val="tx2"/>
                </a:solidFill>
              </a:rPr>
              <a:t>init</a:t>
            </a:r>
            <a:r>
              <a:rPr lang="en-US">
                <a:solidFill>
                  <a:schemeClr val="tx2"/>
                </a:solidFill>
              </a:rPr>
              <a:t> = MV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 - mv</a:t>
            </a:r>
            <a:r>
              <a:rPr lang="en-US" baseline="-25000">
                <a:solidFill>
                  <a:schemeClr val="tx2"/>
                </a:solidFill>
              </a:rPr>
              <a:t>fin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4840" name="Rectangle 1048"/>
          <p:cNvSpPr>
            <a:spLocks noChangeArrowheads="1"/>
          </p:cNvSpPr>
          <p:nvPr/>
        </p:nvSpPr>
        <p:spPr bwMode="auto">
          <a:xfrm>
            <a:off x="1352550" y="2774950"/>
            <a:ext cx="2671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 = (mv</a:t>
            </a:r>
            <a:r>
              <a:rPr lang="en-US" baseline="-25000">
                <a:solidFill>
                  <a:schemeClr val="tx2"/>
                </a:solidFill>
              </a:rPr>
              <a:t>init</a:t>
            </a:r>
            <a:r>
              <a:rPr lang="en-US">
                <a:solidFill>
                  <a:schemeClr val="tx2"/>
                </a:solidFill>
              </a:rPr>
              <a:t> + mv</a:t>
            </a:r>
            <a:r>
              <a:rPr lang="en-US" baseline="-25000">
                <a:solidFill>
                  <a:schemeClr val="tx2"/>
                </a:solidFill>
              </a:rPr>
              <a:t>fin</a:t>
            </a:r>
            <a:r>
              <a:rPr lang="en-US">
                <a:solidFill>
                  <a:schemeClr val="tx2"/>
                </a:solidFill>
              </a:rPr>
              <a:t>) / M</a:t>
            </a:r>
          </a:p>
        </p:txBody>
      </p:sp>
      <p:sp>
        <p:nvSpPr>
          <p:cNvPr id="34841" name="AutoShape 1049"/>
          <p:cNvSpPr>
            <a:spLocks noChangeArrowheads="1"/>
          </p:cNvSpPr>
          <p:nvPr/>
        </p:nvSpPr>
        <p:spPr bwMode="auto">
          <a:xfrm>
            <a:off x="877888" y="2789238"/>
            <a:ext cx="461962" cy="303212"/>
          </a:xfrm>
          <a:prstGeom prst="rightArrow">
            <a:avLst>
              <a:gd name="adj1" fmla="val 50000"/>
              <a:gd name="adj2" fmla="val 7618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42" name="Rectangle 1050"/>
          <p:cNvSpPr>
            <a:spLocks noChangeArrowheads="1"/>
          </p:cNvSpPr>
          <p:nvPr/>
        </p:nvSpPr>
        <p:spPr bwMode="auto">
          <a:xfrm>
            <a:off x="5276850" y="2232025"/>
            <a:ext cx="2020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mv</a:t>
            </a:r>
            <a:r>
              <a:rPr lang="en-US" baseline="-25000">
                <a:solidFill>
                  <a:schemeClr val="tx2"/>
                </a:solidFill>
              </a:rPr>
              <a:t>init</a:t>
            </a:r>
            <a:r>
              <a:rPr lang="en-US">
                <a:solidFill>
                  <a:schemeClr val="tx2"/>
                </a:solidFill>
              </a:rPr>
              <a:t> = (M+m)V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4843" name="Rectangle 1051"/>
          <p:cNvSpPr>
            <a:spLocks noChangeArrowheads="1"/>
          </p:cNvSpPr>
          <p:nvPr/>
        </p:nvSpPr>
        <p:spPr bwMode="auto">
          <a:xfrm>
            <a:off x="5289550" y="2670175"/>
            <a:ext cx="2230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 = mv</a:t>
            </a:r>
            <a:r>
              <a:rPr lang="en-US" baseline="-25000">
                <a:solidFill>
                  <a:schemeClr val="tx2"/>
                </a:solidFill>
              </a:rPr>
              <a:t>init</a:t>
            </a:r>
            <a:r>
              <a:rPr lang="en-US">
                <a:solidFill>
                  <a:schemeClr val="tx2"/>
                </a:solidFill>
              </a:rPr>
              <a:t> / (M+m)</a:t>
            </a:r>
          </a:p>
        </p:txBody>
      </p:sp>
      <p:sp>
        <p:nvSpPr>
          <p:cNvPr id="34844" name="AutoShape 1052"/>
          <p:cNvSpPr>
            <a:spLocks noChangeArrowheads="1"/>
          </p:cNvSpPr>
          <p:nvPr/>
        </p:nvSpPr>
        <p:spPr bwMode="auto">
          <a:xfrm>
            <a:off x="4767263" y="2684463"/>
            <a:ext cx="461962" cy="303212"/>
          </a:xfrm>
          <a:prstGeom prst="rightArrow">
            <a:avLst>
              <a:gd name="adj1" fmla="val 50000"/>
              <a:gd name="adj2" fmla="val 7618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45" name="AutoShape 1053"/>
          <p:cNvSpPr>
            <a:spLocks noChangeArrowheads="1"/>
          </p:cNvSpPr>
          <p:nvPr/>
        </p:nvSpPr>
        <p:spPr bwMode="auto">
          <a:xfrm>
            <a:off x="812800" y="1933575"/>
            <a:ext cx="3205163" cy="166052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46" name="AutoShape 1054"/>
          <p:cNvSpPr>
            <a:spLocks noChangeArrowheads="1"/>
          </p:cNvSpPr>
          <p:nvPr/>
        </p:nvSpPr>
        <p:spPr bwMode="auto">
          <a:xfrm>
            <a:off x="4370388" y="1927225"/>
            <a:ext cx="3205162" cy="1660525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055"/>
          <p:cNvGrpSpPr>
            <a:grpSpLocks/>
          </p:cNvGrpSpPr>
          <p:nvPr/>
        </p:nvGrpSpPr>
        <p:grpSpPr bwMode="auto">
          <a:xfrm>
            <a:off x="1206500" y="4019550"/>
            <a:ext cx="6488113" cy="1087438"/>
            <a:chOff x="760" y="2532"/>
            <a:chExt cx="4087" cy="685"/>
          </a:xfrm>
        </p:grpSpPr>
        <p:sp>
          <p:nvSpPr>
            <p:cNvPr id="34848" name="Text Box 1056"/>
            <p:cNvSpPr txBox="1">
              <a:spLocks noChangeArrowheads="1"/>
            </p:cNvSpPr>
            <p:nvPr/>
          </p:nvSpPr>
          <p:spPr bwMode="auto">
            <a:xfrm>
              <a:off x="760" y="2532"/>
              <a:ext cx="408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1</a:t>
              </a:r>
              <a:r>
                <a:rPr lang="en-US"/>
                <a:t> numerator is bigger and its denominator is smaller     than that of </a:t>
              </a:r>
              <a:r>
                <a:rPr lang="en-US">
                  <a:solidFill>
                    <a:schemeClr val="tx2"/>
                  </a:solidFill>
                </a:rPr>
                <a:t>V</a:t>
              </a:r>
              <a:r>
                <a:rPr lang="en-US" baseline="-25000">
                  <a:solidFill>
                    <a:schemeClr val="tx2"/>
                  </a:solidFill>
                </a:rPr>
                <a:t>2</a:t>
              </a:r>
              <a:r>
                <a:rPr lang="en-US"/>
                <a:t>.</a:t>
              </a:r>
            </a:p>
          </p:txBody>
        </p:sp>
        <p:grpSp>
          <p:nvGrpSpPr>
            <p:cNvPr id="34849" name="Group 1057"/>
            <p:cNvGrpSpPr>
              <a:grpSpLocks/>
            </p:cNvGrpSpPr>
            <p:nvPr/>
          </p:nvGrpSpPr>
          <p:grpSpPr bwMode="auto">
            <a:xfrm>
              <a:off x="2357" y="2986"/>
              <a:ext cx="1031" cy="231"/>
              <a:chOff x="2357" y="2986"/>
              <a:chExt cx="1031" cy="231"/>
            </a:xfrm>
          </p:grpSpPr>
          <p:sp>
            <p:nvSpPr>
              <p:cNvPr id="34850" name="AutoShape 1058"/>
              <p:cNvSpPr>
                <a:spLocks noChangeArrowheads="1"/>
              </p:cNvSpPr>
              <p:nvPr/>
            </p:nvSpPr>
            <p:spPr bwMode="auto">
              <a:xfrm>
                <a:off x="2357" y="2991"/>
                <a:ext cx="291" cy="191"/>
              </a:xfrm>
              <a:prstGeom prst="rightArrow">
                <a:avLst>
                  <a:gd name="adj1" fmla="val 50000"/>
                  <a:gd name="adj2" fmla="val 76185"/>
                </a:avLst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851" name="Text Box 1059"/>
              <p:cNvSpPr txBox="1">
                <a:spLocks noChangeArrowheads="1"/>
              </p:cNvSpPr>
              <p:nvPr/>
            </p:nvSpPr>
            <p:spPr bwMode="auto">
              <a:xfrm>
                <a:off x="2761" y="2986"/>
                <a:ext cx="6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857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>
                    <a:solidFill>
                      <a:schemeClr val="tx2"/>
                    </a:solidFill>
                  </a:rPr>
                  <a:t>V</a:t>
                </a:r>
                <a:r>
                  <a:rPr lang="en-US" baseline="-25000">
                    <a:solidFill>
                      <a:schemeClr val="tx2"/>
                    </a:solidFill>
                  </a:rPr>
                  <a:t>1</a:t>
                </a:r>
                <a:r>
                  <a:rPr lang="en-US"/>
                  <a:t> &gt; </a:t>
                </a:r>
                <a:r>
                  <a:rPr lang="en-US">
                    <a:solidFill>
                      <a:schemeClr val="tx2"/>
                    </a:solidFill>
                  </a:rPr>
                  <a:t>V</a:t>
                </a:r>
                <a:r>
                  <a:rPr lang="en-US" baseline="-25000">
                    <a:solidFill>
                      <a:schemeClr val="tx2"/>
                    </a:solidFill>
                  </a:rPr>
                  <a:t>2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Inelastic collision in 2-D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Consider a collision in 2-D (cars crashing at a slippery intersection...no friction).</a:t>
            </a:r>
          </a:p>
        </p:txBody>
      </p:sp>
      <p:grpSp>
        <p:nvGrpSpPr>
          <p:cNvPr id="35846" name="Group 11"/>
          <p:cNvGrpSpPr>
            <a:grpSpLocks/>
          </p:cNvGrpSpPr>
          <p:nvPr/>
        </p:nvGrpSpPr>
        <p:grpSpPr bwMode="auto">
          <a:xfrm>
            <a:off x="1758950" y="3130550"/>
            <a:ext cx="520700" cy="292100"/>
            <a:chOff x="1108" y="1972"/>
            <a:chExt cx="328" cy="184"/>
          </a:xfrm>
        </p:grpSpPr>
        <p:sp>
          <p:nvSpPr>
            <p:cNvPr id="35883" name="Rectangle 6"/>
            <p:cNvSpPr>
              <a:spLocks noChangeArrowheads="1"/>
            </p:cNvSpPr>
            <p:nvPr/>
          </p:nvSpPr>
          <p:spPr bwMode="auto">
            <a:xfrm>
              <a:off x="1108" y="2020"/>
              <a:ext cx="328" cy="88"/>
            </a:xfrm>
            <a:prstGeom prst="rect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84" name="Rectangle 7"/>
            <p:cNvSpPr>
              <a:spLocks noChangeArrowheads="1"/>
            </p:cNvSpPr>
            <p:nvPr/>
          </p:nvSpPr>
          <p:spPr bwMode="auto">
            <a:xfrm>
              <a:off x="1156" y="1972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85" name="Rectangle 8"/>
            <p:cNvSpPr>
              <a:spLocks noChangeArrowheads="1"/>
            </p:cNvSpPr>
            <p:nvPr/>
          </p:nvSpPr>
          <p:spPr bwMode="auto">
            <a:xfrm>
              <a:off x="1348" y="1972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86" name="Rectangle 9"/>
            <p:cNvSpPr>
              <a:spLocks noChangeArrowheads="1"/>
            </p:cNvSpPr>
            <p:nvPr/>
          </p:nvSpPr>
          <p:spPr bwMode="auto">
            <a:xfrm>
              <a:off x="1156" y="2116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87" name="Rectangle 10"/>
            <p:cNvSpPr>
              <a:spLocks noChangeArrowheads="1"/>
            </p:cNvSpPr>
            <p:nvPr/>
          </p:nvSpPr>
          <p:spPr bwMode="auto">
            <a:xfrm>
              <a:off x="1348" y="2116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5847" name="Group 17"/>
          <p:cNvGrpSpPr>
            <a:grpSpLocks/>
          </p:cNvGrpSpPr>
          <p:nvPr/>
        </p:nvGrpSpPr>
        <p:grpSpPr bwMode="auto">
          <a:xfrm>
            <a:off x="2635250" y="4006850"/>
            <a:ext cx="292100" cy="520700"/>
            <a:chOff x="1660" y="2524"/>
            <a:chExt cx="184" cy="328"/>
          </a:xfrm>
        </p:grpSpPr>
        <p:sp>
          <p:nvSpPr>
            <p:cNvPr id="35878" name="Rectangle 12"/>
            <p:cNvSpPr>
              <a:spLocks noChangeArrowheads="1"/>
            </p:cNvSpPr>
            <p:nvPr/>
          </p:nvSpPr>
          <p:spPr bwMode="auto">
            <a:xfrm>
              <a:off x="1708" y="2524"/>
              <a:ext cx="88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79" name="Rectangle 13"/>
            <p:cNvSpPr>
              <a:spLocks noChangeArrowheads="1"/>
            </p:cNvSpPr>
            <p:nvPr/>
          </p:nvSpPr>
          <p:spPr bwMode="auto">
            <a:xfrm>
              <a:off x="1660" y="2764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80" name="Rectangle 14"/>
            <p:cNvSpPr>
              <a:spLocks noChangeArrowheads="1"/>
            </p:cNvSpPr>
            <p:nvPr/>
          </p:nvSpPr>
          <p:spPr bwMode="auto">
            <a:xfrm>
              <a:off x="1660" y="2572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81" name="Rectangle 15"/>
            <p:cNvSpPr>
              <a:spLocks noChangeArrowheads="1"/>
            </p:cNvSpPr>
            <p:nvPr/>
          </p:nvSpPr>
          <p:spPr bwMode="auto">
            <a:xfrm>
              <a:off x="1804" y="2764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82" name="Rectangle 16"/>
            <p:cNvSpPr>
              <a:spLocks noChangeArrowheads="1"/>
            </p:cNvSpPr>
            <p:nvPr/>
          </p:nvSpPr>
          <p:spPr bwMode="auto">
            <a:xfrm>
              <a:off x="1804" y="2572"/>
              <a:ext cx="40" cy="4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5848" name="Group 30"/>
          <p:cNvGrpSpPr>
            <a:grpSpLocks/>
          </p:cNvGrpSpPr>
          <p:nvPr/>
        </p:nvGrpSpPr>
        <p:grpSpPr bwMode="auto">
          <a:xfrm>
            <a:off x="6764338" y="2525713"/>
            <a:ext cx="520700" cy="520700"/>
            <a:chOff x="4261" y="1591"/>
            <a:chExt cx="328" cy="328"/>
          </a:xfrm>
        </p:grpSpPr>
        <p:grpSp>
          <p:nvGrpSpPr>
            <p:cNvPr id="35866" name="Group 23"/>
            <p:cNvGrpSpPr>
              <a:grpSpLocks/>
            </p:cNvGrpSpPr>
            <p:nvPr/>
          </p:nvGrpSpPr>
          <p:grpSpPr bwMode="auto">
            <a:xfrm>
              <a:off x="4301" y="1591"/>
              <a:ext cx="248" cy="328"/>
              <a:chOff x="4301" y="1591"/>
              <a:chExt cx="248" cy="328"/>
            </a:xfrm>
          </p:grpSpPr>
          <p:sp>
            <p:nvSpPr>
              <p:cNvPr id="35873" name="Rectangle 18"/>
              <p:cNvSpPr>
                <a:spLocks noChangeArrowheads="1"/>
              </p:cNvSpPr>
              <p:nvPr/>
            </p:nvSpPr>
            <p:spPr bwMode="auto">
              <a:xfrm rot="-4020000">
                <a:off x="4261" y="1711"/>
                <a:ext cx="328" cy="88"/>
              </a:xfrm>
              <a:prstGeom prst="rect">
                <a:avLst/>
              </a:prstGeom>
              <a:solidFill>
                <a:srgbClr val="FC0000"/>
              </a:solidFill>
              <a:ln w="12700">
                <a:solidFill>
                  <a:srgbClr val="F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74" name="Rectangle 19"/>
              <p:cNvSpPr>
                <a:spLocks noChangeArrowheads="1"/>
              </p:cNvSpPr>
              <p:nvPr/>
            </p:nvSpPr>
            <p:spPr bwMode="auto">
              <a:xfrm rot="-4020000">
                <a:off x="4301" y="1796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75" name="Rectangle 20"/>
              <p:cNvSpPr>
                <a:spLocks noChangeArrowheads="1"/>
              </p:cNvSpPr>
              <p:nvPr/>
            </p:nvSpPr>
            <p:spPr bwMode="auto">
              <a:xfrm rot="-4020000">
                <a:off x="4377" y="1619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76" name="Rectangle 21"/>
              <p:cNvSpPr>
                <a:spLocks noChangeArrowheads="1"/>
              </p:cNvSpPr>
              <p:nvPr/>
            </p:nvSpPr>
            <p:spPr bwMode="auto">
              <a:xfrm rot="-4020000">
                <a:off x="4433" y="1851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77" name="Rectangle 22"/>
              <p:cNvSpPr>
                <a:spLocks noChangeArrowheads="1"/>
              </p:cNvSpPr>
              <p:nvPr/>
            </p:nvSpPr>
            <p:spPr bwMode="auto">
              <a:xfrm rot="-4020000">
                <a:off x="4509" y="1674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35867" name="Group 29"/>
            <p:cNvGrpSpPr>
              <a:grpSpLocks/>
            </p:cNvGrpSpPr>
            <p:nvPr/>
          </p:nvGrpSpPr>
          <p:grpSpPr bwMode="auto">
            <a:xfrm>
              <a:off x="4261" y="1629"/>
              <a:ext cx="328" cy="252"/>
              <a:chOff x="4261" y="1629"/>
              <a:chExt cx="328" cy="252"/>
            </a:xfrm>
          </p:grpSpPr>
          <p:sp>
            <p:nvSpPr>
              <p:cNvPr id="35868" name="Rectangle 24"/>
              <p:cNvSpPr>
                <a:spLocks noChangeArrowheads="1"/>
              </p:cNvSpPr>
              <p:nvPr/>
            </p:nvSpPr>
            <p:spPr bwMode="auto">
              <a:xfrm rot="-6900000">
                <a:off x="4381" y="1591"/>
                <a:ext cx="88" cy="32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69" name="Rectangle 25"/>
              <p:cNvSpPr>
                <a:spLocks noChangeArrowheads="1"/>
              </p:cNvSpPr>
              <p:nvPr/>
            </p:nvSpPr>
            <p:spPr bwMode="auto">
              <a:xfrm rot="-6900000">
                <a:off x="4522" y="1759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70" name="Rectangle 26"/>
              <p:cNvSpPr>
                <a:spLocks noChangeArrowheads="1"/>
              </p:cNvSpPr>
              <p:nvPr/>
            </p:nvSpPr>
            <p:spPr bwMode="auto">
              <a:xfrm rot="-6900000">
                <a:off x="4349" y="1841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71" name="Rectangle 27"/>
              <p:cNvSpPr>
                <a:spLocks noChangeArrowheads="1"/>
              </p:cNvSpPr>
              <p:nvPr/>
            </p:nvSpPr>
            <p:spPr bwMode="auto">
              <a:xfrm rot="-6900000">
                <a:off x="4461" y="1629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5872" name="Rectangle 28"/>
              <p:cNvSpPr>
                <a:spLocks noChangeArrowheads="1"/>
              </p:cNvSpPr>
              <p:nvPr/>
            </p:nvSpPr>
            <p:spPr bwMode="auto">
              <a:xfrm rot="-6900000">
                <a:off x="4288" y="1711"/>
                <a:ext cx="40" cy="40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35849" name="Group 33"/>
          <p:cNvGrpSpPr>
            <a:grpSpLocks/>
          </p:cNvGrpSpPr>
          <p:nvPr/>
        </p:nvGrpSpPr>
        <p:grpSpPr bwMode="auto">
          <a:xfrm>
            <a:off x="1073150" y="2432050"/>
            <a:ext cx="2806700" cy="2451100"/>
            <a:chOff x="676" y="1532"/>
            <a:chExt cx="1768" cy="1544"/>
          </a:xfrm>
        </p:grpSpPr>
        <p:sp>
          <p:nvSpPr>
            <p:cNvPr id="35864" name="Line 31"/>
            <p:cNvSpPr>
              <a:spLocks noChangeShapeType="1"/>
            </p:cNvSpPr>
            <p:nvPr/>
          </p:nvSpPr>
          <p:spPr bwMode="auto">
            <a:xfrm>
              <a:off x="676" y="2064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5" name="Line 32"/>
            <p:cNvSpPr>
              <a:spLocks noChangeShapeType="1"/>
            </p:cNvSpPr>
            <p:nvPr/>
          </p:nvSpPr>
          <p:spPr bwMode="auto">
            <a:xfrm flipV="1">
              <a:off x="1749" y="1532"/>
              <a:ext cx="0" cy="1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5850" name="Group 36"/>
          <p:cNvGrpSpPr>
            <a:grpSpLocks/>
          </p:cNvGrpSpPr>
          <p:nvPr/>
        </p:nvGrpSpPr>
        <p:grpSpPr bwMode="auto">
          <a:xfrm>
            <a:off x="4668838" y="2427288"/>
            <a:ext cx="2806700" cy="2451100"/>
            <a:chOff x="2941" y="1529"/>
            <a:chExt cx="1768" cy="1544"/>
          </a:xfrm>
        </p:grpSpPr>
        <p:sp>
          <p:nvSpPr>
            <p:cNvPr id="35862" name="Line 34"/>
            <p:cNvSpPr>
              <a:spLocks noChangeShapeType="1"/>
            </p:cNvSpPr>
            <p:nvPr/>
          </p:nvSpPr>
          <p:spPr bwMode="auto">
            <a:xfrm>
              <a:off x="2941" y="2061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3" name="Line 35"/>
            <p:cNvSpPr>
              <a:spLocks noChangeShapeType="1"/>
            </p:cNvSpPr>
            <p:nvPr/>
          </p:nvSpPr>
          <p:spPr bwMode="auto">
            <a:xfrm flipV="1">
              <a:off x="4014" y="1529"/>
              <a:ext cx="0" cy="1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5851" name="Line 37"/>
          <p:cNvSpPr>
            <a:spLocks noChangeShapeType="1"/>
          </p:cNvSpPr>
          <p:nvPr/>
        </p:nvSpPr>
        <p:spPr bwMode="auto">
          <a:xfrm flipV="1">
            <a:off x="7499350" y="2030413"/>
            <a:ext cx="603250" cy="4968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5852" name="Line 38"/>
          <p:cNvSpPr>
            <a:spLocks noChangeShapeType="1"/>
          </p:cNvSpPr>
          <p:nvPr/>
        </p:nvSpPr>
        <p:spPr bwMode="auto">
          <a:xfrm>
            <a:off x="1689100" y="2971800"/>
            <a:ext cx="812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5853" name="Line 39"/>
          <p:cNvSpPr>
            <a:spLocks noChangeShapeType="1"/>
          </p:cNvSpPr>
          <p:nvPr/>
        </p:nvSpPr>
        <p:spPr bwMode="auto">
          <a:xfrm flipV="1">
            <a:off x="3048000" y="3873500"/>
            <a:ext cx="0" cy="863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1739900" y="2493963"/>
            <a:ext cx="41433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3035300" y="4244975"/>
            <a:ext cx="460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i="1" baseline="-25000">
                <a:solidFill>
                  <a:schemeClr val="tx2"/>
                </a:solidFill>
              </a:rPr>
              <a:t>2 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7758113" y="2417763"/>
            <a:ext cx="4206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5857" name="Rectangle 43"/>
          <p:cNvSpPr>
            <a:spLocks noChangeArrowheads="1"/>
          </p:cNvSpPr>
          <p:nvPr/>
        </p:nvSpPr>
        <p:spPr bwMode="auto">
          <a:xfrm>
            <a:off x="2349500" y="5083175"/>
            <a:ext cx="900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before</a:t>
            </a:r>
          </a:p>
        </p:txBody>
      </p:sp>
      <p:sp>
        <p:nvSpPr>
          <p:cNvPr id="35858" name="Rectangle 44"/>
          <p:cNvSpPr>
            <a:spLocks noChangeArrowheads="1"/>
          </p:cNvSpPr>
          <p:nvPr/>
        </p:nvSpPr>
        <p:spPr bwMode="auto">
          <a:xfrm>
            <a:off x="6081713" y="5083175"/>
            <a:ext cx="6873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after</a:t>
            </a:r>
          </a:p>
        </p:txBody>
      </p:sp>
      <p:sp>
        <p:nvSpPr>
          <p:cNvPr id="35859" name="Rectangle 45"/>
          <p:cNvSpPr>
            <a:spLocks noChangeArrowheads="1"/>
          </p:cNvSpPr>
          <p:nvPr/>
        </p:nvSpPr>
        <p:spPr bwMode="auto">
          <a:xfrm>
            <a:off x="1816100" y="3482975"/>
            <a:ext cx="4841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5860" name="Rectangle 46"/>
          <p:cNvSpPr>
            <a:spLocks noChangeArrowheads="1"/>
          </p:cNvSpPr>
          <p:nvPr/>
        </p:nvSpPr>
        <p:spPr bwMode="auto">
          <a:xfrm>
            <a:off x="2120900" y="4168775"/>
            <a:ext cx="4841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 i="1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5861" name="Rectangle 47"/>
          <p:cNvSpPr>
            <a:spLocks noChangeArrowheads="1"/>
          </p:cNvSpPr>
          <p:nvPr/>
        </p:nvSpPr>
        <p:spPr bwMode="auto">
          <a:xfrm>
            <a:off x="6843713" y="3330575"/>
            <a:ext cx="10747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 i="1" baseline="-25000">
                <a:solidFill>
                  <a:schemeClr val="tx2"/>
                </a:solidFill>
              </a:rPr>
              <a:t>1</a:t>
            </a:r>
            <a:r>
              <a:rPr lang="en-US" i="1">
                <a:solidFill>
                  <a:schemeClr val="tx2"/>
                </a:solidFill>
              </a:rPr>
              <a:t> + m</a:t>
            </a:r>
            <a:r>
              <a:rPr lang="en-US" i="1" baseline="-25000">
                <a:solidFill>
                  <a:schemeClr val="tx2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141288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 smtClean="0"/>
              <a:t>Think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962025"/>
            <a:ext cx="7848600" cy="2638425"/>
          </a:xfrm>
        </p:spPr>
        <p:txBody>
          <a:bodyPr>
            <a:spAutoFit/>
          </a:bodyPr>
          <a:lstStyle/>
          <a:p>
            <a:pPr marL="0" indent="0">
              <a:spcBef>
                <a:spcPct val="50000"/>
              </a:spcBef>
              <a:buFontTx/>
              <a:buNone/>
              <a:defRPr/>
            </a:pPr>
            <a:r>
              <a:rPr lang="en-US" sz="2400" dirty="0" smtClean="0"/>
              <a:t>Is it possible for a system of two objects to have zero total momentum while having a non-zero total kinetic energy? </a:t>
            </a:r>
          </a:p>
          <a:p>
            <a:pPr marL="457200" indent="-457200">
              <a:spcBef>
                <a:spcPct val="50000"/>
              </a:spcBef>
              <a:buFont typeface="Monotype Sorts" pitchFamily="2" charset="2"/>
              <a:buNone/>
              <a:defRPr/>
            </a:pPr>
            <a:endParaRPr lang="en-US" sz="2400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</a:rPr>
              <a:t>1.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YES </a:t>
            </a:r>
          </a:p>
          <a:p>
            <a:pPr marL="457200" indent="-457200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</a:rPr>
              <a:t>2.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</a:rPr>
              <a:t>NO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95463" y="2644775"/>
            <a:ext cx="1747837" cy="366713"/>
            <a:chOff x="1236" y="1424"/>
            <a:chExt cx="1101" cy="231"/>
          </a:xfrm>
        </p:grpSpPr>
        <p:sp>
          <p:nvSpPr>
            <p:cNvPr id="26631" name="Text Box 8"/>
            <p:cNvSpPr txBox="1">
              <a:spLocks noChangeArrowheads="1"/>
            </p:cNvSpPr>
            <p:nvPr/>
          </p:nvSpPr>
          <p:spPr bwMode="auto">
            <a:xfrm>
              <a:off x="1712" y="1424"/>
              <a:ext cx="6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5750" indent="-28575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solidFill>
                    <a:schemeClr val="tx2"/>
                  </a:solidFill>
                </a:rPr>
                <a:t>correct</a:t>
              </a:r>
            </a:p>
          </p:txBody>
        </p:sp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 flipH="1">
              <a:off x="1236" y="1554"/>
              <a:ext cx="44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609600" y="40386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yes, when two objects have the same mass and velocities and they push off each other..momentum is zero and kinetic energy is nonezero.</a:t>
            </a:r>
          </a:p>
        </p:txBody>
      </p:sp>
      <p:sp>
        <p:nvSpPr>
          <p:cNvPr id="7174" name="Rectangle 12"/>
          <p:cNvSpPr>
            <a:spLocks noChangeArrowheads="1"/>
          </p:cNvSpPr>
          <p:nvPr/>
        </p:nvSpPr>
        <p:spPr bwMode="auto">
          <a:xfrm>
            <a:off x="642938" y="4964113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2 balls traveling at the same speed hit each other head-on.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2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Inelastic collision in 2-D...</a:t>
            </a:r>
          </a:p>
        </p:txBody>
      </p:sp>
      <p:sp>
        <p:nvSpPr>
          <p:cNvPr id="133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467600" cy="381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There are no net external forces acting.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Use momentum conservation for both components.</a:t>
            </a:r>
          </a:p>
        </p:txBody>
      </p:sp>
      <p:grpSp>
        <p:nvGrpSpPr>
          <p:cNvPr id="13324" name="Group 62"/>
          <p:cNvGrpSpPr>
            <a:grpSpLocks/>
          </p:cNvGrpSpPr>
          <p:nvPr/>
        </p:nvGrpSpPr>
        <p:grpSpPr bwMode="auto">
          <a:xfrm>
            <a:off x="2311400" y="4784725"/>
            <a:ext cx="1784350" cy="1619250"/>
            <a:chOff x="1456" y="3014"/>
            <a:chExt cx="1124" cy="1020"/>
          </a:xfrm>
        </p:grpSpPr>
        <p:grpSp>
          <p:nvGrpSpPr>
            <p:cNvPr id="13353" name="Group 11"/>
            <p:cNvGrpSpPr>
              <a:grpSpLocks/>
            </p:cNvGrpSpPr>
            <p:nvPr/>
          </p:nvGrpSpPr>
          <p:grpSpPr bwMode="auto">
            <a:xfrm>
              <a:off x="1731" y="3330"/>
              <a:ext cx="207" cy="115"/>
              <a:chOff x="1731" y="3330"/>
              <a:chExt cx="207" cy="115"/>
            </a:xfrm>
          </p:grpSpPr>
          <p:sp>
            <p:nvSpPr>
              <p:cNvPr id="13369" name="Rectangle 6"/>
              <p:cNvSpPr>
                <a:spLocks noChangeArrowheads="1"/>
              </p:cNvSpPr>
              <p:nvPr/>
            </p:nvSpPr>
            <p:spPr bwMode="auto">
              <a:xfrm>
                <a:off x="1731" y="3361"/>
                <a:ext cx="207" cy="53"/>
              </a:xfrm>
              <a:prstGeom prst="rect">
                <a:avLst/>
              </a:prstGeom>
              <a:solidFill>
                <a:srgbClr val="FC0000"/>
              </a:solidFill>
              <a:ln w="12700">
                <a:solidFill>
                  <a:srgbClr val="F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70" name="Rectangle 7"/>
              <p:cNvSpPr>
                <a:spLocks noChangeArrowheads="1"/>
              </p:cNvSpPr>
              <p:nvPr/>
            </p:nvSpPr>
            <p:spPr bwMode="auto">
              <a:xfrm>
                <a:off x="1762" y="3330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71" name="Rectangle 8"/>
              <p:cNvSpPr>
                <a:spLocks noChangeArrowheads="1"/>
              </p:cNvSpPr>
              <p:nvPr/>
            </p:nvSpPr>
            <p:spPr bwMode="auto">
              <a:xfrm>
                <a:off x="1884" y="3330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72" name="Rectangle 9"/>
              <p:cNvSpPr>
                <a:spLocks noChangeArrowheads="1"/>
              </p:cNvSpPr>
              <p:nvPr/>
            </p:nvSpPr>
            <p:spPr bwMode="auto">
              <a:xfrm>
                <a:off x="1762" y="3422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73" name="Rectangle 10"/>
              <p:cNvSpPr>
                <a:spLocks noChangeArrowheads="1"/>
              </p:cNvSpPr>
              <p:nvPr/>
            </p:nvSpPr>
            <p:spPr bwMode="auto">
              <a:xfrm>
                <a:off x="1884" y="3422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354" name="Group 17"/>
            <p:cNvGrpSpPr>
              <a:grpSpLocks/>
            </p:cNvGrpSpPr>
            <p:nvPr/>
          </p:nvGrpSpPr>
          <p:grpSpPr bwMode="auto">
            <a:xfrm>
              <a:off x="2083" y="3682"/>
              <a:ext cx="115" cy="207"/>
              <a:chOff x="2083" y="3682"/>
              <a:chExt cx="115" cy="207"/>
            </a:xfrm>
          </p:grpSpPr>
          <p:sp>
            <p:nvSpPr>
              <p:cNvPr id="13364" name="Rectangle 12"/>
              <p:cNvSpPr>
                <a:spLocks noChangeArrowheads="1"/>
              </p:cNvSpPr>
              <p:nvPr/>
            </p:nvSpPr>
            <p:spPr bwMode="auto">
              <a:xfrm>
                <a:off x="2114" y="3682"/>
                <a:ext cx="53" cy="20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65" name="Rectangle 13"/>
              <p:cNvSpPr>
                <a:spLocks noChangeArrowheads="1"/>
              </p:cNvSpPr>
              <p:nvPr/>
            </p:nvSpPr>
            <p:spPr bwMode="auto">
              <a:xfrm>
                <a:off x="2083" y="3835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66" name="Rectangle 14"/>
              <p:cNvSpPr>
                <a:spLocks noChangeArrowheads="1"/>
              </p:cNvSpPr>
              <p:nvPr/>
            </p:nvSpPr>
            <p:spPr bwMode="auto">
              <a:xfrm>
                <a:off x="2083" y="3713"/>
                <a:ext cx="23" cy="2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67" name="Rectangle 15"/>
              <p:cNvSpPr>
                <a:spLocks noChangeArrowheads="1"/>
              </p:cNvSpPr>
              <p:nvPr/>
            </p:nvSpPr>
            <p:spPr bwMode="auto">
              <a:xfrm>
                <a:off x="2175" y="3835"/>
                <a:ext cx="23" cy="23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68" name="Rectangle 16"/>
              <p:cNvSpPr>
                <a:spLocks noChangeArrowheads="1"/>
              </p:cNvSpPr>
              <p:nvPr/>
            </p:nvSpPr>
            <p:spPr bwMode="auto">
              <a:xfrm>
                <a:off x="2175" y="3713"/>
                <a:ext cx="23" cy="2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3355" name="Group 33"/>
            <p:cNvGrpSpPr>
              <a:grpSpLocks/>
            </p:cNvGrpSpPr>
            <p:nvPr/>
          </p:nvGrpSpPr>
          <p:grpSpPr bwMode="auto">
            <a:xfrm>
              <a:off x="1456" y="3047"/>
              <a:ext cx="1124" cy="987"/>
              <a:chOff x="1456" y="3047"/>
              <a:chExt cx="1124" cy="987"/>
            </a:xfrm>
          </p:grpSpPr>
          <p:sp>
            <p:nvSpPr>
              <p:cNvPr id="13362" name="Line 31"/>
              <p:cNvSpPr>
                <a:spLocks noChangeShapeType="1"/>
              </p:cNvSpPr>
              <p:nvPr/>
            </p:nvSpPr>
            <p:spPr bwMode="auto">
              <a:xfrm>
                <a:off x="1456" y="3387"/>
                <a:ext cx="1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63" name="Line 32"/>
              <p:cNvSpPr>
                <a:spLocks noChangeShapeType="1"/>
              </p:cNvSpPr>
              <p:nvPr/>
            </p:nvSpPr>
            <p:spPr bwMode="auto">
              <a:xfrm flipV="1">
                <a:off x="2139" y="3047"/>
                <a:ext cx="0" cy="9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3356" name="Line 38"/>
            <p:cNvSpPr>
              <a:spLocks noChangeShapeType="1"/>
            </p:cNvSpPr>
            <p:nvPr/>
          </p:nvSpPr>
          <p:spPr bwMode="auto">
            <a:xfrm>
              <a:off x="1705" y="3265"/>
              <a:ext cx="32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57" name="Line 39"/>
            <p:cNvSpPr>
              <a:spLocks noChangeShapeType="1"/>
            </p:cNvSpPr>
            <p:nvPr/>
          </p:nvSpPr>
          <p:spPr bwMode="auto">
            <a:xfrm flipV="1">
              <a:off x="2248" y="3624"/>
              <a:ext cx="0" cy="35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60" name="Rectangle 40"/>
            <p:cNvSpPr>
              <a:spLocks noChangeArrowheads="1"/>
            </p:cNvSpPr>
            <p:nvPr/>
          </p:nvSpPr>
          <p:spPr bwMode="auto">
            <a:xfrm>
              <a:off x="1654" y="3014"/>
              <a:ext cx="26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0761" name="Rectangle 41"/>
            <p:cNvSpPr>
              <a:spLocks noChangeArrowheads="1"/>
            </p:cNvSpPr>
            <p:nvPr/>
          </p:nvSpPr>
          <p:spPr bwMode="auto">
            <a:xfrm>
              <a:off x="2270" y="3766"/>
              <a:ext cx="29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tx2"/>
                  </a:solidFill>
                </a:rPr>
                <a:t>2 </a:t>
              </a:r>
            </a:p>
          </p:txBody>
        </p:sp>
        <p:sp>
          <p:nvSpPr>
            <p:cNvPr id="13360" name="Rectangle 43"/>
            <p:cNvSpPr>
              <a:spLocks noChangeArrowheads="1"/>
            </p:cNvSpPr>
            <p:nvPr/>
          </p:nvSpPr>
          <p:spPr bwMode="auto">
            <a:xfrm>
              <a:off x="1733" y="3460"/>
              <a:ext cx="3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r>
                <a:rPr lang="en-US" i="1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3361" name="Rectangle 44"/>
            <p:cNvSpPr>
              <a:spLocks noChangeArrowheads="1"/>
            </p:cNvSpPr>
            <p:nvPr/>
          </p:nvSpPr>
          <p:spPr bwMode="auto">
            <a:xfrm>
              <a:off x="1807" y="3736"/>
              <a:ext cx="3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r>
                <a:rPr lang="en-US" i="1" baseline="-250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4603750" y="4578350"/>
            <a:ext cx="3314700" cy="1822450"/>
            <a:chOff x="2900" y="2884"/>
            <a:chExt cx="2088" cy="1148"/>
          </a:xfrm>
        </p:grpSpPr>
        <p:grpSp>
          <p:nvGrpSpPr>
            <p:cNvPr id="13334" name="Group 30"/>
            <p:cNvGrpSpPr>
              <a:grpSpLocks/>
            </p:cNvGrpSpPr>
            <p:nvPr/>
          </p:nvGrpSpPr>
          <p:grpSpPr bwMode="auto">
            <a:xfrm>
              <a:off x="3742" y="3087"/>
              <a:ext cx="206" cy="207"/>
              <a:chOff x="3742" y="3087"/>
              <a:chExt cx="206" cy="207"/>
            </a:xfrm>
          </p:grpSpPr>
          <p:grpSp>
            <p:nvGrpSpPr>
              <p:cNvPr id="13341" name="Group 23"/>
              <p:cNvGrpSpPr>
                <a:grpSpLocks/>
              </p:cNvGrpSpPr>
              <p:nvPr/>
            </p:nvGrpSpPr>
            <p:grpSpPr bwMode="auto">
              <a:xfrm>
                <a:off x="3768" y="3087"/>
                <a:ext cx="154" cy="207"/>
                <a:chOff x="3768" y="3087"/>
                <a:chExt cx="154" cy="207"/>
              </a:xfrm>
            </p:grpSpPr>
            <p:sp>
              <p:nvSpPr>
                <p:cNvPr id="13348" name="Rectangle 18"/>
                <p:cNvSpPr>
                  <a:spLocks noChangeArrowheads="1"/>
                </p:cNvSpPr>
                <p:nvPr/>
              </p:nvSpPr>
              <p:spPr bwMode="auto">
                <a:xfrm rot="-4020000">
                  <a:off x="3741" y="3164"/>
                  <a:ext cx="207" cy="53"/>
                </a:xfrm>
                <a:prstGeom prst="rect">
                  <a:avLst/>
                </a:prstGeom>
                <a:solidFill>
                  <a:srgbClr val="FC0000"/>
                </a:solidFill>
                <a:ln w="12700">
                  <a:solidFill>
                    <a:srgbClr val="FC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349" name="Rectangle 19"/>
                <p:cNvSpPr>
                  <a:spLocks noChangeArrowheads="1"/>
                </p:cNvSpPr>
                <p:nvPr/>
              </p:nvSpPr>
              <p:spPr bwMode="auto">
                <a:xfrm rot="-4020000">
                  <a:off x="3767" y="3218"/>
                  <a:ext cx="23" cy="22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350" name="Rectangle 20"/>
                <p:cNvSpPr>
                  <a:spLocks noChangeArrowheads="1"/>
                </p:cNvSpPr>
                <p:nvPr/>
              </p:nvSpPr>
              <p:spPr bwMode="auto">
                <a:xfrm rot="-4020000">
                  <a:off x="3815" y="3105"/>
                  <a:ext cx="23" cy="23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351" name="Rectangle 21"/>
                <p:cNvSpPr>
                  <a:spLocks noChangeArrowheads="1"/>
                </p:cNvSpPr>
                <p:nvPr/>
              </p:nvSpPr>
              <p:spPr bwMode="auto">
                <a:xfrm rot="-4020000">
                  <a:off x="3851" y="3253"/>
                  <a:ext cx="23" cy="23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352" name="Rectangle 22"/>
                <p:cNvSpPr>
                  <a:spLocks noChangeArrowheads="1"/>
                </p:cNvSpPr>
                <p:nvPr/>
              </p:nvSpPr>
              <p:spPr bwMode="auto">
                <a:xfrm rot="-4020000">
                  <a:off x="3900" y="3140"/>
                  <a:ext cx="22" cy="23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3342" name="Group 29"/>
              <p:cNvGrpSpPr>
                <a:grpSpLocks/>
              </p:cNvGrpSpPr>
              <p:nvPr/>
            </p:nvGrpSpPr>
            <p:grpSpPr bwMode="auto">
              <a:xfrm>
                <a:off x="3742" y="3111"/>
                <a:ext cx="206" cy="158"/>
                <a:chOff x="3742" y="3111"/>
                <a:chExt cx="206" cy="158"/>
              </a:xfrm>
            </p:grpSpPr>
            <p:sp>
              <p:nvSpPr>
                <p:cNvPr id="13343" name="Rectangle 24"/>
                <p:cNvSpPr>
                  <a:spLocks noChangeArrowheads="1"/>
                </p:cNvSpPr>
                <p:nvPr/>
              </p:nvSpPr>
              <p:spPr bwMode="auto">
                <a:xfrm rot="-6900000">
                  <a:off x="3818" y="3087"/>
                  <a:ext cx="53" cy="20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344" name="Rectangle 25"/>
                <p:cNvSpPr>
                  <a:spLocks noChangeArrowheads="1"/>
                </p:cNvSpPr>
                <p:nvPr/>
              </p:nvSpPr>
              <p:spPr bwMode="auto">
                <a:xfrm rot="-6900000">
                  <a:off x="3908" y="3194"/>
                  <a:ext cx="22" cy="23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345" name="Rectangle 26"/>
                <p:cNvSpPr>
                  <a:spLocks noChangeArrowheads="1"/>
                </p:cNvSpPr>
                <p:nvPr/>
              </p:nvSpPr>
              <p:spPr bwMode="auto">
                <a:xfrm rot="-6900000">
                  <a:off x="3798" y="3247"/>
                  <a:ext cx="22" cy="22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346" name="Rectangle 27"/>
                <p:cNvSpPr>
                  <a:spLocks noChangeArrowheads="1"/>
                </p:cNvSpPr>
                <p:nvPr/>
              </p:nvSpPr>
              <p:spPr bwMode="auto">
                <a:xfrm rot="-6900000">
                  <a:off x="3869" y="3111"/>
                  <a:ext cx="23" cy="23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3347" name="Rectangle 28"/>
                <p:cNvSpPr>
                  <a:spLocks noChangeArrowheads="1"/>
                </p:cNvSpPr>
                <p:nvPr/>
              </p:nvSpPr>
              <p:spPr bwMode="auto">
                <a:xfrm rot="-6900000">
                  <a:off x="3759" y="3164"/>
                  <a:ext cx="22" cy="22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grpSp>
          <p:nvGrpSpPr>
            <p:cNvPr id="13335" name="Group 36"/>
            <p:cNvGrpSpPr>
              <a:grpSpLocks/>
            </p:cNvGrpSpPr>
            <p:nvPr/>
          </p:nvGrpSpPr>
          <p:grpSpPr bwMode="auto">
            <a:xfrm>
              <a:off x="2900" y="3045"/>
              <a:ext cx="1124" cy="987"/>
              <a:chOff x="2900" y="3045"/>
              <a:chExt cx="1124" cy="987"/>
            </a:xfrm>
          </p:grpSpPr>
          <p:sp>
            <p:nvSpPr>
              <p:cNvPr id="13339" name="Line 34"/>
              <p:cNvSpPr>
                <a:spLocks noChangeShapeType="1"/>
              </p:cNvSpPr>
              <p:nvPr/>
            </p:nvSpPr>
            <p:spPr bwMode="auto">
              <a:xfrm>
                <a:off x="2900" y="3385"/>
                <a:ext cx="1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3340" name="Line 35"/>
              <p:cNvSpPr>
                <a:spLocks noChangeShapeType="1"/>
              </p:cNvSpPr>
              <p:nvPr/>
            </p:nvSpPr>
            <p:spPr bwMode="auto">
              <a:xfrm flipV="1">
                <a:off x="3583" y="3045"/>
                <a:ext cx="0" cy="9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3336" name="Line 37"/>
            <p:cNvSpPr>
              <a:spLocks noChangeShapeType="1"/>
            </p:cNvSpPr>
            <p:nvPr/>
          </p:nvSpPr>
          <p:spPr bwMode="auto">
            <a:xfrm flipV="1">
              <a:off x="4038" y="2884"/>
              <a:ext cx="236" cy="205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62" name="Rectangle 42"/>
            <p:cNvSpPr>
              <a:spLocks noChangeArrowheads="1"/>
            </p:cNvSpPr>
            <p:nvPr/>
          </p:nvSpPr>
          <p:spPr bwMode="auto">
            <a:xfrm>
              <a:off x="4118" y="3031"/>
              <a:ext cx="8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>
                  <a:solidFill>
                    <a:schemeClr val="tx2"/>
                  </a:solidFill>
                </a:rPr>
                <a:t> = </a:t>
              </a:r>
              <a:r>
                <a:rPr lang="en-US">
                  <a:solidFill>
                    <a:schemeClr val="tx2"/>
                  </a:solidFill>
                </a:rPr>
                <a:t>(</a:t>
              </a:r>
              <a:r>
                <a:rPr lang="en-US" i="1">
                  <a:solidFill>
                    <a:schemeClr val="tx2"/>
                  </a:solidFill>
                </a:rPr>
                <a:t>V</a:t>
              </a:r>
              <a:r>
                <a:rPr lang="en-US" i="1" baseline="-25000">
                  <a:solidFill>
                    <a:schemeClr val="tx2"/>
                  </a:solidFill>
                </a:rPr>
                <a:t>x</a:t>
              </a:r>
              <a:r>
                <a:rPr lang="en-US" i="1">
                  <a:solidFill>
                    <a:schemeClr val="tx2"/>
                  </a:solidFill>
                </a:rPr>
                <a:t>,V</a:t>
              </a:r>
              <a:r>
                <a:rPr lang="en-US" i="1" baseline="-25000">
                  <a:solidFill>
                    <a:schemeClr val="tx2"/>
                  </a:solidFill>
                </a:rPr>
                <a:t>y</a:t>
              </a:r>
              <a:r>
                <a:rPr lang="en-US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13338" name="Rectangle 45"/>
            <p:cNvSpPr>
              <a:spLocks noChangeArrowheads="1"/>
            </p:cNvSpPr>
            <p:nvPr/>
          </p:nvSpPr>
          <p:spPr bwMode="auto">
            <a:xfrm>
              <a:off x="3751" y="3399"/>
              <a:ext cx="67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r>
                <a:rPr lang="en-US" i="1" baseline="-25000">
                  <a:solidFill>
                    <a:schemeClr val="tx2"/>
                  </a:solidFill>
                </a:rPr>
                <a:t>1</a:t>
              </a:r>
              <a:r>
                <a:rPr lang="en-US" i="1">
                  <a:solidFill>
                    <a:schemeClr val="tx2"/>
                  </a:solidFill>
                </a:rPr>
                <a:t> + m</a:t>
              </a:r>
              <a:r>
                <a:rPr lang="en-US" i="1" baseline="-25000">
                  <a:solidFill>
                    <a:schemeClr val="tx2"/>
                  </a:solidFill>
                </a:rPr>
                <a:t>2</a:t>
              </a:r>
            </a:p>
          </p:txBody>
        </p: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795338" y="2509838"/>
            <a:ext cx="7824787" cy="896937"/>
            <a:chOff x="501" y="1581"/>
            <a:chExt cx="4929" cy="565"/>
          </a:xfrm>
        </p:grpSpPr>
        <p:graphicFrame>
          <p:nvGraphicFramePr>
            <p:cNvPr id="13317" name="Object 3"/>
            <p:cNvGraphicFramePr>
              <a:graphicFrameLocks/>
            </p:cNvGraphicFramePr>
            <p:nvPr/>
          </p:nvGraphicFramePr>
          <p:xfrm>
            <a:off x="909" y="1665"/>
            <a:ext cx="1035" cy="351"/>
          </p:xfrm>
          <a:graphic>
            <a:graphicData uri="http://schemas.openxmlformats.org/presentationml/2006/ole">
              <p:oleObj spid="_x0000_s13386" name="Equation" r:id="rId3" imgW="2184480" imgH="737640" progId="Equation.3">
                <p:embed/>
              </p:oleObj>
            </a:graphicData>
          </a:graphic>
        </p:graphicFrame>
        <p:graphicFrame>
          <p:nvGraphicFramePr>
            <p:cNvPr id="13318" name="Object 4"/>
            <p:cNvGraphicFramePr>
              <a:graphicFrameLocks/>
            </p:cNvGraphicFramePr>
            <p:nvPr/>
          </p:nvGraphicFramePr>
          <p:xfrm>
            <a:off x="1914" y="1665"/>
            <a:ext cx="1744" cy="350"/>
          </p:xfrm>
          <a:graphic>
            <a:graphicData uri="http://schemas.openxmlformats.org/presentationml/2006/ole">
              <p:oleObj spid="_x0000_s13387" name="Equation" r:id="rId4" imgW="3683160" imgH="737640" progId="Equation.3">
                <p:embed/>
              </p:oleObj>
            </a:graphicData>
          </a:graphic>
        </p:graphicFrame>
        <p:graphicFrame>
          <p:nvGraphicFramePr>
            <p:cNvPr id="13319" name="Object 5"/>
            <p:cNvGraphicFramePr>
              <a:graphicFrameLocks/>
            </p:cNvGraphicFramePr>
            <p:nvPr/>
          </p:nvGraphicFramePr>
          <p:xfrm>
            <a:off x="3735" y="1581"/>
            <a:ext cx="1695" cy="565"/>
          </p:xfrm>
          <a:graphic>
            <a:graphicData uri="http://schemas.openxmlformats.org/presentationml/2006/ole">
              <p:oleObj spid="_x0000_s13388" name="Equation" r:id="rId5" imgW="3581280" imgH="1195560" progId="Equation.3">
                <p:embed/>
              </p:oleObj>
            </a:graphicData>
          </a:graphic>
        </p:graphicFrame>
        <p:sp>
          <p:nvSpPr>
            <p:cNvPr id="13331" name="AutoShape 52"/>
            <p:cNvSpPr>
              <a:spLocks noChangeArrowheads="1"/>
            </p:cNvSpPr>
            <p:nvPr/>
          </p:nvSpPr>
          <p:spPr bwMode="auto">
            <a:xfrm>
              <a:off x="1705" y="1687"/>
              <a:ext cx="118" cy="154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32" name="AutoShape 54"/>
            <p:cNvSpPr>
              <a:spLocks noChangeArrowheads="1"/>
            </p:cNvSpPr>
            <p:nvPr/>
          </p:nvSpPr>
          <p:spPr bwMode="auto">
            <a:xfrm>
              <a:off x="3397" y="1714"/>
              <a:ext cx="199" cy="118"/>
            </a:xfrm>
            <a:prstGeom prst="rightArrow">
              <a:avLst>
                <a:gd name="adj1" fmla="val 50000"/>
                <a:gd name="adj2" fmla="val 8433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33" name="Text Box 58"/>
            <p:cNvSpPr txBox="1">
              <a:spLocks noChangeArrowheads="1"/>
            </p:cNvSpPr>
            <p:nvPr/>
          </p:nvSpPr>
          <p:spPr bwMode="auto">
            <a:xfrm>
              <a:off x="501" y="1637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5750" indent="-28575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 b="1" i="1">
                  <a:solidFill>
                    <a:schemeClr val="tx2"/>
                  </a:solidFill>
                </a:rPr>
                <a:t>X:</a:t>
              </a:r>
            </a:p>
          </p:txBody>
        </p: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795338" y="3543300"/>
            <a:ext cx="7781925" cy="914400"/>
            <a:chOff x="501" y="2232"/>
            <a:chExt cx="4902" cy="576"/>
          </a:xfrm>
        </p:grpSpPr>
        <p:graphicFrame>
          <p:nvGraphicFramePr>
            <p:cNvPr id="13314" name="Object 0"/>
            <p:cNvGraphicFramePr>
              <a:graphicFrameLocks/>
            </p:cNvGraphicFramePr>
            <p:nvPr/>
          </p:nvGraphicFramePr>
          <p:xfrm>
            <a:off x="915" y="2310"/>
            <a:ext cx="1035" cy="350"/>
          </p:xfrm>
          <a:graphic>
            <a:graphicData uri="http://schemas.openxmlformats.org/presentationml/2006/ole">
              <p:oleObj spid="_x0000_s13389" name="Equation" r:id="rId6" imgW="2184480" imgH="737640" progId="Equation.3">
                <p:embed/>
              </p:oleObj>
            </a:graphicData>
          </a:graphic>
        </p:graphicFrame>
        <p:graphicFrame>
          <p:nvGraphicFramePr>
            <p:cNvPr id="13315" name="Object 1"/>
            <p:cNvGraphicFramePr>
              <a:graphicFrameLocks/>
            </p:cNvGraphicFramePr>
            <p:nvPr/>
          </p:nvGraphicFramePr>
          <p:xfrm>
            <a:off x="1920" y="2310"/>
            <a:ext cx="1743" cy="350"/>
          </p:xfrm>
          <a:graphic>
            <a:graphicData uri="http://schemas.openxmlformats.org/presentationml/2006/ole">
              <p:oleObj spid="_x0000_s13390" name="Equation" r:id="rId7" imgW="3683160" imgH="737640" progId="Equation.3">
                <p:embed/>
              </p:oleObj>
            </a:graphicData>
          </a:graphic>
        </p:graphicFrame>
        <p:graphicFrame>
          <p:nvGraphicFramePr>
            <p:cNvPr id="13316" name="Object 2"/>
            <p:cNvGraphicFramePr>
              <a:graphicFrameLocks/>
            </p:cNvGraphicFramePr>
            <p:nvPr/>
          </p:nvGraphicFramePr>
          <p:xfrm>
            <a:off x="3708" y="2232"/>
            <a:ext cx="1695" cy="576"/>
          </p:xfrm>
          <a:graphic>
            <a:graphicData uri="http://schemas.openxmlformats.org/presentationml/2006/ole">
              <p:oleObj spid="_x0000_s13391" name="Equation" r:id="rId8" imgW="3581280" imgH="1221120" progId="Equation.3">
                <p:embed/>
              </p:oleObj>
            </a:graphicData>
          </a:graphic>
        </p:graphicFrame>
        <p:sp>
          <p:nvSpPr>
            <p:cNvPr id="13328" name="AutoShape 53"/>
            <p:cNvSpPr>
              <a:spLocks noChangeArrowheads="1"/>
            </p:cNvSpPr>
            <p:nvPr/>
          </p:nvSpPr>
          <p:spPr bwMode="auto">
            <a:xfrm>
              <a:off x="1702" y="2341"/>
              <a:ext cx="118" cy="154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29" name="AutoShape 55"/>
            <p:cNvSpPr>
              <a:spLocks noChangeArrowheads="1"/>
            </p:cNvSpPr>
            <p:nvPr/>
          </p:nvSpPr>
          <p:spPr bwMode="auto">
            <a:xfrm>
              <a:off x="3430" y="2359"/>
              <a:ext cx="199" cy="118"/>
            </a:xfrm>
            <a:prstGeom prst="rightArrow">
              <a:avLst>
                <a:gd name="adj1" fmla="val 50000"/>
                <a:gd name="adj2" fmla="val 8433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30" name="Text Box 59"/>
            <p:cNvSpPr txBox="1">
              <a:spLocks noChangeArrowheads="1"/>
            </p:cNvSpPr>
            <p:nvPr/>
          </p:nvSpPr>
          <p:spPr bwMode="auto">
            <a:xfrm>
              <a:off x="501" y="2283"/>
              <a:ext cx="2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5750" indent="-28575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 b="1" i="1">
                  <a:solidFill>
                    <a:schemeClr val="tx2"/>
                  </a:solidFill>
                </a:rPr>
                <a:t>y: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Inelastic collision in 2-D...</a:t>
            </a:r>
          </a:p>
        </p:txBody>
      </p:sp>
      <p:sp>
        <p:nvSpPr>
          <p:cNvPr id="14344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So we know all about the motion after the collision!</a:t>
            </a:r>
          </a:p>
        </p:txBody>
      </p:sp>
      <p:grpSp>
        <p:nvGrpSpPr>
          <p:cNvPr id="14345" name="Group 18"/>
          <p:cNvGrpSpPr>
            <a:grpSpLocks/>
          </p:cNvGrpSpPr>
          <p:nvPr/>
        </p:nvGrpSpPr>
        <p:grpSpPr bwMode="auto">
          <a:xfrm>
            <a:off x="2408238" y="3825875"/>
            <a:ext cx="465137" cy="468313"/>
            <a:chOff x="1517" y="2410"/>
            <a:chExt cx="293" cy="295"/>
          </a:xfrm>
        </p:grpSpPr>
        <p:grpSp>
          <p:nvGrpSpPr>
            <p:cNvPr id="14353" name="Group 11"/>
            <p:cNvGrpSpPr>
              <a:grpSpLocks/>
            </p:cNvGrpSpPr>
            <p:nvPr/>
          </p:nvGrpSpPr>
          <p:grpSpPr bwMode="auto">
            <a:xfrm>
              <a:off x="1553" y="2410"/>
              <a:ext cx="223" cy="295"/>
              <a:chOff x="1553" y="2410"/>
              <a:chExt cx="223" cy="295"/>
            </a:xfrm>
          </p:grpSpPr>
          <p:sp>
            <p:nvSpPr>
              <p:cNvPr id="14360" name="Rectangle 6"/>
              <p:cNvSpPr>
                <a:spLocks noChangeArrowheads="1"/>
              </p:cNvSpPr>
              <p:nvPr/>
            </p:nvSpPr>
            <p:spPr bwMode="auto">
              <a:xfrm rot="-4020000">
                <a:off x="1517" y="2519"/>
                <a:ext cx="295" cy="78"/>
              </a:xfrm>
              <a:prstGeom prst="rect">
                <a:avLst/>
              </a:prstGeom>
              <a:solidFill>
                <a:srgbClr val="FC0000"/>
              </a:solidFill>
              <a:ln w="12700">
                <a:solidFill>
                  <a:srgbClr val="F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61" name="Rectangle 7"/>
              <p:cNvSpPr>
                <a:spLocks noChangeArrowheads="1"/>
              </p:cNvSpPr>
              <p:nvPr/>
            </p:nvSpPr>
            <p:spPr bwMode="auto">
              <a:xfrm rot="-4020000">
                <a:off x="1553" y="2595"/>
                <a:ext cx="36" cy="35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62" name="Rectangle 8"/>
              <p:cNvSpPr>
                <a:spLocks noChangeArrowheads="1"/>
              </p:cNvSpPr>
              <p:nvPr/>
            </p:nvSpPr>
            <p:spPr bwMode="auto">
              <a:xfrm rot="-4020000">
                <a:off x="1621" y="2436"/>
                <a:ext cx="36" cy="3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63" name="Rectangle 9"/>
              <p:cNvSpPr>
                <a:spLocks noChangeArrowheads="1"/>
              </p:cNvSpPr>
              <p:nvPr/>
            </p:nvSpPr>
            <p:spPr bwMode="auto">
              <a:xfrm rot="-4020000">
                <a:off x="1672" y="2645"/>
                <a:ext cx="36" cy="35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64" name="Rectangle 10"/>
              <p:cNvSpPr>
                <a:spLocks noChangeArrowheads="1"/>
              </p:cNvSpPr>
              <p:nvPr/>
            </p:nvSpPr>
            <p:spPr bwMode="auto">
              <a:xfrm rot="-4020000">
                <a:off x="1741" y="2485"/>
                <a:ext cx="34" cy="3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354" name="Group 17"/>
            <p:cNvGrpSpPr>
              <a:grpSpLocks/>
            </p:cNvGrpSpPr>
            <p:nvPr/>
          </p:nvGrpSpPr>
          <p:grpSpPr bwMode="auto">
            <a:xfrm>
              <a:off x="1517" y="2445"/>
              <a:ext cx="293" cy="226"/>
              <a:chOff x="1517" y="2445"/>
              <a:chExt cx="293" cy="226"/>
            </a:xfrm>
          </p:grpSpPr>
          <p:sp>
            <p:nvSpPr>
              <p:cNvPr id="14355" name="Rectangle 12"/>
              <p:cNvSpPr>
                <a:spLocks noChangeArrowheads="1"/>
              </p:cNvSpPr>
              <p:nvPr/>
            </p:nvSpPr>
            <p:spPr bwMode="auto">
              <a:xfrm rot="-6900000">
                <a:off x="1625" y="2411"/>
                <a:ext cx="78" cy="29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56" name="Rectangle 13"/>
              <p:cNvSpPr>
                <a:spLocks noChangeArrowheads="1"/>
              </p:cNvSpPr>
              <p:nvPr/>
            </p:nvSpPr>
            <p:spPr bwMode="auto">
              <a:xfrm rot="-6900000">
                <a:off x="1752" y="2562"/>
                <a:ext cx="35" cy="35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57" name="Rectangle 14"/>
              <p:cNvSpPr>
                <a:spLocks noChangeArrowheads="1"/>
              </p:cNvSpPr>
              <p:nvPr/>
            </p:nvSpPr>
            <p:spPr bwMode="auto">
              <a:xfrm rot="-6900000">
                <a:off x="1597" y="2636"/>
                <a:ext cx="34" cy="35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58" name="Rectangle 15"/>
              <p:cNvSpPr>
                <a:spLocks noChangeArrowheads="1"/>
              </p:cNvSpPr>
              <p:nvPr/>
            </p:nvSpPr>
            <p:spPr bwMode="auto">
              <a:xfrm rot="-6900000">
                <a:off x="1697" y="2445"/>
                <a:ext cx="36" cy="35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4359" name="Rectangle 16"/>
              <p:cNvSpPr>
                <a:spLocks noChangeArrowheads="1"/>
              </p:cNvSpPr>
              <p:nvPr/>
            </p:nvSpPr>
            <p:spPr bwMode="auto">
              <a:xfrm rot="-6900000">
                <a:off x="1542" y="2519"/>
                <a:ext cx="34" cy="35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4346" name="Line 19"/>
          <p:cNvSpPr>
            <a:spLocks noChangeShapeType="1"/>
          </p:cNvSpPr>
          <p:nvPr/>
        </p:nvSpPr>
        <p:spPr bwMode="auto">
          <a:xfrm flipV="1">
            <a:off x="3365500" y="2806700"/>
            <a:ext cx="1117600" cy="939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2351088" y="2909888"/>
            <a:ext cx="13811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i="1">
                <a:solidFill>
                  <a:schemeClr val="tx2"/>
                </a:solidFill>
              </a:rPr>
              <a:t> = </a:t>
            </a:r>
            <a:r>
              <a:rPr lang="en-US">
                <a:solidFill>
                  <a:schemeClr val="tx2"/>
                </a:solidFill>
              </a:rPr>
              <a:t>(</a:t>
            </a:r>
            <a:r>
              <a:rPr lang="en-US" i="1">
                <a:solidFill>
                  <a:schemeClr val="tx2"/>
                </a:solidFill>
              </a:rPr>
              <a:t>V</a:t>
            </a:r>
            <a:r>
              <a:rPr lang="en-US" i="1" baseline="-25000">
                <a:solidFill>
                  <a:schemeClr val="tx2"/>
                </a:solidFill>
              </a:rPr>
              <a:t>x</a:t>
            </a:r>
            <a:r>
              <a:rPr lang="en-US" i="1">
                <a:solidFill>
                  <a:schemeClr val="tx2"/>
                </a:solidFill>
              </a:rPr>
              <a:t>,V</a:t>
            </a:r>
            <a:r>
              <a:rPr lang="en-US" i="1" baseline="-25000">
                <a:solidFill>
                  <a:schemeClr val="tx2"/>
                </a:solidFill>
              </a:rPr>
              <a:t>y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4348" name="Line 21"/>
          <p:cNvSpPr>
            <a:spLocks noChangeShapeType="1"/>
          </p:cNvSpPr>
          <p:nvPr/>
        </p:nvSpPr>
        <p:spPr bwMode="auto">
          <a:xfrm>
            <a:off x="3359150" y="3733800"/>
            <a:ext cx="11303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49" name="Line 22"/>
          <p:cNvSpPr>
            <a:spLocks noChangeShapeType="1"/>
          </p:cNvSpPr>
          <p:nvPr/>
        </p:nvSpPr>
        <p:spPr bwMode="auto">
          <a:xfrm flipV="1">
            <a:off x="4495800" y="2813050"/>
            <a:ext cx="0" cy="927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50" name="Rectangle 23"/>
          <p:cNvSpPr>
            <a:spLocks noChangeArrowheads="1"/>
          </p:cNvSpPr>
          <p:nvPr/>
        </p:nvSpPr>
        <p:spPr bwMode="auto">
          <a:xfrm>
            <a:off x="3644900" y="3787775"/>
            <a:ext cx="4333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V</a:t>
            </a:r>
            <a:r>
              <a:rPr lang="en-US" i="1" baseline="-25000">
                <a:solidFill>
                  <a:schemeClr val="tx2"/>
                </a:solidFill>
              </a:rPr>
              <a:t>x</a:t>
            </a:r>
          </a:p>
        </p:txBody>
      </p:sp>
      <p:sp>
        <p:nvSpPr>
          <p:cNvPr id="14351" name="Rectangle 24"/>
          <p:cNvSpPr>
            <a:spLocks noChangeArrowheads="1"/>
          </p:cNvSpPr>
          <p:nvPr/>
        </p:nvSpPr>
        <p:spPr bwMode="auto">
          <a:xfrm>
            <a:off x="4557713" y="3103563"/>
            <a:ext cx="4333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V</a:t>
            </a:r>
            <a:r>
              <a:rPr lang="en-US" i="1" baseline="-2500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14352" name="Rectangle 25"/>
          <p:cNvSpPr>
            <a:spLocks noChangeArrowheads="1"/>
          </p:cNvSpPr>
          <p:nvPr/>
        </p:nvSpPr>
        <p:spPr bwMode="auto">
          <a:xfrm>
            <a:off x="3721100" y="3406775"/>
            <a:ext cx="3127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  <p:graphicFrame>
        <p:nvGraphicFramePr>
          <p:cNvPr id="14338" name="Object 26"/>
          <p:cNvGraphicFramePr>
            <a:graphicFrameLocks/>
          </p:cNvGraphicFramePr>
          <p:nvPr/>
        </p:nvGraphicFramePr>
        <p:xfrm>
          <a:off x="5891213" y="2509838"/>
          <a:ext cx="2690812" cy="896937"/>
        </p:xfrm>
        <a:graphic>
          <a:graphicData uri="http://schemas.openxmlformats.org/presentationml/2006/ole">
            <p:oleObj spid="_x0000_s14371" name="Equation" r:id="rId3" imgW="3581280" imgH="1195560" progId="Equation.3">
              <p:embed/>
            </p:oleObj>
          </a:graphicData>
        </a:graphic>
      </p:graphicFrame>
      <p:graphicFrame>
        <p:nvGraphicFramePr>
          <p:cNvPr id="14339" name="Object 27"/>
          <p:cNvGraphicFramePr>
            <a:graphicFrameLocks/>
          </p:cNvGraphicFramePr>
          <p:nvPr/>
        </p:nvGraphicFramePr>
        <p:xfrm>
          <a:off x="5886450" y="3543300"/>
          <a:ext cx="2690813" cy="914400"/>
        </p:xfrm>
        <a:graphic>
          <a:graphicData uri="http://schemas.openxmlformats.org/presentationml/2006/ole">
            <p:oleObj spid="_x0000_s14372" name="Equation" r:id="rId4" imgW="3581280" imgH="1221120" progId="Equation.3">
              <p:embed/>
            </p:oleObj>
          </a:graphicData>
        </a:graphic>
      </p:graphicFrame>
      <p:graphicFrame>
        <p:nvGraphicFramePr>
          <p:cNvPr id="14340" name="Object 28"/>
          <p:cNvGraphicFramePr>
            <a:graphicFrameLocks/>
          </p:cNvGraphicFramePr>
          <p:nvPr/>
        </p:nvGraphicFramePr>
        <p:xfrm>
          <a:off x="5635625" y="4765675"/>
          <a:ext cx="2544763" cy="692150"/>
        </p:xfrm>
        <a:graphic>
          <a:graphicData uri="http://schemas.openxmlformats.org/presentationml/2006/ole">
            <p:oleObj spid="_x0000_s14373" name="Equation" r:id="rId5" imgW="3390840" imgH="915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Inelastic collision in 2-D...</a:t>
            </a:r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We can see the same thing using momentum vectors:</a:t>
            </a:r>
          </a:p>
        </p:txBody>
      </p:sp>
      <p:graphicFrame>
        <p:nvGraphicFramePr>
          <p:cNvPr id="15362" name="Object 1024"/>
          <p:cNvGraphicFramePr>
            <a:graphicFrameLocks/>
          </p:cNvGraphicFramePr>
          <p:nvPr/>
        </p:nvGraphicFramePr>
        <p:xfrm>
          <a:off x="4819650" y="4833938"/>
          <a:ext cx="2120900" cy="927100"/>
        </p:xfrm>
        <a:graphic>
          <a:graphicData uri="http://schemas.openxmlformats.org/presentationml/2006/ole">
            <p:oleObj spid="_x0000_s15383" name="Equation" r:id="rId3" imgW="2819520" imgH="1233720" progId="Equation.3">
              <p:embed/>
            </p:oleObj>
          </a:graphicData>
        </a:graphic>
      </p:graphicFrame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118100" y="3492500"/>
            <a:ext cx="889000" cy="711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118100" y="4191000"/>
            <a:ext cx="889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6019800" y="3492500"/>
            <a:ext cx="0" cy="711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5167313" y="3559175"/>
            <a:ext cx="3508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395913" y="424497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005513" y="3711575"/>
            <a:ext cx="4699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1841500" y="3187700"/>
            <a:ext cx="889000" cy="711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850900" y="3886200"/>
            <a:ext cx="889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1752600" y="3873500"/>
            <a:ext cx="0" cy="711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1968500" y="3254375"/>
            <a:ext cx="35083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901700" y="3940175"/>
            <a:ext cx="428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816100" y="4244975"/>
            <a:ext cx="4699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3282950" y="3587750"/>
            <a:ext cx="825500" cy="596900"/>
          </a:xfrm>
          <a:prstGeom prst="rightArrow">
            <a:avLst>
              <a:gd name="adj1" fmla="val 50000"/>
              <a:gd name="adj2" fmla="val 69155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472113" y="3863975"/>
            <a:ext cx="3127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  <a:latin typeface="Symbol" pitchFamily="18" charset="2"/>
              </a:rPr>
              <a:t>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Explosion (inelastic </a:t>
            </a:r>
            <a:r>
              <a:rPr lang="en-US" dirty="0" smtClean="0"/>
              <a:t>collision</a:t>
            </a:r>
            <a:r>
              <a:rPr lang="en-US" dirty="0" smtClean="0"/>
              <a:t>)</a:t>
            </a:r>
          </a:p>
        </p:txBody>
      </p:sp>
      <p:grpSp>
        <p:nvGrpSpPr>
          <p:cNvPr id="16392" name="Group 24"/>
          <p:cNvGrpSpPr>
            <a:grpSpLocks/>
          </p:cNvGrpSpPr>
          <p:nvPr/>
        </p:nvGrpSpPr>
        <p:grpSpPr bwMode="auto">
          <a:xfrm>
            <a:off x="1168400" y="1624013"/>
            <a:ext cx="6267450" cy="4298950"/>
            <a:chOff x="736" y="1023"/>
            <a:chExt cx="3948" cy="2708"/>
          </a:xfrm>
        </p:grpSpPr>
        <p:graphicFrame>
          <p:nvGraphicFramePr>
            <p:cNvPr id="16386" name="Object 102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532" y="1023"/>
            <a:ext cx="597" cy="1079"/>
          </p:xfrm>
          <a:graphic>
            <a:graphicData uri="http://schemas.openxmlformats.org/presentationml/2006/ole">
              <p:oleObj spid="_x0000_s16416" name="Clip" r:id="rId3" imgW="2435759" imgH="4405601" progId="">
                <p:embed/>
              </p:oleObj>
            </a:graphicData>
          </a:graphic>
        </p:graphicFrame>
        <p:graphicFrame>
          <p:nvGraphicFramePr>
            <p:cNvPr id="16387" name="Object 102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477" y="2750"/>
            <a:ext cx="313" cy="635"/>
          </p:xfrm>
          <a:graphic>
            <a:graphicData uri="http://schemas.openxmlformats.org/presentationml/2006/ole">
              <p:oleObj spid="_x0000_s16417" name="Clip" r:id="rId4" imgW="2435759" imgH="4405601" progId="">
                <p:embed/>
              </p:oleObj>
            </a:graphicData>
          </a:graphic>
        </p:graphicFrame>
        <p:sp>
          <p:nvSpPr>
            <p:cNvPr id="16394" name="Freeform 7"/>
            <p:cNvSpPr>
              <a:spLocks/>
            </p:cNvSpPr>
            <p:nvPr/>
          </p:nvSpPr>
          <p:spPr bwMode="auto">
            <a:xfrm>
              <a:off x="3372" y="2791"/>
              <a:ext cx="121" cy="582"/>
            </a:xfrm>
            <a:custGeom>
              <a:avLst/>
              <a:gdLst>
                <a:gd name="T0" fmla="*/ 105 w 121"/>
                <a:gd name="T1" fmla="*/ 0 h 582"/>
                <a:gd name="T2" fmla="*/ 56 w 121"/>
                <a:gd name="T3" fmla="*/ 63 h 582"/>
                <a:gd name="T4" fmla="*/ 94 w 121"/>
                <a:gd name="T5" fmla="*/ 63 h 582"/>
                <a:gd name="T6" fmla="*/ 30 w 121"/>
                <a:gd name="T7" fmla="*/ 142 h 582"/>
                <a:gd name="T8" fmla="*/ 68 w 121"/>
                <a:gd name="T9" fmla="*/ 186 h 582"/>
                <a:gd name="T10" fmla="*/ 0 w 121"/>
                <a:gd name="T11" fmla="*/ 205 h 582"/>
                <a:gd name="T12" fmla="*/ 105 w 121"/>
                <a:gd name="T13" fmla="*/ 272 h 582"/>
                <a:gd name="T14" fmla="*/ 68 w 121"/>
                <a:gd name="T15" fmla="*/ 346 h 582"/>
                <a:gd name="T16" fmla="*/ 98 w 121"/>
                <a:gd name="T17" fmla="*/ 384 h 582"/>
                <a:gd name="T18" fmla="*/ 30 w 121"/>
                <a:gd name="T19" fmla="*/ 413 h 582"/>
                <a:gd name="T20" fmla="*/ 86 w 121"/>
                <a:gd name="T21" fmla="*/ 462 h 582"/>
                <a:gd name="T22" fmla="*/ 113 w 121"/>
                <a:gd name="T23" fmla="*/ 473 h 582"/>
                <a:gd name="T24" fmla="*/ 56 w 121"/>
                <a:gd name="T25" fmla="*/ 503 h 582"/>
                <a:gd name="T26" fmla="*/ 98 w 121"/>
                <a:gd name="T27" fmla="*/ 540 h 582"/>
                <a:gd name="T28" fmla="*/ 71 w 121"/>
                <a:gd name="T29" fmla="*/ 551 h 582"/>
                <a:gd name="T30" fmla="*/ 116 w 121"/>
                <a:gd name="T31" fmla="*/ 581 h 582"/>
                <a:gd name="T32" fmla="*/ 120 w 121"/>
                <a:gd name="T33" fmla="*/ 577 h 582"/>
                <a:gd name="T34" fmla="*/ 120 w 121"/>
                <a:gd name="T35" fmla="*/ 574 h 5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582"/>
                <a:gd name="T56" fmla="*/ 121 w 121"/>
                <a:gd name="T57" fmla="*/ 582 h 5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582">
                  <a:moveTo>
                    <a:pt x="105" y="0"/>
                  </a:moveTo>
                  <a:lnTo>
                    <a:pt x="56" y="63"/>
                  </a:lnTo>
                  <a:lnTo>
                    <a:pt x="94" y="63"/>
                  </a:lnTo>
                  <a:lnTo>
                    <a:pt x="30" y="142"/>
                  </a:lnTo>
                  <a:lnTo>
                    <a:pt x="68" y="186"/>
                  </a:lnTo>
                  <a:lnTo>
                    <a:pt x="0" y="205"/>
                  </a:lnTo>
                  <a:lnTo>
                    <a:pt x="105" y="272"/>
                  </a:lnTo>
                  <a:lnTo>
                    <a:pt x="68" y="346"/>
                  </a:lnTo>
                  <a:lnTo>
                    <a:pt x="98" y="384"/>
                  </a:lnTo>
                  <a:lnTo>
                    <a:pt x="30" y="413"/>
                  </a:lnTo>
                  <a:lnTo>
                    <a:pt x="86" y="462"/>
                  </a:lnTo>
                  <a:lnTo>
                    <a:pt x="113" y="473"/>
                  </a:lnTo>
                  <a:lnTo>
                    <a:pt x="56" y="503"/>
                  </a:lnTo>
                  <a:lnTo>
                    <a:pt x="98" y="540"/>
                  </a:lnTo>
                  <a:lnTo>
                    <a:pt x="71" y="551"/>
                  </a:lnTo>
                  <a:lnTo>
                    <a:pt x="116" y="581"/>
                  </a:lnTo>
                  <a:lnTo>
                    <a:pt x="120" y="577"/>
                  </a:lnTo>
                  <a:lnTo>
                    <a:pt x="120" y="574"/>
                  </a:lnTo>
                </a:path>
              </a:pathLst>
            </a:custGeom>
            <a:solidFill>
              <a:srgbClr val="232323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395" name="Freeform 8"/>
            <p:cNvSpPr>
              <a:spLocks/>
            </p:cNvSpPr>
            <p:nvPr/>
          </p:nvSpPr>
          <p:spPr bwMode="auto">
            <a:xfrm>
              <a:off x="2193" y="2795"/>
              <a:ext cx="150" cy="583"/>
            </a:xfrm>
            <a:custGeom>
              <a:avLst/>
              <a:gdLst>
                <a:gd name="T0" fmla="*/ 130 w 150"/>
                <a:gd name="T1" fmla="*/ 0 h 583"/>
                <a:gd name="T2" fmla="*/ 86 w 150"/>
                <a:gd name="T3" fmla="*/ 63 h 583"/>
                <a:gd name="T4" fmla="*/ 112 w 150"/>
                <a:gd name="T5" fmla="*/ 63 h 583"/>
                <a:gd name="T6" fmla="*/ 60 w 150"/>
                <a:gd name="T7" fmla="*/ 142 h 583"/>
                <a:gd name="T8" fmla="*/ 86 w 150"/>
                <a:gd name="T9" fmla="*/ 172 h 583"/>
                <a:gd name="T10" fmla="*/ 34 w 150"/>
                <a:gd name="T11" fmla="*/ 209 h 583"/>
                <a:gd name="T12" fmla="*/ 130 w 150"/>
                <a:gd name="T13" fmla="*/ 269 h 583"/>
                <a:gd name="T14" fmla="*/ 101 w 150"/>
                <a:gd name="T15" fmla="*/ 343 h 583"/>
                <a:gd name="T16" fmla="*/ 115 w 150"/>
                <a:gd name="T17" fmla="*/ 373 h 583"/>
                <a:gd name="T18" fmla="*/ 60 w 150"/>
                <a:gd name="T19" fmla="*/ 410 h 583"/>
                <a:gd name="T20" fmla="*/ 127 w 150"/>
                <a:gd name="T21" fmla="*/ 470 h 583"/>
                <a:gd name="T22" fmla="*/ 86 w 150"/>
                <a:gd name="T23" fmla="*/ 500 h 583"/>
                <a:gd name="T24" fmla="*/ 115 w 150"/>
                <a:gd name="T25" fmla="*/ 530 h 583"/>
                <a:gd name="T26" fmla="*/ 101 w 150"/>
                <a:gd name="T27" fmla="*/ 552 h 583"/>
                <a:gd name="T28" fmla="*/ 149 w 150"/>
                <a:gd name="T29" fmla="*/ 582 h 583"/>
                <a:gd name="T30" fmla="*/ 71 w 150"/>
                <a:gd name="T31" fmla="*/ 560 h 583"/>
                <a:gd name="T32" fmla="*/ 0 w 150"/>
                <a:gd name="T33" fmla="*/ 429 h 583"/>
                <a:gd name="T34" fmla="*/ 7 w 150"/>
                <a:gd name="T35" fmla="*/ 287 h 583"/>
                <a:gd name="T36" fmla="*/ 22 w 150"/>
                <a:gd name="T37" fmla="*/ 104 h 583"/>
                <a:gd name="T38" fmla="*/ 67 w 150"/>
                <a:gd name="T39" fmla="*/ 37 h 583"/>
                <a:gd name="T40" fmla="*/ 130 w 150"/>
                <a:gd name="T41" fmla="*/ 0 h 5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83"/>
                <a:gd name="T65" fmla="*/ 150 w 150"/>
                <a:gd name="T66" fmla="*/ 583 h 5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83">
                  <a:moveTo>
                    <a:pt x="130" y="0"/>
                  </a:moveTo>
                  <a:lnTo>
                    <a:pt x="86" y="63"/>
                  </a:lnTo>
                  <a:lnTo>
                    <a:pt x="112" y="63"/>
                  </a:lnTo>
                  <a:lnTo>
                    <a:pt x="60" y="142"/>
                  </a:lnTo>
                  <a:lnTo>
                    <a:pt x="86" y="172"/>
                  </a:lnTo>
                  <a:lnTo>
                    <a:pt x="34" y="209"/>
                  </a:lnTo>
                  <a:lnTo>
                    <a:pt x="130" y="269"/>
                  </a:lnTo>
                  <a:lnTo>
                    <a:pt x="101" y="343"/>
                  </a:lnTo>
                  <a:lnTo>
                    <a:pt x="115" y="373"/>
                  </a:lnTo>
                  <a:lnTo>
                    <a:pt x="60" y="410"/>
                  </a:lnTo>
                  <a:lnTo>
                    <a:pt x="127" y="470"/>
                  </a:lnTo>
                  <a:lnTo>
                    <a:pt x="86" y="500"/>
                  </a:lnTo>
                  <a:lnTo>
                    <a:pt x="115" y="530"/>
                  </a:lnTo>
                  <a:lnTo>
                    <a:pt x="101" y="552"/>
                  </a:lnTo>
                  <a:lnTo>
                    <a:pt x="149" y="582"/>
                  </a:lnTo>
                  <a:lnTo>
                    <a:pt x="71" y="560"/>
                  </a:lnTo>
                  <a:lnTo>
                    <a:pt x="0" y="429"/>
                  </a:lnTo>
                  <a:lnTo>
                    <a:pt x="7" y="287"/>
                  </a:lnTo>
                  <a:lnTo>
                    <a:pt x="22" y="104"/>
                  </a:lnTo>
                  <a:lnTo>
                    <a:pt x="67" y="37"/>
                  </a:lnTo>
                  <a:lnTo>
                    <a:pt x="130" y="0"/>
                  </a:lnTo>
                </a:path>
              </a:pathLst>
            </a:custGeom>
            <a:solidFill>
              <a:srgbClr val="232323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396" name="Freeform 9"/>
            <p:cNvSpPr>
              <a:spLocks/>
            </p:cNvSpPr>
            <p:nvPr/>
          </p:nvSpPr>
          <p:spPr bwMode="auto">
            <a:xfrm>
              <a:off x="2226" y="2769"/>
              <a:ext cx="94" cy="90"/>
            </a:xfrm>
            <a:custGeom>
              <a:avLst/>
              <a:gdLst>
                <a:gd name="T0" fmla="*/ 93 w 94"/>
                <a:gd name="T1" fmla="*/ 19 h 90"/>
                <a:gd name="T2" fmla="*/ 86 w 94"/>
                <a:gd name="T3" fmla="*/ 7 h 90"/>
                <a:gd name="T4" fmla="*/ 74 w 94"/>
                <a:gd name="T5" fmla="*/ 4 h 90"/>
                <a:gd name="T6" fmla="*/ 63 w 94"/>
                <a:gd name="T7" fmla="*/ 0 h 90"/>
                <a:gd name="T8" fmla="*/ 52 w 94"/>
                <a:gd name="T9" fmla="*/ 0 h 90"/>
                <a:gd name="T10" fmla="*/ 41 w 94"/>
                <a:gd name="T11" fmla="*/ 0 h 90"/>
                <a:gd name="T12" fmla="*/ 30 w 94"/>
                <a:gd name="T13" fmla="*/ 0 h 90"/>
                <a:gd name="T14" fmla="*/ 19 w 94"/>
                <a:gd name="T15" fmla="*/ 0 h 90"/>
                <a:gd name="T16" fmla="*/ 4 w 94"/>
                <a:gd name="T17" fmla="*/ 0 h 90"/>
                <a:gd name="T18" fmla="*/ 0 w 94"/>
                <a:gd name="T19" fmla="*/ 4 h 90"/>
                <a:gd name="T20" fmla="*/ 0 w 94"/>
                <a:gd name="T21" fmla="*/ 89 h 90"/>
                <a:gd name="T22" fmla="*/ 93 w 94"/>
                <a:gd name="T23" fmla="*/ 19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4"/>
                <a:gd name="T37" fmla="*/ 0 h 90"/>
                <a:gd name="T38" fmla="*/ 94 w 94"/>
                <a:gd name="T39" fmla="*/ 90 h 9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4" h="90">
                  <a:moveTo>
                    <a:pt x="93" y="19"/>
                  </a:moveTo>
                  <a:lnTo>
                    <a:pt x="86" y="7"/>
                  </a:lnTo>
                  <a:lnTo>
                    <a:pt x="74" y="4"/>
                  </a:lnTo>
                  <a:lnTo>
                    <a:pt x="63" y="0"/>
                  </a:lnTo>
                  <a:lnTo>
                    <a:pt x="52" y="0"/>
                  </a:lnTo>
                  <a:lnTo>
                    <a:pt x="41" y="0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89"/>
                  </a:lnTo>
                  <a:lnTo>
                    <a:pt x="93" y="19"/>
                  </a:lnTo>
                </a:path>
              </a:pathLst>
            </a:custGeom>
            <a:solidFill>
              <a:schemeClr val="bg2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397" name="Freeform 10"/>
            <p:cNvSpPr>
              <a:spLocks/>
            </p:cNvSpPr>
            <p:nvPr/>
          </p:nvSpPr>
          <p:spPr bwMode="auto">
            <a:xfrm>
              <a:off x="2211" y="3317"/>
              <a:ext cx="132" cy="68"/>
            </a:xfrm>
            <a:custGeom>
              <a:avLst/>
              <a:gdLst>
                <a:gd name="T0" fmla="*/ 131 w 132"/>
                <a:gd name="T1" fmla="*/ 63 h 68"/>
                <a:gd name="T2" fmla="*/ 120 w 132"/>
                <a:gd name="T3" fmla="*/ 63 h 68"/>
                <a:gd name="T4" fmla="*/ 109 w 132"/>
                <a:gd name="T5" fmla="*/ 63 h 68"/>
                <a:gd name="T6" fmla="*/ 97 w 132"/>
                <a:gd name="T7" fmla="*/ 63 h 68"/>
                <a:gd name="T8" fmla="*/ 86 w 132"/>
                <a:gd name="T9" fmla="*/ 67 h 68"/>
                <a:gd name="T10" fmla="*/ 75 w 132"/>
                <a:gd name="T11" fmla="*/ 63 h 68"/>
                <a:gd name="T12" fmla="*/ 64 w 132"/>
                <a:gd name="T13" fmla="*/ 60 h 68"/>
                <a:gd name="T14" fmla="*/ 52 w 132"/>
                <a:gd name="T15" fmla="*/ 60 h 68"/>
                <a:gd name="T16" fmla="*/ 41 w 132"/>
                <a:gd name="T17" fmla="*/ 56 h 68"/>
                <a:gd name="T18" fmla="*/ 30 w 132"/>
                <a:gd name="T19" fmla="*/ 52 h 68"/>
                <a:gd name="T20" fmla="*/ 19 w 132"/>
                <a:gd name="T21" fmla="*/ 48 h 68"/>
                <a:gd name="T22" fmla="*/ 7 w 132"/>
                <a:gd name="T23" fmla="*/ 45 h 68"/>
                <a:gd name="T24" fmla="*/ 0 w 132"/>
                <a:gd name="T25" fmla="*/ 34 h 68"/>
                <a:gd name="T26" fmla="*/ 7 w 132"/>
                <a:gd name="T27" fmla="*/ 22 h 68"/>
                <a:gd name="T28" fmla="*/ 11 w 132"/>
                <a:gd name="T29" fmla="*/ 11 h 68"/>
                <a:gd name="T30" fmla="*/ 22 w 132"/>
                <a:gd name="T31" fmla="*/ 0 h 68"/>
                <a:gd name="T32" fmla="*/ 34 w 132"/>
                <a:gd name="T33" fmla="*/ 4 h 68"/>
                <a:gd name="T34" fmla="*/ 45 w 132"/>
                <a:gd name="T35" fmla="*/ 7 h 68"/>
                <a:gd name="T36" fmla="*/ 56 w 132"/>
                <a:gd name="T37" fmla="*/ 19 h 68"/>
                <a:gd name="T38" fmla="*/ 64 w 132"/>
                <a:gd name="T39" fmla="*/ 30 h 68"/>
                <a:gd name="T40" fmla="*/ 75 w 132"/>
                <a:gd name="T41" fmla="*/ 37 h 68"/>
                <a:gd name="T42" fmla="*/ 82 w 132"/>
                <a:gd name="T43" fmla="*/ 48 h 68"/>
                <a:gd name="T44" fmla="*/ 94 w 132"/>
                <a:gd name="T45" fmla="*/ 60 h 68"/>
                <a:gd name="T46" fmla="*/ 105 w 132"/>
                <a:gd name="T47" fmla="*/ 67 h 68"/>
                <a:gd name="T48" fmla="*/ 116 w 132"/>
                <a:gd name="T49" fmla="*/ 63 h 68"/>
                <a:gd name="T50" fmla="*/ 105 w 132"/>
                <a:gd name="T51" fmla="*/ 56 h 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2"/>
                <a:gd name="T79" fmla="*/ 0 h 68"/>
                <a:gd name="T80" fmla="*/ 132 w 132"/>
                <a:gd name="T81" fmla="*/ 68 h 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2" h="68">
                  <a:moveTo>
                    <a:pt x="131" y="63"/>
                  </a:moveTo>
                  <a:lnTo>
                    <a:pt x="120" y="63"/>
                  </a:lnTo>
                  <a:lnTo>
                    <a:pt x="109" y="63"/>
                  </a:lnTo>
                  <a:lnTo>
                    <a:pt x="97" y="63"/>
                  </a:lnTo>
                  <a:lnTo>
                    <a:pt x="86" y="67"/>
                  </a:lnTo>
                  <a:lnTo>
                    <a:pt x="75" y="63"/>
                  </a:lnTo>
                  <a:lnTo>
                    <a:pt x="64" y="60"/>
                  </a:lnTo>
                  <a:lnTo>
                    <a:pt x="52" y="60"/>
                  </a:lnTo>
                  <a:lnTo>
                    <a:pt x="41" y="56"/>
                  </a:lnTo>
                  <a:lnTo>
                    <a:pt x="30" y="52"/>
                  </a:lnTo>
                  <a:lnTo>
                    <a:pt x="19" y="48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7" y="22"/>
                  </a:lnTo>
                  <a:lnTo>
                    <a:pt x="11" y="11"/>
                  </a:lnTo>
                  <a:lnTo>
                    <a:pt x="22" y="0"/>
                  </a:lnTo>
                  <a:lnTo>
                    <a:pt x="34" y="4"/>
                  </a:lnTo>
                  <a:lnTo>
                    <a:pt x="45" y="7"/>
                  </a:lnTo>
                  <a:lnTo>
                    <a:pt x="56" y="19"/>
                  </a:lnTo>
                  <a:lnTo>
                    <a:pt x="64" y="30"/>
                  </a:lnTo>
                  <a:lnTo>
                    <a:pt x="75" y="37"/>
                  </a:lnTo>
                  <a:lnTo>
                    <a:pt x="82" y="48"/>
                  </a:lnTo>
                  <a:lnTo>
                    <a:pt x="94" y="60"/>
                  </a:lnTo>
                  <a:lnTo>
                    <a:pt x="105" y="67"/>
                  </a:lnTo>
                  <a:lnTo>
                    <a:pt x="116" y="63"/>
                  </a:lnTo>
                  <a:lnTo>
                    <a:pt x="105" y="56"/>
                  </a:lnTo>
                </a:path>
              </a:pathLst>
            </a:custGeom>
            <a:solidFill>
              <a:schemeClr val="bg2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aphicFrame>
          <p:nvGraphicFramePr>
            <p:cNvPr id="16388" name="Object 102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943" y="2780"/>
            <a:ext cx="302" cy="598"/>
          </p:xfrm>
          <a:graphic>
            <a:graphicData uri="http://schemas.openxmlformats.org/presentationml/2006/ole">
              <p:oleObj spid="_x0000_s16418" name="Clip" r:id="rId5" imgW="2435759" imgH="4405601" progId="">
                <p:embed/>
              </p:oleObj>
            </a:graphicData>
          </a:graphic>
        </p:graphicFrame>
        <p:sp>
          <p:nvSpPr>
            <p:cNvPr id="16398" name="Line 12"/>
            <p:cNvSpPr>
              <a:spLocks noChangeShapeType="1"/>
            </p:cNvSpPr>
            <p:nvPr/>
          </p:nvSpPr>
          <p:spPr bwMode="auto">
            <a:xfrm flipH="1">
              <a:off x="1040" y="3084"/>
              <a:ext cx="8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99" name="Line 13"/>
            <p:cNvSpPr>
              <a:spLocks noChangeShapeType="1"/>
            </p:cNvSpPr>
            <p:nvPr/>
          </p:nvSpPr>
          <p:spPr bwMode="auto">
            <a:xfrm flipH="1">
              <a:off x="3884" y="3072"/>
              <a:ext cx="8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0" name="Rectangle 14"/>
            <p:cNvSpPr>
              <a:spLocks noChangeArrowheads="1"/>
            </p:cNvSpPr>
            <p:nvPr/>
          </p:nvSpPr>
          <p:spPr bwMode="auto">
            <a:xfrm>
              <a:off x="736" y="1535"/>
              <a:ext cx="161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/>
                <a:t>Before the explosion:</a:t>
              </a:r>
            </a:p>
          </p:txBody>
        </p:sp>
        <p:sp>
          <p:nvSpPr>
            <p:cNvPr id="16401" name="Rectangle 15"/>
            <p:cNvSpPr>
              <a:spLocks noChangeArrowheads="1"/>
            </p:cNvSpPr>
            <p:nvPr/>
          </p:nvSpPr>
          <p:spPr bwMode="auto">
            <a:xfrm>
              <a:off x="3291" y="1643"/>
              <a:ext cx="291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 </a:t>
              </a:r>
            </a:p>
          </p:txBody>
        </p:sp>
        <p:sp>
          <p:nvSpPr>
            <p:cNvPr id="16402" name="Rectangle 16"/>
            <p:cNvSpPr>
              <a:spLocks noChangeArrowheads="1"/>
            </p:cNvSpPr>
            <p:nvPr/>
          </p:nvSpPr>
          <p:spPr bwMode="auto">
            <a:xfrm>
              <a:off x="2044" y="3502"/>
              <a:ext cx="3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r>
                <a:rPr lang="en-US" i="1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6403" name="Rectangle 17"/>
            <p:cNvSpPr>
              <a:spLocks noChangeArrowheads="1"/>
            </p:cNvSpPr>
            <p:nvPr/>
          </p:nvSpPr>
          <p:spPr bwMode="auto">
            <a:xfrm>
              <a:off x="3471" y="3502"/>
              <a:ext cx="3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r>
                <a:rPr lang="en-US" i="1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6404" name="Rectangle 18"/>
            <p:cNvSpPr>
              <a:spLocks noChangeArrowheads="1"/>
            </p:cNvSpPr>
            <p:nvPr/>
          </p:nvSpPr>
          <p:spPr bwMode="auto">
            <a:xfrm>
              <a:off x="1336" y="3106"/>
              <a:ext cx="25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accent1"/>
                  </a:solidFill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16405" name="Rectangle 19"/>
            <p:cNvSpPr>
              <a:spLocks noChangeArrowheads="1"/>
            </p:cNvSpPr>
            <p:nvPr/>
          </p:nvSpPr>
          <p:spPr bwMode="auto">
            <a:xfrm>
              <a:off x="4071" y="3118"/>
              <a:ext cx="25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accent1"/>
                  </a:solidFill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6406" name="Rectangle 20"/>
            <p:cNvSpPr>
              <a:spLocks noChangeArrowheads="1"/>
            </p:cNvSpPr>
            <p:nvPr/>
          </p:nvSpPr>
          <p:spPr bwMode="auto">
            <a:xfrm>
              <a:off x="760" y="2338"/>
              <a:ext cx="148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/>
                <a:t>After the explosion:</a:t>
              </a:r>
            </a:p>
          </p:txBody>
        </p:sp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2632" y="2758"/>
              <a:ext cx="604" cy="532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 rot="19620000">
              <a:off x="2629" y="2764"/>
              <a:ext cx="604" cy="532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6887" name="AutoShape 23"/>
            <p:cNvSpPr>
              <a:spLocks noChangeArrowheads="1"/>
            </p:cNvSpPr>
            <p:nvPr/>
          </p:nvSpPr>
          <p:spPr bwMode="auto">
            <a:xfrm>
              <a:off x="2821" y="2911"/>
              <a:ext cx="217" cy="23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16393" name="Rectangle 26"/>
          <p:cNvSpPr>
            <a:spLocks noChangeArrowheads="1"/>
          </p:cNvSpPr>
          <p:nvPr/>
        </p:nvSpPr>
        <p:spPr bwMode="auto">
          <a:xfrm>
            <a:off x="508000" y="6376988"/>
            <a:ext cx="20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05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4" name="Rectangle 205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16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Explosion...</a:t>
            </a:r>
          </a:p>
        </p:txBody>
      </p:sp>
      <p:sp>
        <p:nvSpPr>
          <p:cNvPr id="38917" name="Rectangle 205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 external forces, so </a:t>
            </a:r>
            <a:r>
              <a:rPr lang="en-US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mtClean="0"/>
              <a:t> is conserved.</a:t>
            </a:r>
          </a:p>
          <a:p>
            <a:pPr lvl="1">
              <a:buFont typeface="Monotype Sorts" pitchFamily="2" charset="2"/>
              <a:buNone/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Initially: </a:t>
            </a:r>
            <a:r>
              <a:rPr lang="en-US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smtClean="0">
                <a:solidFill>
                  <a:schemeClr val="tx2"/>
                </a:solidFill>
              </a:rPr>
              <a:t> = 0</a:t>
            </a:r>
            <a:endParaRPr lang="en-US" smtClean="0"/>
          </a:p>
          <a:p>
            <a:pPr lvl="1">
              <a:buFont typeface="Monotype Sorts" pitchFamily="2" charset="2"/>
              <a:buNone/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Finally: </a:t>
            </a:r>
            <a:r>
              <a:rPr lang="en-US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smtClean="0">
                <a:solidFill>
                  <a:schemeClr val="tx2"/>
                </a:solidFill>
              </a:rPr>
              <a:t> = m</a:t>
            </a:r>
            <a:r>
              <a:rPr lang="en-US" i="1" baseline="-25000" smtClean="0">
                <a:solidFill>
                  <a:schemeClr val="tx2"/>
                </a:solidFill>
              </a:rPr>
              <a:t>1</a:t>
            </a:r>
            <a:r>
              <a:rPr lang="en-US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i="1" baseline="-25000" smtClean="0">
                <a:solidFill>
                  <a:schemeClr val="tx2"/>
                </a:solidFill>
              </a:rPr>
              <a:t>1 </a:t>
            </a:r>
            <a:r>
              <a:rPr lang="en-US" i="1" smtClean="0">
                <a:solidFill>
                  <a:schemeClr val="tx2"/>
                </a:solidFill>
              </a:rPr>
              <a:t>+ m</a:t>
            </a:r>
            <a:r>
              <a:rPr lang="en-US" i="1" baseline="-25000" smtClean="0">
                <a:solidFill>
                  <a:schemeClr val="tx2"/>
                </a:solidFill>
              </a:rPr>
              <a:t>2</a:t>
            </a:r>
            <a:r>
              <a:rPr lang="en-US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i="1" baseline="-25000" smtClean="0">
                <a:solidFill>
                  <a:schemeClr val="tx2"/>
                </a:solidFill>
              </a:rPr>
              <a:t>2  </a:t>
            </a:r>
            <a:r>
              <a:rPr lang="en-US" i="1" smtClean="0">
                <a:solidFill>
                  <a:schemeClr val="tx2"/>
                </a:solidFill>
              </a:rPr>
              <a:t>= 0</a:t>
            </a:r>
          </a:p>
          <a:p>
            <a:pPr lvl="1">
              <a:buFont typeface="Monotype Sorts" pitchFamily="2" charset="2"/>
              <a:buNone/>
              <a:defRPr/>
            </a:pPr>
            <a:endParaRPr lang="en-US" smtClean="0"/>
          </a:p>
          <a:p>
            <a:pPr>
              <a:buFont typeface="Monotype Sorts" pitchFamily="2" charset="2"/>
              <a:buNone/>
              <a:defRPr/>
            </a:pPr>
            <a:r>
              <a:rPr lang="en-US" i="1" smtClean="0">
                <a:solidFill>
                  <a:schemeClr val="tx2"/>
                </a:solidFill>
              </a:rPr>
              <a:t> 			m</a:t>
            </a:r>
            <a:r>
              <a:rPr lang="en-US" i="1" baseline="-25000" smtClean="0">
                <a:solidFill>
                  <a:schemeClr val="tx2"/>
                </a:solidFill>
              </a:rPr>
              <a:t>1</a:t>
            </a:r>
            <a:r>
              <a:rPr lang="en-US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i="1" baseline="-25000" smtClean="0">
                <a:solidFill>
                  <a:schemeClr val="tx2"/>
                </a:solidFill>
              </a:rPr>
              <a:t>1 </a:t>
            </a:r>
            <a:r>
              <a:rPr lang="en-US" i="1" smtClean="0">
                <a:solidFill>
                  <a:schemeClr val="tx2"/>
                </a:solidFill>
              </a:rPr>
              <a:t>= - m</a:t>
            </a:r>
            <a:r>
              <a:rPr lang="en-US" i="1" baseline="-25000" smtClean="0">
                <a:solidFill>
                  <a:schemeClr val="tx2"/>
                </a:solidFill>
              </a:rPr>
              <a:t>2</a:t>
            </a:r>
            <a:r>
              <a:rPr lang="en-US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i="1" baseline="-25000" smtClean="0">
                <a:solidFill>
                  <a:schemeClr val="tx2"/>
                </a:solidFill>
              </a:rPr>
              <a:t>2 </a:t>
            </a:r>
          </a:p>
        </p:txBody>
      </p:sp>
      <p:graphicFrame>
        <p:nvGraphicFramePr>
          <p:cNvPr id="17410" name="Object 5120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51563" y="3667125"/>
          <a:ext cx="519112" cy="939800"/>
        </p:xfrm>
        <a:graphic>
          <a:graphicData uri="http://schemas.openxmlformats.org/presentationml/2006/ole">
            <p:oleObj spid="_x0000_s17439" name="Clip" r:id="rId4" imgW="2435759" imgH="4405601" progId="">
              <p:embed/>
            </p:oleObj>
          </a:graphicData>
        </a:graphic>
      </p:graphicFrame>
      <p:sp>
        <p:nvSpPr>
          <p:cNvPr id="17417" name="Rectangle 2063"/>
          <p:cNvSpPr>
            <a:spLocks noChangeArrowheads="1"/>
          </p:cNvSpPr>
          <p:nvPr/>
        </p:nvSpPr>
        <p:spPr bwMode="auto">
          <a:xfrm>
            <a:off x="6772275" y="4184650"/>
            <a:ext cx="4619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 </a:t>
            </a:r>
          </a:p>
        </p:txBody>
      </p:sp>
      <p:grpSp>
        <p:nvGrpSpPr>
          <p:cNvPr id="2" name="Group 2078"/>
          <p:cNvGrpSpPr>
            <a:grpSpLocks/>
          </p:cNvGrpSpPr>
          <p:nvPr/>
        </p:nvGrpSpPr>
        <p:grpSpPr bwMode="auto">
          <a:xfrm>
            <a:off x="4851400" y="5170488"/>
            <a:ext cx="3175000" cy="996950"/>
            <a:chOff x="3056" y="3257"/>
            <a:chExt cx="2000" cy="628"/>
          </a:xfrm>
        </p:grpSpPr>
        <p:graphicFrame>
          <p:nvGraphicFramePr>
            <p:cNvPr id="17411" name="Object 512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393" y="3257"/>
            <a:ext cx="171" cy="348"/>
          </p:xfrm>
          <a:graphic>
            <a:graphicData uri="http://schemas.openxmlformats.org/presentationml/2006/ole">
              <p:oleObj spid="_x0000_s17440" name="Clip" r:id="rId5" imgW="2435759" imgH="4405601" progId="">
                <p:embed/>
              </p:oleObj>
            </a:graphicData>
          </a:graphic>
        </p:graphicFrame>
        <p:sp>
          <p:nvSpPr>
            <p:cNvPr id="17420" name="Freeform 2056"/>
            <p:cNvSpPr>
              <a:spLocks/>
            </p:cNvSpPr>
            <p:nvPr/>
          </p:nvSpPr>
          <p:spPr bwMode="auto">
            <a:xfrm>
              <a:off x="4336" y="3279"/>
              <a:ext cx="67" cy="320"/>
            </a:xfrm>
            <a:custGeom>
              <a:avLst/>
              <a:gdLst>
                <a:gd name="T0" fmla="*/ 58 w 67"/>
                <a:gd name="T1" fmla="*/ 0 h 320"/>
                <a:gd name="T2" fmla="*/ 31 w 67"/>
                <a:gd name="T3" fmla="*/ 35 h 320"/>
                <a:gd name="T4" fmla="*/ 52 w 67"/>
                <a:gd name="T5" fmla="*/ 35 h 320"/>
                <a:gd name="T6" fmla="*/ 17 w 67"/>
                <a:gd name="T7" fmla="*/ 78 h 320"/>
                <a:gd name="T8" fmla="*/ 37 w 67"/>
                <a:gd name="T9" fmla="*/ 102 h 320"/>
                <a:gd name="T10" fmla="*/ 0 w 67"/>
                <a:gd name="T11" fmla="*/ 112 h 320"/>
                <a:gd name="T12" fmla="*/ 58 w 67"/>
                <a:gd name="T13" fmla="*/ 149 h 320"/>
                <a:gd name="T14" fmla="*/ 37 w 67"/>
                <a:gd name="T15" fmla="*/ 190 h 320"/>
                <a:gd name="T16" fmla="*/ 54 w 67"/>
                <a:gd name="T17" fmla="*/ 211 h 320"/>
                <a:gd name="T18" fmla="*/ 17 w 67"/>
                <a:gd name="T19" fmla="*/ 227 h 320"/>
                <a:gd name="T20" fmla="*/ 47 w 67"/>
                <a:gd name="T21" fmla="*/ 254 h 320"/>
                <a:gd name="T22" fmla="*/ 62 w 67"/>
                <a:gd name="T23" fmla="*/ 260 h 320"/>
                <a:gd name="T24" fmla="*/ 31 w 67"/>
                <a:gd name="T25" fmla="*/ 276 h 320"/>
                <a:gd name="T26" fmla="*/ 54 w 67"/>
                <a:gd name="T27" fmla="*/ 297 h 320"/>
                <a:gd name="T28" fmla="*/ 39 w 67"/>
                <a:gd name="T29" fmla="*/ 303 h 320"/>
                <a:gd name="T30" fmla="*/ 64 w 67"/>
                <a:gd name="T31" fmla="*/ 319 h 320"/>
                <a:gd name="T32" fmla="*/ 66 w 67"/>
                <a:gd name="T33" fmla="*/ 317 h 320"/>
                <a:gd name="T34" fmla="*/ 66 w 67"/>
                <a:gd name="T35" fmla="*/ 315 h 3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7"/>
                <a:gd name="T55" fmla="*/ 0 h 320"/>
                <a:gd name="T56" fmla="*/ 67 w 67"/>
                <a:gd name="T57" fmla="*/ 320 h 3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7" h="320">
                  <a:moveTo>
                    <a:pt x="58" y="0"/>
                  </a:moveTo>
                  <a:lnTo>
                    <a:pt x="31" y="35"/>
                  </a:lnTo>
                  <a:lnTo>
                    <a:pt x="52" y="35"/>
                  </a:lnTo>
                  <a:lnTo>
                    <a:pt x="17" y="78"/>
                  </a:lnTo>
                  <a:lnTo>
                    <a:pt x="37" y="102"/>
                  </a:lnTo>
                  <a:lnTo>
                    <a:pt x="0" y="112"/>
                  </a:lnTo>
                  <a:lnTo>
                    <a:pt x="58" y="149"/>
                  </a:lnTo>
                  <a:lnTo>
                    <a:pt x="37" y="190"/>
                  </a:lnTo>
                  <a:lnTo>
                    <a:pt x="54" y="211"/>
                  </a:lnTo>
                  <a:lnTo>
                    <a:pt x="17" y="227"/>
                  </a:lnTo>
                  <a:lnTo>
                    <a:pt x="47" y="254"/>
                  </a:lnTo>
                  <a:lnTo>
                    <a:pt x="62" y="260"/>
                  </a:lnTo>
                  <a:lnTo>
                    <a:pt x="31" y="276"/>
                  </a:lnTo>
                  <a:lnTo>
                    <a:pt x="54" y="297"/>
                  </a:lnTo>
                  <a:lnTo>
                    <a:pt x="39" y="303"/>
                  </a:lnTo>
                  <a:lnTo>
                    <a:pt x="64" y="319"/>
                  </a:lnTo>
                  <a:lnTo>
                    <a:pt x="66" y="317"/>
                  </a:lnTo>
                  <a:lnTo>
                    <a:pt x="66" y="315"/>
                  </a:lnTo>
                </a:path>
              </a:pathLst>
            </a:custGeom>
            <a:solidFill>
              <a:srgbClr val="232323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421" name="Freeform 2057"/>
            <p:cNvSpPr>
              <a:spLocks/>
            </p:cNvSpPr>
            <p:nvPr/>
          </p:nvSpPr>
          <p:spPr bwMode="auto">
            <a:xfrm>
              <a:off x="3690" y="3282"/>
              <a:ext cx="82" cy="320"/>
            </a:xfrm>
            <a:custGeom>
              <a:avLst/>
              <a:gdLst>
                <a:gd name="T0" fmla="*/ 71 w 82"/>
                <a:gd name="T1" fmla="*/ 0 h 320"/>
                <a:gd name="T2" fmla="*/ 47 w 82"/>
                <a:gd name="T3" fmla="*/ 35 h 320"/>
                <a:gd name="T4" fmla="*/ 61 w 82"/>
                <a:gd name="T5" fmla="*/ 35 h 320"/>
                <a:gd name="T6" fmla="*/ 32 w 82"/>
                <a:gd name="T7" fmla="*/ 78 h 320"/>
                <a:gd name="T8" fmla="*/ 47 w 82"/>
                <a:gd name="T9" fmla="*/ 94 h 320"/>
                <a:gd name="T10" fmla="*/ 18 w 82"/>
                <a:gd name="T11" fmla="*/ 115 h 320"/>
                <a:gd name="T12" fmla="*/ 71 w 82"/>
                <a:gd name="T13" fmla="*/ 147 h 320"/>
                <a:gd name="T14" fmla="*/ 55 w 82"/>
                <a:gd name="T15" fmla="*/ 188 h 320"/>
                <a:gd name="T16" fmla="*/ 63 w 82"/>
                <a:gd name="T17" fmla="*/ 204 h 320"/>
                <a:gd name="T18" fmla="*/ 32 w 82"/>
                <a:gd name="T19" fmla="*/ 225 h 320"/>
                <a:gd name="T20" fmla="*/ 69 w 82"/>
                <a:gd name="T21" fmla="*/ 258 h 320"/>
                <a:gd name="T22" fmla="*/ 47 w 82"/>
                <a:gd name="T23" fmla="*/ 274 h 320"/>
                <a:gd name="T24" fmla="*/ 63 w 82"/>
                <a:gd name="T25" fmla="*/ 290 h 320"/>
                <a:gd name="T26" fmla="*/ 55 w 82"/>
                <a:gd name="T27" fmla="*/ 303 h 320"/>
                <a:gd name="T28" fmla="*/ 81 w 82"/>
                <a:gd name="T29" fmla="*/ 319 h 320"/>
                <a:gd name="T30" fmla="*/ 38 w 82"/>
                <a:gd name="T31" fmla="*/ 307 h 320"/>
                <a:gd name="T32" fmla="*/ 0 w 82"/>
                <a:gd name="T33" fmla="*/ 235 h 320"/>
                <a:gd name="T34" fmla="*/ 4 w 82"/>
                <a:gd name="T35" fmla="*/ 157 h 320"/>
                <a:gd name="T36" fmla="*/ 12 w 82"/>
                <a:gd name="T37" fmla="*/ 57 h 320"/>
                <a:gd name="T38" fmla="*/ 36 w 82"/>
                <a:gd name="T39" fmla="*/ 20 h 320"/>
                <a:gd name="T40" fmla="*/ 71 w 82"/>
                <a:gd name="T41" fmla="*/ 0 h 32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2"/>
                <a:gd name="T64" fmla="*/ 0 h 320"/>
                <a:gd name="T65" fmla="*/ 82 w 82"/>
                <a:gd name="T66" fmla="*/ 320 h 32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2" h="320">
                  <a:moveTo>
                    <a:pt x="71" y="0"/>
                  </a:moveTo>
                  <a:lnTo>
                    <a:pt x="47" y="35"/>
                  </a:lnTo>
                  <a:lnTo>
                    <a:pt x="61" y="35"/>
                  </a:lnTo>
                  <a:lnTo>
                    <a:pt x="32" y="78"/>
                  </a:lnTo>
                  <a:lnTo>
                    <a:pt x="47" y="94"/>
                  </a:lnTo>
                  <a:lnTo>
                    <a:pt x="18" y="115"/>
                  </a:lnTo>
                  <a:lnTo>
                    <a:pt x="71" y="147"/>
                  </a:lnTo>
                  <a:lnTo>
                    <a:pt x="55" y="188"/>
                  </a:lnTo>
                  <a:lnTo>
                    <a:pt x="63" y="204"/>
                  </a:lnTo>
                  <a:lnTo>
                    <a:pt x="32" y="225"/>
                  </a:lnTo>
                  <a:lnTo>
                    <a:pt x="69" y="258"/>
                  </a:lnTo>
                  <a:lnTo>
                    <a:pt x="47" y="274"/>
                  </a:lnTo>
                  <a:lnTo>
                    <a:pt x="63" y="290"/>
                  </a:lnTo>
                  <a:lnTo>
                    <a:pt x="55" y="303"/>
                  </a:lnTo>
                  <a:lnTo>
                    <a:pt x="81" y="319"/>
                  </a:lnTo>
                  <a:lnTo>
                    <a:pt x="38" y="307"/>
                  </a:lnTo>
                  <a:lnTo>
                    <a:pt x="0" y="235"/>
                  </a:lnTo>
                  <a:lnTo>
                    <a:pt x="4" y="157"/>
                  </a:lnTo>
                  <a:lnTo>
                    <a:pt x="12" y="57"/>
                  </a:lnTo>
                  <a:lnTo>
                    <a:pt x="36" y="20"/>
                  </a:lnTo>
                  <a:lnTo>
                    <a:pt x="71" y="0"/>
                  </a:lnTo>
                </a:path>
              </a:pathLst>
            </a:custGeom>
            <a:solidFill>
              <a:srgbClr val="232323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422" name="Freeform 2058"/>
            <p:cNvSpPr>
              <a:spLocks/>
            </p:cNvSpPr>
            <p:nvPr/>
          </p:nvSpPr>
          <p:spPr bwMode="auto">
            <a:xfrm>
              <a:off x="3708" y="3268"/>
              <a:ext cx="52" cy="49"/>
            </a:xfrm>
            <a:custGeom>
              <a:avLst/>
              <a:gdLst>
                <a:gd name="T0" fmla="*/ 51 w 52"/>
                <a:gd name="T1" fmla="*/ 10 h 49"/>
                <a:gd name="T2" fmla="*/ 47 w 52"/>
                <a:gd name="T3" fmla="*/ 4 h 49"/>
                <a:gd name="T4" fmla="*/ 41 w 52"/>
                <a:gd name="T5" fmla="*/ 2 h 49"/>
                <a:gd name="T6" fmla="*/ 35 w 52"/>
                <a:gd name="T7" fmla="*/ 0 h 49"/>
                <a:gd name="T8" fmla="*/ 29 w 52"/>
                <a:gd name="T9" fmla="*/ 0 h 49"/>
                <a:gd name="T10" fmla="*/ 22 w 52"/>
                <a:gd name="T11" fmla="*/ 0 h 49"/>
                <a:gd name="T12" fmla="*/ 16 w 52"/>
                <a:gd name="T13" fmla="*/ 0 h 49"/>
                <a:gd name="T14" fmla="*/ 10 w 52"/>
                <a:gd name="T15" fmla="*/ 0 h 49"/>
                <a:gd name="T16" fmla="*/ 2 w 52"/>
                <a:gd name="T17" fmla="*/ 0 h 49"/>
                <a:gd name="T18" fmla="*/ 0 w 52"/>
                <a:gd name="T19" fmla="*/ 2 h 49"/>
                <a:gd name="T20" fmla="*/ 0 w 52"/>
                <a:gd name="T21" fmla="*/ 48 h 49"/>
                <a:gd name="T22" fmla="*/ 51 w 52"/>
                <a:gd name="T23" fmla="*/ 10 h 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"/>
                <a:gd name="T37" fmla="*/ 0 h 49"/>
                <a:gd name="T38" fmla="*/ 52 w 52"/>
                <a:gd name="T39" fmla="*/ 49 h 4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" h="49">
                  <a:moveTo>
                    <a:pt x="51" y="10"/>
                  </a:moveTo>
                  <a:lnTo>
                    <a:pt x="47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8"/>
                  </a:lnTo>
                  <a:lnTo>
                    <a:pt x="51" y="10"/>
                  </a:lnTo>
                </a:path>
              </a:pathLst>
            </a:custGeom>
            <a:solidFill>
              <a:schemeClr val="bg2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423" name="Freeform 2059"/>
            <p:cNvSpPr>
              <a:spLocks/>
            </p:cNvSpPr>
            <p:nvPr/>
          </p:nvSpPr>
          <p:spPr bwMode="auto">
            <a:xfrm>
              <a:off x="3699" y="3567"/>
              <a:ext cx="73" cy="38"/>
            </a:xfrm>
            <a:custGeom>
              <a:avLst/>
              <a:gdLst>
                <a:gd name="T0" fmla="*/ 72 w 73"/>
                <a:gd name="T1" fmla="*/ 35 h 38"/>
                <a:gd name="T2" fmla="*/ 66 w 73"/>
                <a:gd name="T3" fmla="*/ 35 h 38"/>
                <a:gd name="T4" fmla="*/ 60 w 73"/>
                <a:gd name="T5" fmla="*/ 35 h 38"/>
                <a:gd name="T6" fmla="*/ 53 w 73"/>
                <a:gd name="T7" fmla="*/ 35 h 38"/>
                <a:gd name="T8" fmla="*/ 47 w 73"/>
                <a:gd name="T9" fmla="*/ 37 h 38"/>
                <a:gd name="T10" fmla="*/ 41 w 73"/>
                <a:gd name="T11" fmla="*/ 35 h 38"/>
                <a:gd name="T12" fmla="*/ 35 w 73"/>
                <a:gd name="T13" fmla="*/ 33 h 38"/>
                <a:gd name="T14" fmla="*/ 29 w 73"/>
                <a:gd name="T15" fmla="*/ 33 h 38"/>
                <a:gd name="T16" fmla="*/ 23 w 73"/>
                <a:gd name="T17" fmla="*/ 31 h 38"/>
                <a:gd name="T18" fmla="*/ 16 w 73"/>
                <a:gd name="T19" fmla="*/ 29 h 38"/>
                <a:gd name="T20" fmla="*/ 10 w 73"/>
                <a:gd name="T21" fmla="*/ 27 h 38"/>
                <a:gd name="T22" fmla="*/ 4 w 73"/>
                <a:gd name="T23" fmla="*/ 25 h 38"/>
                <a:gd name="T24" fmla="*/ 0 w 73"/>
                <a:gd name="T25" fmla="*/ 19 h 38"/>
                <a:gd name="T26" fmla="*/ 4 w 73"/>
                <a:gd name="T27" fmla="*/ 12 h 38"/>
                <a:gd name="T28" fmla="*/ 6 w 73"/>
                <a:gd name="T29" fmla="*/ 6 h 38"/>
                <a:gd name="T30" fmla="*/ 12 w 73"/>
                <a:gd name="T31" fmla="*/ 0 h 38"/>
                <a:gd name="T32" fmla="*/ 19 w 73"/>
                <a:gd name="T33" fmla="*/ 2 h 38"/>
                <a:gd name="T34" fmla="*/ 25 w 73"/>
                <a:gd name="T35" fmla="*/ 4 h 38"/>
                <a:gd name="T36" fmla="*/ 31 w 73"/>
                <a:gd name="T37" fmla="*/ 10 h 38"/>
                <a:gd name="T38" fmla="*/ 35 w 73"/>
                <a:gd name="T39" fmla="*/ 16 h 38"/>
                <a:gd name="T40" fmla="*/ 41 w 73"/>
                <a:gd name="T41" fmla="*/ 21 h 38"/>
                <a:gd name="T42" fmla="*/ 45 w 73"/>
                <a:gd name="T43" fmla="*/ 27 h 38"/>
                <a:gd name="T44" fmla="*/ 51 w 73"/>
                <a:gd name="T45" fmla="*/ 33 h 38"/>
                <a:gd name="T46" fmla="*/ 58 w 73"/>
                <a:gd name="T47" fmla="*/ 37 h 38"/>
                <a:gd name="T48" fmla="*/ 64 w 73"/>
                <a:gd name="T49" fmla="*/ 35 h 38"/>
                <a:gd name="T50" fmla="*/ 58 w 73"/>
                <a:gd name="T51" fmla="*/ 31 h 3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"/>
                <a:gd name="T79" fmla="*/ 0 h 38"/>
                <a:gd name="T80" fmla="*/ 73 w 73"/>
                <a:gd name="T81" fmla="*/ 38 h 3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" h="38">
                  <a:moveTo>
                    <a:pt x="72" y="35"/>
                  </a:moveTo>
                  <a:lnTo>
                    <a:pt x="66" y="35"/>
                  </a:lnTo>
                  <a:lnTo>
                    <a:pt x="60" y="35"/>
                  </a:lnTo>
                  <a:lnTo>
                    <a:pt x="53" y="35"/>
                  </a:lnTo>
                  <a:lnTo>
                    <a:pt x="47" y="37"/>
                  </a:lnTo>
                  <a:lnTo>
                    <a:pt x="41" y="35"/>
                  </a:lnTo>
                  <a:lnTo>
                    <a:pt x="35" y="33"/>
                  </a:lnTo>
                  <a:lnTo>
                    <a:pt x="29" y="33"/>
                  </a:lnTo>
                  <a:lnTo>
                    <a:pt x="23" y="31"/>
                  </a:lnTo>
                  <a:lnTo>
                    <a:pt x="16" y="29"/>
                  </a:lnTo>
                  <a:lnTo>
                    <a:pt x="10" y="27"/>
                  </a:lnTo>
                  <a:lnTo>
                    <a:pt x="4" y="25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9" y="2"/>
                  </a:lnTo>
                  <a:lnTo>
                    <a:pt x="25" y="4"/>
                  </a:lnTo>
                  <a:lnTo>
                    <a:pt x="31" y="10"/>
                  </a:lnTo>
                  <a:lnTo>
                    <a:pt x="35" y="16"/>
                  </a:lnTo>
                  <a:lnTo>
                    <a:pt x="41" y="21"/>
                  </a:lnTo>
                  <a:lnTo>
                    <a:pt x="45" y="27"/>
                  </a:lnTo>
                  <a:lnTo>
                    <a:pt x="51" y="33"/>
                  </a:lnTo>
                  <a:lnTo>
                    <a:pt x="58" y="37"/>
                  </a:lnTo>
                  <a:lnTo>
                    <a:pt x="64" y="35"/>
                  </a:lnTo>
                  <a:lnTo>
                    <a:pt x="58" y="31"/>
                  </a:lnTo>
                </a:path>
              </a:pathLst>
            </a:custGeom>
            <a:solidFill>
              <a:schemeClr val="bg2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graphicFrame>
          <p:nvGraphicFramePr>
            <p:cNvPr id="17412" name="Object 512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553" y="3273"/>
            <a:ext cx="166" cy="328"/>
          </p:xfrm>
          <a:graphic>
            <a:graphicData uri="http://schemas.openxmlformats.org/presentationml/2006/ole">
              <p:oleObj spid="_x0000_s17441" name="Clip" r:id="rId6" imgW="2435759" imgH="4405601" progId="">
                <p:embed/>
              </p:oleObj>
            </a:graphicData>
          </a:graphic>
        </p:graphicFrame>
        <p:sp>
          <p:nvSpPr>
            <p:cNvPr id="17424" name="Line 2061"/>
            <p:cNvSpPr>
              <a:spLocks noChangeShapeType="1"/>
            </p:cNvSpPr>
            <p:nvPr/>
          </p:nvSpPr>
          <p:spPr bwMode="auto">
            <a:xfrm flipH="1">
              <a:off x="3056" y="3440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5" name="Line 2062"/>
            <p:cNvSpPr>
              <a:spLocks noChangeShapeType="1"/>
            </p:cNvSpPr>
            <p:nvPr/>
          </p:nvSpPr>
          <p:spPr bwMode="auto">
            <a:xfrm flipH="1">
              <a:off x="4614" y="3434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6" name="Rectangle 2064"/>
            <p:cNvSpPr>
              <a:spLocks noChangeArrowheads="1"/>
            </p:cNvSpPr>
            <p:nvPr/>
          </p:nvSpPr>
          <p:spPr bwMode="auto">
            <a:xfrm>
              <a:off x="3582" y="3656"/>
              <a:ext cx="3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r>
                <a:rPr lang="en-US" i="1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7427" name="Rectangle 2065"/>
            <p:cNvSpPr>
              <a:spLocks noChangeArrowheads="1"/>
            </p:cNvSpPr>
            <p:nvPr/>
          </p:nvSpPr>
          <p:spPr bwMode="auto">
            <a:xfrm>
              <a:off x="4364" y="3656"/>
              <a:ext cx="30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r>
                <a:rPr lang="en-US" i="1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38930" name="Rectangle 2066"/>
            <p:cNvSpPr>
              <a:spLocks noChangeArrowheads="1"/>
            </p:cNvSpPr>
            <p:nvPr/>
          </p:nvSpPr>
          <p:spPr bwMode="auto">
            <a:xfrm>
              <a:off x="3194" y="3439"/>
              <a:ext cx="26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38931" name="Rectangle 2067"/>
            <p:cNvSpPr>
              <a:spLocks noChangeArrowheads="1"/>
            </p:cNvSpPr>
            <p:nvPr/>
          </p:nvSpPr>
          <p:spPr bwMode="auto">
            <a:xfrm>
              <a:off x="4693" y="3446"/>
              <a:ext cx="29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2 </a:t>
              </a:r>
            </a:p>
          </p:txBody>
        </p:sp>
        <p:sp>
          <p:nvSpPr>
            <p:cNvPr id="38932" name="AutoShape 2068"/>
            <p:cNvSpPr>
              <a:spLocks noChangeArrowheads="1"/>
            </p:cNvSpPr>
            <p:nvPr/>
          </p:nvSpPr>
          <p:spPr bwMode="auto">
            <a:xfrm>
              <a:off x="3932" y="3263"/>
              <a:ext cx="328" cy="288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8933" name="AutoShape 2069"/>
            <p:cNvSpPr>
              <a:spLocks noChangeArrowheads="1"/>
            </p:cNvSpPr>
            <p:nvPr/>
          </p:nvSpPr>
          <p:spPr bwMode="auto">
            <a:xfrm rot="19620000">
              <a:off x="3930" y="3266"/>
              <a:ext cx="328" cy="289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8934" name="AutoShape 2070"/>
            <p:cNvSpPr>
              <a:spLocks noChangeArrowheads="1"/>
            </p:cNvSpPr>
            <p:nvPr/>
          </p:nvSpPr>
          <p:spPr bwMode="auto">
            <a:xfrm>
              <a:off x="4036" y="3347"/>
              <a:ext cx="115" cy="12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17419" name="AutoShape 2072"/>
          <p:cNvSpPr>
            <a:spLocks noChangeArrowheads="1"/>
          </p:cNvSpPr>
          <p:nvPr/>
        </p:nvSpPr>
        <p:spPr bwMode="auto">
          <a:xfrm>
            <a:off x="2706688" y="3863975"/>
            <a:ext cx="1930400" cy="587375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Center of Mass</a:t>
            </a:r>
          </a:p>
        </p:txBody>
      </p:sp>
      <p:sp>
        <p:nvSpPr>
          <p:cNvPr id="1844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609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 bomb explodes into 3 identical pieces.  Which of the following configurations of velocities is possible?  </a:t>
            </a:r>
          </a:p>
        </p:txBody>
      </p:sp>
      <p:sp>
        <p:nvSpPr>
          <p:cNvPr id="72708" name="Rectangle 1028"/>
          <p:cNvSpPr>
            <a:spLocks noChangeArrowheads="1"/>
          </p:cNvSpPr>
          <p:nvPr/>
        </p:nvSpPr>
        <p:spPr bwMode="auto">
          <a:xfrm>
            <a:off x="1614488" y="2362200"/>
            <a:ext cx="5965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(a)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1" i="1">
                <a:solidFill>
                  <a:schemeClr val="tx2"/>
                </a:solidFill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	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(b)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 i="1">
                <a:solidFill>
                  <a:schemeClr val="tx2"/>
                </a:solidFill>
              </a:rPr>
              <a:t>2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	     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(c)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1" i="1">
                <a:solidFill>
                  <a:schemeClr val="tx2"/>
                </a:solidFill>
              </a:rPr>
              <a:t>both</a:t>
            </a: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    </a:t>
            </a:r>
            <a:r>
              <a:rPr lang="en-US" b="1" i="1" baseline="-25000">
                <a:solidFill>
                  <a:schemeClr val="accent2"/>
                </a:solidFill>
              </a:rPr>
              <a:t>   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8448" name="Rectangle 1029"/>
          <p:cNvSpPr>
            <a:spLocks noChangeArrowheads="1"/>
          </p:cNvSpPr>
          <p:nvPr/>
        </p:nvSpPr>
        <p:spPr bwMode="auto">
          <a:xfrm>
            <a:off x="706438" y="2976563"/>
            <a:ext cx="3735387" cy="2932112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030"/>
          <p:cNvGrpSpPr>
            <a:grpSpLocks/>
          </p:cNvGrpSpPr>
          <p:nvPr/>
        </p:nvGrpSpPr>
        <p:grpSpPr bwMode="auto">
          <a:xfrm>
            <a:off x="985838" y="3236913"/>
            <a:ext cx="3175000" cy="2270125"/>
            <a:chOff x="539" y="2039"/>
            <a:chExt cx="2000" cy="1430"/>
          </a:xfrm>
        </p:grpSpPr>
        <p:grpSp>
          <p:nvGrpSpPr>
            <p:cNvPr id="18477" name="Group 1031"/>
            <p:cNvGrpSpPr>
              <a:grpSpLocks/>
            </p:cNvGrpSpPr>
            <p:nvPr/>
          </p:nvGrpSpPr>
          <p:grpSpPr bwMode="auto">
            <a:xfrm>
              <a:off x="1388" y="2555"/>
              <a:ext cx="437" cy="444"/>
              <a:chOff x="1356" y="2659"/>
              <a:chExt cx="437" cy="444"/>
            </a:xfrm>
          </p:grpSpPr>
          <p:graphicFrame>
            <p:nvGraphicFramePr>
              <p:cNvPr id="18442" name="Object 2056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97" y="2659"/>
              <a:ext cx="171" cy="348"/>
            </p:xfrm>
            <a:graphic>
              <a:graphicData uri="http://schemas.openxmlformats.org/presentationml/2006/ole">
                <p:oleObj spid="_x0000_s18520" name="Clip" r:id="rId7" imgW="2435759" imgH="4405601" progId="">
                  <p:embed/>
                </p:oleObj>
              </a:graphicData>
            </a:graphic>
          </p:graphicFrame>
          <p:graphicFrame>
            <p:nvGraphicFramePr>
              <p:cNvPr id="18443" name="Object 2057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12" y="2671"/>
              <a:ext cx="166" cy="328"/>
            </p:xfrm>
            <a:graphic>
              <a:graphicData uri="http://schemas.openxmlformats.org/presentationml/2006/ole">
                <p:oleObj spid="_x0000_s18521" name="Clip" r:id="rId8" imgW="2435759" imgH="4405601" progId="">
                  <p:embed/>
                </p:oleObj>
              </a:graphicData>
            </a:graphic>
          </p:graphicFrame>
          <p:sp>
            <p:nvSpPr>
              <p:cNvPr id="18499" name="Freeform 1034"/>
              <p:cNvSpPr>
                <a:spLocks/>
              </p:cNvSpPr>
              <p:nvPr/>
            </p:nvSpPr>
            <p:spPr bwMode="auto">
              <a:xfrm>
                <a:off x="1356" y="2800"/>
                <a:ext cx="437" cy="303"/>
              </a:xfrm>
              <a:custGeom>
                <a:avLst/>
                <a:gdLst>
                  <a:gd name="T0" fmla="*/ 324 w 437"/>
                  <a:gd name="T1" fmla="*/ 3 h 303"/>
                  <a:gd name="T2" fmla="*/ 264 w 437"/>
                  <a:gd name="T3" fmla="*/ 47 h 303"/>
                  <a:gd name="T4" fmla="*/ 240 w 437"/>
                  <a:gd name="T5" fmla="*/ 63 h 303"/>
                  <a:gd name="T6" fmla="*/ 228 w 437"/>
                  <a:gd name="T7" fmla="*/ 55 h 303"/>
                  <a:gd name="T8" fmla="*/ 216 w 437"/>
                  <a:gd name="T9" fmla="*/ 67 h 303"/>
                  <a:gd name="T10" fmla="*/ 176 w 437"/>
                  <a:gd name="T11" fmla="*/ 91 h 303"/>
                  <a:gd name="T12" fmla="*/ 168 w 437"/>
                  <a:gd name="T13" fmla="*/ 75 h 303"/>
                  <a:gd name="T14" fmla="*/ 156 w 437"/>
                  <a:gd name="T15" fmla="*/ 79 h 303"/>
                  <a:gd name="T16" fmla="*/ 152 w 437"/>
                  <a:gd name="T17" fmla="*/ 67 h 303"/>
                  <a:gd name="T18" fmla="*/ 120 w 437"/>
                  <a:gd name="T19" fmla="*/ 55 h 303"/>
                  <a:gd name="T20" fmla="*/ 100 w 437"/>
                  <a:gd name="T21" fmla="*/ 35 h 303"/>
                  <a:gd name="T22" fmla="*/ 80 w 437"/>
                  <a:gd name="T23" fmla="*/ 31 h 303"/>
                  <a:gd name="T24" fmla="*/ 68 w 437"/>
                  <a:gd name="T25" fmla="*/ 19 h 303"/>
                  <a:gd name="T26" fmla="*/ 24 w 437"/>
                  <a:gd name="T27" fmla="*/ 47 h 303"/>
                  <a:gd name="T28" fmla="*/ 0 w 437"/>
                  <a:gd name="T29" fmla="*/ 119 h 303"/>
                  <a:gd name="T30" fmla="*/ 20 w 437"/>
                  <a:gd name="T31" fmla="*/ 207 h 303"/>
                  <a:gd name="T32" fmla="*/ 296 w 437"/>
                  <a:gd name="T33" fmla="*/ 295 h 303"/>
                  <a:gd name="T34" fmla="*/ 384 w 437"/>
                  <a:gd name="T35" fmla="*/ 303 h 303"/>
                  <a:gd name="T36" fmla="*/ 428 w 437"/>
                  <a:gd name="T37" fmla="*/ 239 h 303"/>
                  <a:gd name="T38" fmla="*/ 372 w 437"/>
                  <a:gd name="T39" fmla="*/ 47 h 303"/>
                  <a:gd name="T40" fmla="*/ 324 w 437"/>
                  <a:gd name="T41" fmla="*/ 3 h 30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7"/>
                  <a:gd name="T64" fmla="*/ 0 h 303"/>
                  <a:gd name="T65" fmla="*/ 437 w 437"/>
                  <a:gd name="T66" fmla="*/ 303 h 30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7" h="303">
                    <a:moveTo>
                      <a:pt x="324" y="3"/>
                    </a:moveTo>
                    <a:cubicBezTo>
                      <a:pt x="313" y="26"/>
                      <a:pt x="286" y="35"/>
                      <a:pt x="264" y="47"/>
                    </a:cubicBezTo>
                    <a:cubicBezTo>
                      <a:pt x="256" y="52"/>
                      <a:pt x="240" y="63"/>
                      <a:pt x="240" y="63"/>
                    </a:cubicBezTo>
                    <a:cubicBezTo>
                      <a:pt x="236" y="60"/>
                      <a:pt x="233" y="54"/>
                      <a:pt x="228" y="55"/>
                    </a:cubicBezTo>
                    <a:cubicBezTo>
                      <a:pt x="222" y="56"/>
                      <a:pt x="221" y="64"/>
                      <a:pt x="216" y="67"/>
                    </a:cubicBezTo>
                    <a:cubicBezTo>
                      <a:pt x="202" y="76"/>
                      <a:pt x="189" y="78"/>
                      <a:pt x="176" y="91"/>
                    </a:cubicBezTo>
                    <a:cubicBezTo>
                      <a:pt x="173" y="86"/>
                      <a:pt x="173" y="78"/>
                      <a:pt x="168" y="75"/>
                    </a:cubicBezTo>
                    <a:cubicBezTo>
                      <a:pt x="164" y="73"/>
                      <a:pt x="160" y="81"/>
                      <a:pt x="156" y="79"/>
                    </a:cubicBezTo>
                    <a:cubicBezTo>
                      <a:pt x="152" y="77"/>
                      <a:pt x="153" y="71"/>
                      <a:pt x="152" y="67"/>
                    </a:cubicBezTo>
                    <a:cubicBezTo>
                      <a:pt x="133" y="73"/>
                      <a:pt x="138" y="61"/>
                      <a:pt x="120" y="55"/>
                    </a:cubicBezTo>
                    <a:cubicBezTo>
                      <a:pt x="111" y="27"/>
                      <a:pt x="120" y="28"/>
                      <a:pt x="100" y="35"/>
                    </a:cubicBezTo>
                    <a:cubicBezTo>
                      <a:pt x="91" y="0"/>
                      <a:pt x="104" y="31"/>
                      <a:pt x="80" y="31"/>
                    </a:cubicBezTo>
                    <a:cubicBezTo>
                      <a:pt x="74" y="31"/>
                      <a:pt x="72" y="23"/>
                      <a:pt x="68" y="19"/>
                    </a:cubicBezTo>
                    <a:cubicBezTo>
                      <a:pt x="52" y="30"/>
                      <a:pt x="40" y="34"/>
                      <a:pt x="24" y="47"/>
                    </a:cubicBezTo>
                    <a:cubicBezTo>
                      <a:pt x="10" y="75"/>
                      <a:pt x="7" y="90"/>
                      <a:pt x="0" y="119"/>
                    </a:cubicBezTo>
                    <a:cubicBezTo>
                      <a:pt x="4" y="149"/>
                      <a:pt x="5" y="180"/>
                      <a:pt x="20" y="207"/>
                    </a:cubicBezTo>
                    <a:cubicBezTo>
                      <a:pt x="73" y="299"/>
                      <a:pt x="209" y="289"/>
                      <a:pt x="296" y="295"/>
                    </a:cubicBezTo>
                    <a:cubicBezTo>
                      <a:pt x="325" y="297"/>
                      <a:pt x="355" y="300"/>
                      <a:pt x="384" y="303"/>
                    </a:cubicBezTo>
                    <a:cubicBezTo>
                      <a:pt x="428" y="296"/>
                      <a:pt x="416" y="274"/>
                      <a:pt x="428" y="239"/>
                    </a:cubicBezTo>
                    <a:cubicBezTo>
                      <a:pt x="437" y="144"/>
                      <a:pt x="436" y="111"/>
                      <a:pt x="372" y="47"/>
                    </a:cubicBezTo>
                    <a:cubicBezTo>
                      <a:pt x="357" y="32"/>
                      <a:pt x="351" y="3"/>
                      <a:pt x="324" y="3"/>
                    </a:cubicBez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478" name="Line 1035"/>
            <p:cNvSpPr>
              <a:spLocks noChangeShapeType="1"/>
            </p:cNvSpPr>
            <p:nvPr/>
          </p:nvSpPr>
          <p:spPr bwMode="auto">
            <a:xfrm rot="16200000" flipH="1">
              <a:off x="1343" y="2260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79" name="Line 1036"/>
            <p:cNvSpPr>
              <a:spLocks noChangeShapeType="1"/>
            </p:cNvSpPr>
            <p:nvPr/>
          </p:nvSpPr>
          <p:spPr bwMode="auto">
            <a:xfrm flipH="1">
              <a:off x="539" y="3024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80" name="Line 1037"/>
            <p:cNvSpPr>
              <a:spLocks noChangeShapeType="1"/>
            </p:cNvSpPr>
            <p:nvPr/>
          </p:nvSpPr>
          <p:spPr bwMode="auto">
            <a:xfrm flipH="1">
              <a:off x="2097" y="3018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81" name="Rectangle 1038"/>
            <p:cNvSpPr>
              <a:spLocks noChangeArrowheads="1"/>
            </p:cNvSpPr>
            <p:nvPr/>
          </p:nvSpPr>
          <p:spPr bwMode="auto">
            <a:xfrm>
              <a:off x="1065" y="3240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  <p:sp>
          <p:nvSpPr>
            <p:cNvPr id="18482" name="Rectangle 1039"/>
            <p:cNvSpPr>
              <a:spLocks noChangeArrowheads="1"/>
            </p:cNvSpPr>
            <p:nvPr/>
          </p:nvSpPr>
          <p:spPr bwMode="auto">
            <a:xfrm>
              <a:off x="1847" y="3240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  <p:sp>
          <p:nvSpPr>
            <p:cNvPr id="72720" name="Rectangle 1040"/>
            <p:cNvSpPr>
              <a:spLocks noChangeArrowheads="1"/>
            </p:cNvSpPr>
            <p:nvPr/>
          </p:nvSpPr>
          <p:spPr bwMode="auto">
            <a:xfrm>
              <a:off x="677" y="3023"/>
              <a:ext cx="20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72721" name="Rectangle 1041"/>
            <p:cNvSpPr>
              <a:spLocks noChangeArrowheads="1"/>
            </p:cNvSpPr>
            <p:nvPr/>
          </p:nvSpPr>
          <p:spPr bwMode="auto">
            <a:xfrm>
              <a:off x="2176" y="3030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72722" name="AutoShape 1042"/>
            <p:cNvSpPr>
              <a:spLocks noChangeArrowheads="1"/>
            </p:cNvSpPr>
            <p:nvPr/>
          </p:nvSpPr>
          <p:spPr bwMode="auto">
            <a:xfrm>
              <a:off x="1415" y="2847"/>
              <a:ext cx="328" cy="288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2723" name="AutoShape 1043"/>
            <p:cNvSpPr>
              <a:spLocks noChangeArrowheads="1"/>
            </p:cNvSpPr>
            <p:nvPr/>
          </p:nvSpPr>
          <p:spPr bwMode="auto">
            <a:xfrm rot="19620000">
              <a:off x="1413" y="2850"/>
              <a:ext cx="328" cy="289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2724" name="AutoShape 1044"/>
            <p:cNvSpPr>
              <a:spLocks noChangeArrowheads="1"/>
            </p:cNvSpPr>
            <p:nvPr/>
          </p:nvSpPr>
          <p:spPr bwMode="auto">
            <a:xfrm>
              <a:off x="1519" y="2931"/>
              <a:ext cx="115" cy="12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grpSp>
          <p:nvGrpSpPr>
            <p:cNvPr id="18488" name="Group 1045"/>
            <p:cNvGrpSpPr>
              <a:grpSpLocks/>
            </p:cNvGrpSpPr>
            <p:nvPr/>
          </p:nvGrpSpPr>
          <p:grpSpPr bwMode="auto">
            <a:xfrm>
              <a:off x="1773" y="2729"/>
              <a:ext cx="274" cy="420"/>
              <a:chOff x="1741" y="2833"/>
              <a:chExt cx="274" cy="420"/>
            </a:xfrm>
          </p:grpSpPr>
          <p:graphicFrame>
            <p:nvGraphicFramePr>
              <p:cNvPr id="18441" name="Object 205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844" y="2905"/>
              <a:ext cx="171" cy="348"/>
            </p:xfrm>
            <a:graphic>
              <a:graphicData uri="http://schemas.openxmlformats.org/presentationml/2006/ole">
                <p:oleObj spid="_x0000_s18522" name="Clip" r:id="rId9" imgW="2435759" imgH="4405601" progId="">
                  <p:embed/>
                </p:oleObj>
              </a:graphicData>
            </a:graphic>
          </p:graphicFrame>
          <p:sp>
            <p:nvSpPr>
              <p:cNvPr id="18497" name="Freeform 1047"/>
              <p:cNvSpPr>
                <a:spLocks/>
              </p:cNvSpPr>
              <p:nvPr/>
            </p:nvSpPr>
            <p:spPr bwMode="auto">
              <a:xfrm>
                <a:off x="1787" y="2927"/>
                <a:ext cx="67" cy="320"/>
              </a:xfrm>
              <a:custGeom>
                <a:avLst/>
                <a:gdLst>
                  <a:gd name="T0" fmla="*/ 58 w 67"/>
                  <a:gd name="T1" fmla="*/ 0 h 320"/>
                  <a:gd name="T2" fmla="*/ 31 w 67"/>
                  <a:gd name="T3" fmla="*/ 35 h 320"/>
                  <a:gd name="T4" fmla="*/ 52 w 67"/>
                  <a:gd name="T5" fmla="*/ 35 h 320"/>
                  <a:gd name="T6" fmla="*/ 17 w 67"/>
                  <a:gd name="T7" fmla="*/ 78 h 320"/>
                  <a:gd name="T8" fmla="*/ 37 w 67"/>
                  <a:gd name="T9" fmla="*/ 102 h 320"/>
                  <a:gd name="T10" fmla="*/ 0 w 67"/>
                  <a:gd name="T11" fmla="*/ 112 h 320"/>
                  <a:gd name="T12" fmla="*/ 58 w 67"/>
                  <a:gd name="T13" fmla="*/ 149 h 320"/>
                  <a:gd name="T14" fmla="*/ 37 w 67"/>
                  <a:gd name="T15" fmla="*/ 190 h 320"/>
                  <a:gd name="T16" fmla="*/ 54 w 67"/>
                  <a:gd name="T17" fmla="*/ 211 h 320"/>
                  <a:gd name="T18" fmla="*/ 17 w 67"/>
                  <a:gd name="T19" fmla="*/ 227 h 320"/>
                  <a:gd name="T20" fmla="*/ 47 w 67"/>
                  <a:gd name="T21" fmla="*/ 254 h 320"/>
                  <a:gd name="T22" fmla="*/ 62 w 67"/>
                  <a:gd name="T23" fmla="*/ 260 h 320"/>
                  <a:gd name="T24" fmla="*/ 31 w 67"/>
                  <a:gd name="T25" fmla="*/ 276 h 320"/>
                  <a:gd name="T26" fmla="*/ 54 w 67"/>
                  <a:gd name="T27" fmla="*/ 297 h 320"/>
                  <a:gd name="T28" fmla="*/ 39 w 67"/>
                  <a:gd name="T29" fmla="*/ 303 h 320"/>
                  <a:gd name="T30" fmla="*/ 64 w 67"/>
                  <a:gd name="T31" fmla="*/ 319 h 320"/>
                  <a:gd name="T32" fmla="*/ 66 w 67"/>
                  <a:gd name="T33" fmla="*/ 317 h 320"/>
                  <a:gd name="T34" fmla="*/ 66 w 67"/>
                  <a:gd name="T35" fmla="*/ 315 h 3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7"/>
                  <a:gd name="T55" fmla="*/ 0 h 320"/>
                  <a:gd name="T56" fmla="*/ 67 w 67"/>
                  <a:gd name="T57" fmla="*/ 320 h 3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7" h="320">
                    <a:moveTo>
                      <a:pt x="58" y="0"/>
                    </a:moveTo>
                    <a:lnTo>
                      <a:pt x="31" y="35"/>
                    </a:lnTo>
                    <a:lnTo>
                      <a:pt x="52" y="35"/>
                    </a:lnTo>
                    <a:lnTo>
                      <a:pt x="17" y="78"/>
                    </a:lnTo>
                    <a:lnTo>
                      <a:pt x="37" y="102"/>
                    </a:lnTo>
                    <a:lnTo>
                      <a:pt x="0" y="112"/>
                    </a:lnTo>
                    <a:lnTo>
                      <a:pt x="58" y="149"/>
                    </a:lnTo>
                    <a:lnTo>
                      <a:pt x="37" y="190"/>
                    </a:lnTo>
                    <a:lnTo>
                      <a:pt x="54" y="211"/>
                    </a:lnTo>
                    <a:lnTo>
                      <a:pt x="17" y="227"/>
                    </a:lnTo>
                    <a:lnTo>
                      <a:pt x="47" y="254"/>
                    </a:lnTo>
                    <a:lnTo>
                      <a:pt x="62" y="260"/>
                    </a:lnTo>
                    <a:lnTo>
                      <a:pt x="31" y="276"/>
                    </a:lnTo>
                    <a:lnTo>
                      <a:pt x="54" y="297"/>
                    </a:lnTo>
                    <a:lnTo>
                      <a:pt x="39" y="303"/>
                    </a:lnTo>
                    <a:lnTo>
                      <a:pt x="64" y="319"/>
                    </a:lnTo>
                    <a:lnTo>
                      <a:pt x="66" y="317"/>
                    </a:lnTo>
                    <a:lnTo>
                      <a:pt x="66" y="315"/>
                    </a:lnTo>
                  </a:path>
                </a:pathLst>
              </a:custGeom>
              <a:solidFill>
                <a:srgbClr val="232323"/>
              </a:solidFill>
              <a:ln w="1270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498" name="Freeform 1048"/>
              <p:cNvSpPr>
                <a:spLocks/>
              </p:cNvSpPr>
              <p:nvPr/>
            </p:nvSpPr>
            <p:spPr bwMode="auto">
              <a:xfrm>
                <a:off x="1741" y="2833"/>
                <a:ext cx="256" cy="298"/>
              </a:xfrm>
              <a:custGeom>
                <a:avLst/>
                <a:gdLst>
                  <a:gd name="T0" fmla="*/ 46 w 256"/>
                  <a:gd name="T1" fmla="*/ 288 h 298"/>
                  <a:gd name="T2" fmla="*/ 130 w 256"/>
                  <a:gd name="T3" fmla="*/ 260 h 298"/>
                  <a:gd name="T4" fmla="*/ 162 w 256"/>
                  <a:gd name="T5" fmla="*/ 224 h 298"/>
                  <a:gd name="T6" fmla="*/ 202 w 256"/>
                  <a:gd name="T7" fmla="*/ 212 h 298"/>
                  <a:gd name="T8" fmla="*/ 254 w 256"/>
                  <a:gd name="T9" fmla="*/ 180 h 298"/>
                  <a:gd name="T10" fmla="*/ 246 w 256"/>
                  <a:gd name="T11" fmla="*/ 120 h 298"/>
                  <a:gd name="T12" fmla="*/ 162 w 256"/>
                  <a:gd name="T13" fmla="*/ 20 h 298"/>
                  <a:gd name="T14" fmla="*/ 114 w 256"/>
                  <a:gd name="T15" fmla="*/ 0 h 298"/>
                  <a:gd name="T16" fmla="*/ 54 w 256"/>
                  <a:gd name="T17" fmla="*/ 36 h 298"/>
                  <a:gd name="T18" fmla="*/ 34 w 256"/>
                  <a:gd name="T19" fmla="*/ 60 h 298"/>
                  <a:gd name="T20" fmla="*/ 18 w 256"/>
                  <a:gd name="T21" fmla="*/ 92 h 298"/>
                  <a:gd name="T22" fmla="*/ 10 w 256"/>
                  <a:gd name="T23" fmla="*/ 108 h 298"/>
                  <a:gd name="T24" fmla="*/ 34 w 256"/>
                  <a:gd name="T25" fmla="*/ 268 h 298"/>
                  <a:gd name="T26" fmla="*/ 46 w 256"/>
                  <a:gd name="T27" fmla="*/ 288 h 2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56"/>
                  <a:gd name="T43" fmla="*/ 0 h 298"/>
                  <a:gd name="T44" fmla="*/ 256 w 256"/>
                  <a:gd name="T45" fmla="*/ 298 h 29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56" h="298">
                    <a:moveTo>
                      <a:pt x="46" y="288"/>
                    </a:moveTo>
                    <a:cubicBezTo>
                      <a:pt x="71" y="272"/>
                      <a:pt x="101" y="265"/>
                      <a:pt x="130" y="260"/>
                    </a:cubicBezTo>
                    <a:cubicBezTo>
                      <a:pt x="143" y="247"/>
                      <a:pt x="147" y="234"/>
                      <a:pt x="162" y="224"/>
                    </a:cubicBezTo>
                    <a:cubicBezTo>
                      <a:pt x="182" y="237"/>
                      <a:pt x="188" y="230"/>
                      <a:pt x="202" y="212"/>
                    </a:cubicBezTo>
                    <a:cubicBezTo>
                      <a:pt x="237" y="229"/>
                      <a:pt x="228" y="197"/>
                      <a:pt x="254" y="180"/>
                    </a:cubicBezTo>
                    <a:cubicBezTo>
                      <a:pt x="252" y="160"/>
                      <a:pt x="256" y="137"/>
                      <a:pt x="246" y="120"/>
                    </a:cubicBezTo>
                    <a:cubicBezTo>
                      <a:pt x="237" y="105"/>
                      <a:pt x="179" y="27"/>
                      <a:pt x="162" y="20"/>
                    </a:cubicBezTo>
                    <a:cubicBezTo>
                      <a:pt x="146" y="13"/>
                      <a:pt x="130" y="8"/>
                      <a:pt x="114" y="0"/>
                    </a:cubicBezTo>
                    <a:cubicBezTo>
                      <a:pt x="68" y="5"/>
                      <a:pt x="78" y="4"/>
                      <a:pt x="54" y="36"/>
                    </a:cubicBezTo>
                    <a:cubicBezTo>
                      <a:pt x="37" y="59"/>
                      <a:pt x="46" y="37"/>
                      <a:pt x="34" y="60"/>
                    </a:cubicBezTo>
                    <a:cubicBezTo>
                      <a:pt x="28" y="70"/>
                      <a:pt x="23" y="81"/>
                      <a:pt x="18" y="92"/>
                    </a:cubicBezTo>
                    <a:cubicBezTo>
                      <a:pt x="15" y="97"/>
                      <a:pt x="10" y="108"/>
                      <a:pt x="10" y="108"/>
                    </a:cubicBezTo>
                    <a:cubicBezTo>
                      <a:pt x="12" y="163"/>
                      <a:pt x="0" y="222"/>
                      <a:pt x="34" y="268"/>
                    </a:cubicBezTo>
                    <a:cubicBezTo>
                      <a:pt x="43" y="294"/>
                      <a:pt x="36" y="298"/>
                      <a:pt x="46" y="288"/>
                    </a:cubicBez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8489" name="Group 1049"/>
            <p:cNvGrpSpPr>
              <a:grpSpLocks/>
            </p:cNvGrpSpPr>
            <p:nvPr/>
          </p:nvGrpSpPr>
          <p:grpSpPr bwMode="auto">
            <a:xfrm>
              <a:off x="1100" y="2753"/>
              <a:ext cx="310" cy="396"/>
              <a:chOff x="1068" y="2857"/>
              <a:chExt cx="310" cy="396"/>
            </a:xfrm>
          </p:grpSpPr>
          <p:grpSp>
            <p:nvGrpSpPr>
              <p:cNvPr id="18492" name="Group 1050"/>
              <p:cNvGrpSpPr>
                <a:grpSpLocks/>
              </p:cNvGrpSpPr>
              <p:nvPr/>
            </p:nvGrpSpPr>
            <p:grpSpPr bwMode="auto">
              <a:xfrm>
                <a:off x="1068" y="2916"/>
                <a:ext cx="219" cy="337"/>
                <a:chOff x="993" y="2351"/>
                <a:chExt cx="219" cy="337"/>
              </a:xfrm>
            </p:grpSpPr>
            <p:sp>
              <p:nvSpPr>
                <p:cNvPr id="18494" name="Freeform 1051"/>
                <p:cNvSpPr>
                  <a:spLocks/>
                </p:cNvSpPr>
                <p:nvPr/>
              </p:nvSpPr>
              <p:spPr bwMode="auto">
                <a:xfrm>
                  <a:off x="1130" y="2365"/>
                  <a:ext cx="82" cy="320"/>
                </a:xfrm>
                <a:custGeom>
                  <a:avLst/>
                  <a:gdLst>
                    <a:gd name="T0" fmla="*/ 71 w 82"/>
                    <a:gd name="T1" fmla="*/ 0 h 320"/>
                    <a:gd name="T2" fmla="*/ 47 w 82"/>
                    <a:gd name="T3" fmla="*/ 35 h 320"/>
                    <a:gd name="T4" fmla="*/ 61 w 82"/>
                    <a:gd name="T5" fmla="*/ 35 h 320"/>
                    <a:gd name="T6" fmla="*/ 32 w 82"/>
                    <a:gd name="T7" fmla="*/ 78 h 320"/>
                    <a:gd name="T8" fmla="*/ 47 w 82"/>
                    <a:gd name="T9" fmla="*/ 94 h 320"/>
                    <a:gd name="T10" fmla="*/ 18 w 82"/>
                    <a:gd name="T11" fmla="*/ 115 h 320"/>
                    <a:gd name="T12" fmla="*/ 71 w 82"/>
                    <a:gd name="T13" fmla="*/ 147 h 320"/>
                    <a:gd name="T14" fmla="*/ 55 w 82"/>
                    <a:gd name="T15" fmla="*/ 188 h 320"/>
                    <a:gd name="T16" fmla="*/ 63 w 82"/>
                    <a:gd name="T17" fmla="*/ 204 h 320"/>
                    <a:gd name="T18" fmla="*/ 32 w 82"/>
                    <a:gd name="T19" fmla="*/ 225 h 320"/>
                    <a:gd name="T20" fmla="*/ 69 w 82"/>
                    <a:gd name="T21" fmla="*/ 258 h 320"/>
                    <a:gd name="T22" fmla="*/ 47 w 82"/>
                    <a:gd name="T23" fmla="*/ 274 h 320"/>
                    <a:gd name="T24" fmla="*/ 63 w 82"/>
                    <a:gd name="T25" fmla="*/ 290 h 320"/>
                    <a:gd name="T26" fmla="*/ 55 w 82"/>
                    <a:gd name="T27" fmla="*/ 303 h 320"/>
                    <a:gd name="T28" fmla="*/ 81 w 82"/>
                    <a:gd name="T29" fmla="*/ 319 h 320"/>
                    <a:gd name="T30" fmla="*/ 38 w 82"/>
                    <a:gd name="T31" fmla="*/ 307 h 320"/>
                    <a:gd name="T32" fmla="*/ 0 w 82"/>
                    <a:gd name="T33" fmla="*/ 235 h 320"/>
                    <a:gd name="T34" fmla="*/ 4 w 82"/>
                    <a:gd name="T35" fmla="*/ 157 h 320"/>
                    <a:gd name="T36" fmla="*/ 12 w 82"/>
                    <a:gd name="T37" fmla="*/ 57 h 320"/>
                    <a:gd name="T38" fmla="*/ 36 w 82"/>
                    <a:gd name="T39" fmla="*/ 20 h 320"/>
                    <a:gd name="T40" fmla="*/ 71 w 82"/>
                    <a:gd name="T41" fmla="*/ 0 h 3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2"/>
                    <a:gd name="T64" fmla="*/ 0 h 320"/>
                    <a:gd name="T65" fmla="*/ 82 w 82"/>
                    <a:gd name="T66" fmla="*/ 320 h 3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2" h="320">
                      <a:moveTo>
                        <a:pt x="71" y="0"/>
                      </a:moveTo>
                      <a:lnTo>
                        <a:pt x="47" y="35"/>
                      </a:lnTo>
                      <a:lnTo>
                        <a:pt x="61" y="35"/>
                      </a:lnTo>
                      <a:lnTo>
                        <a:pt x="32" y="78"/>
                      </a:lnTo>
                      <a:lnTo>
                        <a:pt x="47" y="94"/>
                      </a:lnTo>
                      <a:lnTo>
                        <a:pt x="18" y="115"/>
                      </a:lnTo>
                      <a:lnTo>
                        <a:pt x="71" y="147"/>
                      </a:lnTo>
                      <a:lnTo>
                        <a:pt x="55" y="188"/>
                      </a:lnTo>
                      <a:lnTo>
                        <a:pt x="63" y="204"/>
                      </a:lnTo>
                      <a:lnTo>
                        <a:pt x="32" y="225"/>
                      </a:lnTo>
                      <a:lnTo>
                        <a:pt x="69" y="258"/>
                      </a:lnTo>
                      <a:lnTo>
                        <a:pt x="47" y="274"/>
                      </a:lnTo>
                      <a:lnTo>
                        <a:pt x="63" y="290"/>
                      </a:lnTo>
                      <a:lnTo>
                        <a:pt x="55" y="303"/>
                      </a:lnTo>
                      <a:lnTo>
                        <a:pt x="81" y="319"/>
                      </a:lnTo>
                      <a:lnTo>
                        <a:pt x="38" y="307"/>
                      </a:lnTo>
                      <a:lnTo>
                        <a:pt x="0" y="235"/>
                      </a:lnTo>
                      <a:lnTo>
                        <a:pt x="4" y="157"/>
                      </a:lnTo>
                      <a:lnTo>
                        <a:pt x="12" y="57"/>
                      </a:lnTo>
                      <a:lnTo>
                        <a:pt x="36" y="20"/>
                      </a:lnTo>
                      <a:lnTo>
                        <a:pt x="71" y="0"/>
                      </a:lnTo>
                    </a:path>
                  </a:pathLst>
                </a:custGeom>
                <a:solidFill>
                  <a:srgbClr val="232323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95" name="Freeform 1052"/>
                <p:cNvSpPr>
                  <a:spLocks/>
                </p:cNvSpPr>
                <p:nvPr/>
              </p:nvSpPr>
              <p:spPr bwMode="auto">
                <a:xfrm>
                  <a:off x="1148" y="2351"/>
                  <a:ext cx="52" cy="49"/>
                </a:xfrm>
                <a:custGeom>
                  <a:avLst/>
                  <a:gdLst>
                    <a:gd name="T0" fmla="*/ 51 w 52"/>
                    <a:gd name="T1" fmla="*/ 10 h 49"/>
                    <a:gd name="T2" fmla="*/ 47 w 52"/>
                    <a:gd name="T3" fmla="*/ 4 h 49"/>
                    <a:gd name="T4" fmla="*/ 41 w 52"/>
                    <a:gd name="T5" fmla="*/ 2 h 49"/>
                    <a:gd name="T6" fmla="*/ 35 w 52"/>
                    <a:gd name="T7" fmla="*/ 0 h 49"/>
                    <a:gd name="T8" fmla="*/ 29 w 52"/>
                    <a:gd name="T9" fmla="*/ 0 h 49"/>
                    <a:gd name="T10" fmla="*/ 22 w 52"/>
                    <a:gd name="T11" fmla="*/ 0 h 49"/>
                    <a:gd name="T12" fmla="*/ 16 w 52"/>
                    <a:gd name="T13" fmla="*/ 0 h 49"/>
                    <a:gd name="T14" fmla="*/ 10 w 52"/>
                    <a:gd name="T15" fmla="*/ 0 h 49"/>
                    <a:gd name="T16" fmla="*/ 2 w 52"/>
                    <a:gd name="T17" fmla="*/ 0 h 49"/>
                    <a:gd name="T18" fmla="*/ 0 w 52"/>
                    <a:gd name="T19" fmla="*/ 2 h 49"/>
                    <a:gd name="T20" fmla="*/ 0 w 52"/>
                    <a:gd name="T21" fmla="*/ 48 h 49"/>
                    <a:gd name="T22" fmla="*/ 51 w 52"/>
                    <a:gd name="T23" fmla="*/ 10 h 4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2"/>
                    <a:gd name="T37" fmla="*/ 0 h 49"/>
                    <a:gd name="T38" fmla="*/ 52 w 52"/>
                    <a:gd name="T39" fmla="*/ 49 h 4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2" h="49">
                      <a:moveTo>
                        <a:pt x="51" y="10"/>
                      </a:move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8"/>
                      </a:lnTo>
                      <a:lnTo>
                        <a:pt x="51" y="10"/>
                      </a:lnTo>
                    </a:path>
                  </a:pathLst>
                </a:custGeom>
                <a:solidFill>
                  <a:schemeClr val="bg2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96" name="Freeform 1053"/>
                <p:cNvSpPr>
                  <a:spLocks/>
                </p:cNvSpPr>
                <p:nvPr/>
              </p:nvSpPr>
              <p:spPr bwMode="auto">
                <a:xfrm>
                  <a:off x="1139" y="2650"/>
                  <a:ext cx="73" cy="38"/>
                </a:xfrm>
                <a:custGeom>
                  <a:avLst/>
                  <a:gdLst>
                    <a:gd name="T0" fmla="*/ 72 w 73"/>
                    <a:gd name="T1" fmla="*/ 35 h 38"/>
                    <a:gd name="T2" fmla="*/ 66 w 73"/>
                    <a:gd name="T3" fmla="*/ 35 h 38"/>
                    <a:gd name="T4" fmla="*/ 60 w 73"/>
                    <a:gd name="T5" fmla="*/ 35 h 38"/>
                    <a:gd name="T6" fmla="*/ 53 w 73"/>
                    <a:gd name="T7" fmla="*/ 35 h 38"/>
                    <a:gd name="T8" fmla="*/ 47 w 73"/>
                    <a:gd name="T9" fmla="*/ 37 h 38"/>
                    <a:gd name="T10" fmla="*/ 41 w 73"/>
                    <a:gd name="T11" fmla="*/ 35 h 38"/>
                    <a:gd name="T12" fmla="*/ 35 w 73"/>
                    <a:gd name="T13" fmla="*/ 33 h 38"/>
                    <a:gd name="T14" fmla="*/ 29 w 73"/>
                    <a:gd name="T15" fmla="*/ 33 h 38"/>
                    <a:gd name="T16" fmla="*/ 23 w 73"/>
                    <a:gd name="T17" fmla="*/ 31 h 38"/>
                    <a:gd name="T18" fmla="*/ 16 w 73"/>
                    <a:gd name="T19" fmla="*/ 29 h 38"/>
                    <a:gd name="T20" fmla="*/ 10 w 73"/>
                    <a:gd name="T21" fmla="*/ 27 h 38"/>
                    <a:gd name="T22" fmla="*/ 4 w 73"/>
                    <a:gd name="T23" fmla="*/ 25 h 38"/>
                    <a:gd name="T24" fmla="*/ 0 w 73"/>
                    <a:gd name="T25" fmla="*/ 19 h 38"/>
                    <a:gd name="T26" fmla="*/ 4 w 73"/>
                    <a:gd name="T27" fmla="*/ 12 h 38"/>
                    <a:gd name="T28" fmla="*/ 6 w 73"/>
                    <a:gd name="T29" fmla="*/ 6 h 38"/>
                    <a:gd name="T30" fmla="*/ 12 w 73"/>
                    <a:gd name="T31" fmla="*/ 0 h 38"/>
                    <a:gd name="T32" fmla="*/ 19 w 73"/>
                    <a:gd name="T33" fmla="*/ 2 h 38"/>
                    <a:gd name="T34" fmla="*/ 25 w 73"/>
                    <a:gd name="T35" fmla="*/ 4 h 38"/>
                    <a:gd name="T36" fmla="*/ 31 w 73"/>
                    <a:gd name="T37" fmla="*/ 10 h 38"/>
                    <a:gd name="T38" fmla="*/ 35 w 73"/>
                    <a:gd name="T39" fmla="*/ 16 h 38"/>
                    <a:gd name="T40" fmla="*/ 41 w 73"/>
                    <a:gd name="T41" fmla="*/ 21 h 38"/>
                    <a:gd name="T42" fmla="*/ 45 w 73"/>
                    <a:gd name="T43" fmla="*/ 27 h 38"/>
                    <a:gd name="T44" fmla="*/ 51 w 73"/>
                    <a:gd name="T45" fmla="*/ 33 h 38"/>
                    <a:gd name="T46" fmla="*/ 58 w 73"/>
                    <a:gd name="T47" fmla="*/ 37 h 38"/>
                    <a:gd name="T48" fmla="*/ 64 w 73"/>
                    <a:gd name="T49" fmla="*/ 35 h 38"/>
                    <a:gd name="T50" fmla="*/ 58 w 73"/>
                    <a:gd name="T51" fmla="*/ 31 h 3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3"/>
                    <a:gd name="T79" fmla="*/ 0 h 38"/>
                    <a:gd name="T80" fmla="*/ 73 w 73"/>
                    <a:gd name="T81" fmla="*/ 38 h 3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3" h="38">
                      <a:moveTo>
                        <a:pt x="72" y="35"/>
                      </a:moveTo>
                      <a:lnTo>
                        <a:pt x="66" y="35"/>
                      </a:lnTo>
                      <a:lnTo>
                        <a:pt x="60" y="35"/>
                      </a:lnTo>
                      <a:lnTo>
                        <a:pt x="53" y="35"/>
                      </a:lnTo>
                      <a:lnTo>
                        <a:pt x="47" y="37"/>
                      </a:lnTo>
                      <a:lnTo>
                        <a:pt x="41" y="35"/>
                      </a:lnTo>
                      <a:lnTo>
                        <a:pt x="35" y="33"/>
                      </a:lnTo>
                      <a:lnTo>
                        <a:pt x="29" y="33"/>
                      </a:lnTo>
                      <a:lnTo>
                        <a:pt x="23" y="31"/>
                      </a:lnTo>
                      <a:lnTo>
                        <a:pt x="16" y="29"/>
                      </a:lnTo>
                      <a:lnTo>
                        <a:pt x="10" y="27"/>
                      </a:lnTo>
                      <a:lnTo>
                        <a:pt x="4" y="25"/>
                      </a:lnTo>
                      <a:lnTo>
                        <a:pt x="0" y="19"/>
                      </a:lnTo>
                      <a:lnTo>
                        <a:pt x="4" y="12"/>
                      </a:lnTo>
                      <a:lnTo>
                        <a:pt x="6" y="6"/>
                      </a:lnTo>
                      <a:lnTo>
                        <a:pt x="12" y="0"/>
                      </a:lnTo>
                      <a:lnTo>
                        <a:pt x="19" y="2"/>
                      </a:lnTo>
                      <a:lnTo>
                        <a:pt x="25" y="4"/>
                      </a:lnTo>
                      <a:lnTo>
                        <a:pt x="31" y="10"/>
                      </a:lnTo>
                      <a:lnTo>
                        <a:pt x="35" y="16"/>
                      </a:lnTo>
                      <a:lnTo>
                        <a:pt x="41" y="21"/>
                      </a:lnTo>
                      <a:lnTo>
                        <a:pt x="45" y="27"/>
                      </a:lnTo>
                      <a:lnTo>
                        <a:pt x="51" y="33"/>
                      </a:lnTo>
                      <a:lnTo>
                        <a:pt x="58" y="37"/>
                      </a:lnTo>
                      <a:lnTo>
                        <a:pt x="64" y="35"/>
                      </a:lnTo>
                      <a:lnTo>
                        <a:pt x="58" y="31"/>
                      </a:lnTo>
                    </a:path>
                  </a:pathLst>
                </a:custGeom>
                <a:solidFill>
                  <a:schemeClr val="bg2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graphicFrame>
              <p:nvGraphicFramePr>
                <p:cNvPr id="18440" name="Object 2054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993" y="2356"/>
                <a:ext cx="166" cy="328"/>
              </p:xfrm>
              <a:graphic>
                <a:graphicData uri="http://schemas.openxmlformats.org/presentationml/2006/ole">
                  <p:oleObj spid="_x0000_s18523" name="Clip" r:id="rId10" imgW="2435759" imgH="4405601" progId="">
                    <p:embed/>
                  </p:oleObj>
                </a:graphicData>
              </a:graphic>
            </p:graphicFrame>
          </p:grpSp>
          <p:sp>
            <p:nvSpPr>
              <p:cNvPr id="18493" name="Freeform 1055"/>
              <p:cNvSpPr>
                <a:spLocks/>
              </p:cNvSpPr>
              <p:nvPr/>
            </p:nvSpPr>
            <p:spPr bwMode="auto">
              <a:xfrm>
                <a:off x="1070" y="2857"/>
                <a:ext cx="308" cy="280"/>
              </a:xfrm>
              <a:custGeom>
                <a:avLst/>
                <a:gdLst>
                  <a:gd name="T0" fmla="*/ 221 w 308"/>
                  <a:gd name="T1" fmla="*/ 252 h 280"/>
                  <a:gd name="T2" fmla="*/ 173 w 308"/>
                  <a:gd name="T3" fmla="*/ 232 h 280"/>
                  <a:gd name="T4" fmla="*/ 129 w 308"/>
                  <a:gd name="T5" fmla="*/ 208 h 280"/>
                  <a:gd name="T6" fmla="*/ 109 w 308"/>
                  <a:gd name="T7" fmla="*/ 204 h 280"/>
                  <a:gd name="T8" fmla="*/ 93 w 308"/>
                  <a:gd name="T9" fmla="*/ 208 h 280"/>
                  <a:gd name="T10" fmla="*/ 33 w 308"/>
                  <a:gd name="T11" fmla="*/ 176 h 280"/>
                  <a:gd name="T12" fmla="*/ 17 w 308"/>
                  <a:gd name="T13" fmla="*/ 112 h 280"/>
                  <a:gd name="T14" fmla="*/ 5 w 308"/>
                  <a:gd name="T15" fmla="*/ 76 h 280"/>
                  <a:gd name="T16" fmla="*/ 1 w 308"/>
                  <a:gd name="T17" fmla="*/ 64 h 280"/>
                  <a:gd name="T18" fmla="*/ 5 w 308"/>
                  <a:gd name="T19" fmla="*/ 36 h 280"/>
                  <a:gd name="T20" fmla="*/ 165 w 308"/>
                  <a:gd name="T21" fmla="*/ 0 h 280"/>
                  <a:gd name="T22" fmla="*/ 281 w 308"/>
                  <a:gd name="T23" fmla="*/ 44 h 280"/>
                  <a:gd name="T24" fmla="*/ 217 w 308"/>
                  <a:gd name="T25" fmla="*/ 280 h 280"/>
                  <a:gd name="T26" fmla="*/ 157 w 308"/>
                  <a:gd name="T27" fmla="*/ 228 h 280"/>
                  <a:gd name="T28" fmla="*/ 221 w 308"/>
                  <a:gd name="T29" fmla="*/ 252 h 28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08"/>
                  <a:gd name="T46" fmla="*/ 0 h 280"/>
                  <a:gd name="T47" fmla="*/ 308 w 308"/>
                  <a:gd name="T48" fmla="*/ 280 h 28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08" h="280">
                    <a:moveTo>
                      <a:pt x="221" y="252"/>
                    </a:moveTo>
                    <a:cubicBezTo>
                      <a:pt x="206" y="237"/>
                      <a:pt x="193" y="237"/>
                      <a:pt x="173" y="232"/>
                    </a:cubicBezTo>
                    <a:cubicBezTo>
                      <a:pt x="160" y="206"/>
                      <a:pt x="159" y="203"/>
                      <a:pt x="129" y="208"/>
                    </a:cubicBezTo>
                    <a:cubicBezTo>
                      <a:pt x="101" y="227"/>
                      <a:pt x="132" y="212"/>
                      <a:pt x="109" y="204"/>
                    </a:cubicBezTo>
                    <a:cubicBezTo>
                      <a:pt x="104" y="202"/>
                      <a:pt x="98" y="207"/>
                      <a:pt x="93" y="208"/>
                    </a:cubicBezTo>
                    <a:cubicBezTo>
                      <a:pt x="75" y="196"/>
                      <a:pt x="54" y="183"/>
                      <a:pt x="33" y="176"/>
                    </a:cubicBezTo>
                    <a:cubicBezTo>
                      <a:pt x="26" y="155"/>
                      <a:pt x="23" y="133"/>
                      <a:pt x="17" y="112"/>
                    </a:cubicBezTo>
                    <a:cubicBezTo>
                      <a:pt x="17" y="112"/>
                      <a:pt x="7" y="82"/>
                      <a:pt x="5" y="76"/>
                    </a:cubicBezTo>
                    <a:cubicBezTo>
                      <a:pt x="4" y="72"/>
                      <a:pt x="1" y="64"/>
                      <a:pt x="1" y="64"/>
                    </a:cubicBezTo>
                    <a:cubicBezTo>
                      <a:pt x="2" y="55"/>
                      <a:pt x="0" y="44"/>
                      <a:pt x="5" y="36"/>
                    </a:cubicBezTo>
                    <a:cubicBezTo>
                      <a:pt x="26" y="2"/>
                      <a:pt x="144" y="1"/>
                      <a:pt x="165" y="0"/>
                    </a:cubicBezTo>
                    <a:cubicBezTo>
                      <a:pt x="249" y="10"/>
                      <a:pt x="225" y="6"/>
                      <a:pt x="281" y="44"/>
                    </a:cubicBezTo>
                    <a:cubicBezTo>
                      <a:pt x="308" y="124"/>
                      <a:pt x="291" y="231"/>
                      <a:pt x="217" y="280"/>
                    </a:cubicBezTo>
                    <a:cubicBezTo>
                      <a:pt x="211" y="241"/>
                      <a:pt x="198" y="228"/>
                      <a:pt x="157" y="228"/>
                    </a:cubicBezTo>
                    <a:lnTo>
                      <a:pt x="221" y="252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72736" name="Rectangle 1056"/>
            <p:cNvSpPr>
              <a:spLocks noChangeArrowheads="1"/>
            </p:cNvSpPr>
            <p:nvPr/>
          </p:nvSpPr>
          <p:spPr bwMode="auto">
            <a:xfrm>
              <a:off x="1648" y="2120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18491" name="Rectangle 1057"/>
            <p:cNvSpPr>
              <a:spLocks noChangeArrowheads="1"/>
            </p:cNvSpPr>
            <p:nvPr/>
          </p:nvSpPr>
          <p:spPr bwMode="auto">
            <a:xfrm>
              <a:off x="1661" y="2494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</p:grpSp>
      <p:sp>
        <p:nvSpPr>
          <p:cNvPr id="18450" name="Rectangle 1058"/>
          <p:cNvSpPr>
            <a:spLocks noChangeArrowheads="1"/>
          </p:cNvSpPr>
          <p:nvPr/>
        </p:nvSpPr>
        <p:spPr bwMode="auto">
          <a:xfrm>
            <a:off x="4681538" y="2979738"/>
            <a:ext cx="3735387" cy="2932112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7" name="Group 1059"/>
          <p:cNvGrpSpPr>
            <a:grpSpLocks/>
          </p:cNvGrpSpPr>
          <p:nvPr/>
        </p:nvGrpSpPr>
        <p:grpSpPr bwMode="auto">
          <a:xfrm>
            <a:off x="5192713" y="3240088"/>
            <a:ext cx="2624137" cy="2368550"/>
            <a:chOff x="3213" y="2041"/>
            <a:chExt cx="1653" cy="1492"/>
          </a:xfrm>
        </p:grpSpPr>
        <p:grpSp>
          <p:nvGrpSpPr>
            <p:cNvPr id="18454" name="Group 1060"/>
            <p:cNvGrpSpPr>
              <a:grpSpLocks/>
            </p:cNvGrpSpPr>
            <p:nvPr/>
          </p:nvGrpSpPr>
          <p:grpSpPr bwMode="auto">
            <a:xfrm>
              <a:off x="3706" y="2896"/>
              <a:ext cx="310" cy="396"/>
              <a:chOff x="1068" y="2857"/>
              <a:chExt cx="310" cy="396"/>
            </a:xfrm>
          </p:grpSpPr>
          <p:grpSp>
            <p:nvGrpSpPr>
              <p:cNvPr id="18472" name="Group 1061"/>
              <p:cNvGrpSpPr>
                <a:grpSpLocks/>
              </p:cNvGrpSpPr>
              <p:nvPr/>
            </p:nvGrpSpPr>
            <p:grpSpPr bwMode="auto">
              <a:xfrm>
                <a:off x="1068" y="2916"/>
                <a:ext cx="219" cy="337"/>
                <a:chOff x="993" y="2351"/>
                <a:chExt cx="219" cy="337"/>
              </a:xfrm>
            </p:grpSpPr>
            <p:sp>
              <p:nvSpPr>
                <p:cNvPr id="18474" name="Freeform 1062"/>
                <p:cNvSpPr>
                  <a:spLocks/>
                </p:cNvSpPr>
                <p:nvPr/>
              </p:nvSpPr>
              <p:spPr bwMode="auto">
                <a:xfrm>
                  <a:off x="1130" y="2365"/>
                  <a:ext cx="82" cy="320"/>
                </a:xfrm>
                <a:custGeom>
                  <a:avLst/>
                  <a:gdLst>
                    <a:gd name="T0" fmla="*/ 71 w 82"/>
                    <a:gd name="T1" fmla="*/ 0 h 320"/>
                    <a:gd name="T2" fmla="*/ 47 w 82"/>
                    <a:gd name="T3" fmla="*/ 35 h 320"/>
                    <a:gd name="T4" fmla="*/ 61 w 82"/>
                    <a:gd name="T5" fmla="*/ 35 h 320"/>
                    <a:gd name="T6" fmla="*/ 32 w 82"/>
                    <a:gd name="T7" fmla="*/ 78 h 320"/>
                    <a:gd name="T8" fmla="*/ 47 w 82"/>
                    <a:gd name="T9" fmla="*/ 94 h 320"/>
                    <a:gd name="T10" fmla="*/ 18 w 82"/>
                    <a:gd name="T11" fmla="*/ 115 h 320"/>
                    <a:gd name="T12" fmla="*/ 71 w 82"/>
                    <a:gd name="T13" fmla="*/ 147 h 320"/>
                    <a:gd name="T14" fmla="*/ 55 w 82"/>
                    <a:gd name="T15" fmla="*/ 188 h 320"/>
                    <a:gd name="T16" fmla="*/ 63 w 82"/>
                    <a:gd name="T17" fmla="*/ 204 h 320"/>
                    <a:gd name="T18" fmla="*/ 32 w 82"/>
                    <a:gd name="T19" fmla="*/ 225 h 320"/>
                    <a:gd name="T20" fmla="*/ 69 w 82"/>
                    <a:gd name="T21" fmla="*/ 258 h 320"/>
                    <a:gd name="T22" fmla="*/ 47 w 82"/>
                    <a:gd name="T23" fmla="*/ 274 h 320"/>
                    <a:gd name="T24" fmla="*/ 63 w 82"/>
                    <a:gd name="T25" fmla="*/ 290 h 320"/>
                    <a:gd name="T26" fmla="*/ 55 w 82"/>
                    <a:gd name="T27" fmla="*/ 303 h 320"/>
                    <a:gd name="T28" fmla="*/ 81 w 82"/>
                    <a:gd name="T29" fmla="*/ 319 h 320"/>
                    <a:gd name="T30" fmla="*/ 38 w 82"/>
                    <a:gd name="T31" fmla="*/ 307 h 320"/>
                    <a:gd name="T32" fmla="*/ 0 w 82"/>
                    <a:gd name="T33" fmla="*/ 235 h 320"/>
                    <a:gd name="T34" fmla="*/ 4 w 82"/>
                    <a:gd name="T35" fmla="*/ 157 h 320"/>
                    <a:gd name="T36" fmla="*/ 12 w 82"/>
                    <a:gd name="T37" fmla="*/ 57 h 320"/>
                    <a:gd name="T38" fmla="*/ 36 w 82"/>
                    <a:gd name="T39" fmla="*/ 20 h 320"/>
                    <a:gd name="T40" fmla="*/ 71 w 82"/>
                    <a:gd name="T41" fmla="*/ 0 h 3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2"/>
                    <a:gd name="T64" fmla="*/ 0 h 320"/>
                    <a:gd name="T65" fmla="*/ 82 w 82"/>
                    <a:gd name="T66" fmla="*/ 320 h 3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2" h="320">
                      <a:moveTo>
                        <a:pt x="71" y="0"/>
                      </a:moveTo>
                      <a:lnTo>
                        <a:pt x="47" y="35"/>
                      </a:lnTo>
                      <a:lnTo>
                        <a:pt x="61" y="35"/>
                      </a:lnTo>
                      <a:lnTo>
                        <a:pt x="32" y="78"/>
                      </a:lnTo>
                      <a:lnTo>
                        <a:pt x="47" y="94"/>
                      </a:lnTo>
                      <a:lnTo>
                        <a:pt x="18" y="115"/>
                      </a:lnTo>
                      <a:lnTo>
                        <a:pt x="71" y="147"/>
                      </a:lnTo>
                      <a:lnTo>
                        <a:pt x="55" y="188"/>
                      </a:lnTo>
                      <a:lnTo>
                        <a:pt x="63" y="204"/>
                      </a:lnTo>
                      <a:lnTo>
                        <a:pt x="32" y="225"/>
                      </a:lnTo>
                      <a:lnTo>
                        <a:pt x="69" y="258"/>
                      </a:lnTo>
                      <a:lnTo>
                        <a:pt x="47" y="274"/>
                      </a:lnTo>
                      <a:lnTo>
                        <a:pt x="63" y="290"/>
                      </a:lnTo>
                      <a:lnTo>
                        <a:pt x="55" y="303"/>
                      </a:lnTo>
                      <a:lnTo>
                        <a:pt x="81" y="319"/>
                      </a:lnTo>
                      <a:lnTo>
                        <a:pt x="38" y="307"/>
                      </a:lnTo>
                      <a:lnTo>
                        <a:pt x="0" y="235"/>
                      </a:lnTo>
                      <a:lnTo>
                        <a:pt x="4" y="157"/>
                      </a:lnTo>
                      <a:lnTo>
                        <a:pt x="12" y="57"/>
                      </a:lnTo>
                      <a:lnTo>
                        <a:pt x="36" y="20"/>
                      </a:lnTo>
                      <a:lnTo>
                        <a:pt x="71" y="0"/>
                      </a:lnTo>
                    </a:path>
                  </a:pathLst>
                </a:custGeom>
                <a:solidFill>
                  <a:srgbClr val="232323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75" name="Freeform 1063"/>
                <p:cNvSpPr>
                  <a:spLocks/>
                </p:cNvSpPr>
                <p:nvPr/>
              </p:nvSpPr>
              <p:spPr bwMode="auto">
                <a:xfrm>
                  <a:off x="1148" y="2351"/>
                  <a:ext cx="52" cy="49"/>
                </a:xfrm>
                <a:custGeom>
                  <a:avLst/>
                  <a:gdLst>
                    <a:gd name="T0" fmla="*/ 51 w 52"/>
                    <a:gd name="T1" fmla="*/ 10 h 49"/>
                    <a:gd name="T2" fmla="*/ 47 w 52"/>
                    <a:gd name="T3" fmla="*/ 4 h 49"/>
                    <a:gd name="T4" fmla="*/ 41 w 52"/>
                    <a:gd name="T5" fmla="*/ 2 h 49"/>
                    <a:gd name="T6" fmla="*/ 35 w 52"/>
                    <a:gd name="T7" fmla="*/ 0 h 49"/>
                    <a:gd name="T8" fmla="*/ 29 w 52"/>
                    <a:gd name="T9" fmla="*/ 0 h 49"/>
                    <a:gd name="T10" fmla="*/ 22 w 52"/>
                    <a:gd name="T11" fmla="*/ 0 h 49"/>
                    <a:gd name="T12" fmla="*/ 16 w 52"/>
                    <a:gd name="T13" fmla="*/ 0 h 49"/>
                    <a:gd name="T14" fmla="*/ 10 w 52"/>
                    <a:gd name="T15" fmla="*/ 0 h 49"/>
                    <a:gd name="T16" fmla="*/ 2 w 52"/>
                    <a:gd name="T17" fmla="*/ 0 h 49"/>
                    <a:gd name="T18" fmla="*/ 0 w 52"/>
                    <a:gd name="T19" fmla="*/ 2 h 49"/>
                    <a:gd name="T20" fmla="*/ 0 w 52"/>
                    <a:gd name="T21" fmla="*/ 48 h 49"/>
                    <a:gd name="T22" fmla="*/ 51 w 52"/>
                    <a:gd name="T23" fmla="*/ 10 h 4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2"/>
                    <a:gd name="T37" fmla="*/ 0 h 49"/>
                    <a:gd name="T38" fmla="*/ 52 w 52"/>
                    <a:gd name="T39" fmla="*/ 49 h 4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2" h="49">
                      <a:moveTo>
                        <a:pt x="51" y="10"/>
                      </a:move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8"/>
                      </a:lnTo>
                      <a:lnTo>
                        <a:pt x="51" y="10"/>
                      </a:lnTo>
                    </a:path>
                  </a:pathLst>
                </a:custGeom>
                <a:solidFill>
                  <a:schemeClr val="bg2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76" name="Freeform 1064"/>
                <p:cNvSpPr>
                  <a:spLocks/>
                </p:cNvSpPr>
                <p:nvPr/>
              </p:nvSpPr>
              <p:spPr bwMode="auto">
                <a:xfrm>
                  <a:off x="1139" y="2650"/>
                  <a:ext cx="73" cy="38"/>
                </a:xfrm>
                <a:custGeom>
                  <a:avLst/>
                  <a:gdLst>
                    <a:gd name="T0" fmla="*/ 72 w 73"/>
                    <a:gd name="T1" fmla="*/ 35 h 38"/>
                    <a:gd name="T2" fmla="*/ 66 w 73"/>
                    <a:gd name="T3" fmla="*/ 35 h 38"/>
                    <a:gd name="T4" fmla="*/ 60 w 73"/>
                    <a:gd name="T5" fmla="*/ 35 h 38"/>
                    <a:gd name="T6" fmla="*/ 53 w 73"/>
                    <a:gd name="T7" fmla="*/ 35 h 38"/>
                    <a:gd name="T8" fmla="*/ 47 w 73"/>
                    <a:gd name="T9" fmla="*/ 37 h 38"/>
                    <a:gd name="T10" fmla="*/ 41 w 73"/>
                    <a:gd name="T11" fmla="*/ 35 h 38"/>
                    <a:gd name="T12" fmla="*/ 35 w 73"/>
                    <a:gd name="T13" fmla="*/ 33 h 38"/>
                    <a:gd name="T14" fmla="*/ 29 w 73"/>
                    <a:gd name="T15" fmla="*/ 33 h 38"/>
                    <a:gd name="T16" fmla="*/ 23 w 73"/>
                    <a:gd name="T17" fmla="*/ 31 h 38"/>
                    <a:gd name="T18" fmla="*/ 16 w 73"/>
                    <a:gd name="T19" fmla="*/ 29 h 38"/>
                    <a:gd name="T20" fmla="*/ 10 w 73"/>
                    <a:gd name="T21" fmla="*/ 27 h 38"/>
                    <a:gd name="T22" fmla="*/ 4 w 73"/>
                    <a:gd name="T23" fmla="*/ 25 h 38"/>
                    <a:gd name="T24" fmla="*/ 0 w 73"/>
                    <a:gd name="T25" fmla="*/ 19 h 38"/>
                    <a:gd name="T26" fmla="*/ 4 w 73"/>
                    <a:gd name="T27" fmla="*/ 12 h 38"/>
                    <a:gd name="T28" fmla="*/ 6 w 73"/>
                    <a:gd name="T29" fmla="*/ 6 h 38"/>
                    <a:gd name="T30" fmla="*/ 12 w 73"/>
                    <a:gd name="T31" fmla="*/ 0 h 38"/>
                    <a:gd name="T32" fmla="*/ 19 w 73"/>
                    <a:gd name="T33" fmla="*/ 2 h 38"/>
                    <a:gd name="T34" fmla="*/ 25 w 73"/>
                    <a:gd name="T35" fmla="*/ 4 h 38"/>
                    <a:gd name="T36" fmla="*/ 31 w 73"/>
                    <a:gd name="T37" fmla="*/ 10 h 38"/>
                    <a:gd name="T38" fmla="*/ 35 w 73"/>
                    <a:gd name="T39" fmla="*/ 16 h 38"/>
                    <a:gd name="T40" fmla="*/ 41 w 73"/>
                    <a:gd name="T41" fmla="*/ 21 h 38"/>
                    <a:gd name="T42" fmla="*/ 45 w 73"/>
                    <a:gd name="T43" fmla="*/ 27 h 38"/>
                    <a:gd name="T44" fmla="*/ 51 w 73"/>
                    <a:gd name="T45" fmla="*/ 33 h 38"/>
                    <a:gd name="T46" fmla="*/ 58 w 73"/>
                    <a:gd name="T47" fmla="*/ 37 h 38"/>
                    <a:gd name="T48" fmla="*/ 64 w 73"/>
                    <a:gd name="T49" fmla="*/ 35 h 38"/>
                    <a:gd name="T50" fmla="*/ 58 w 73"/>
                    <a:gd name="T51" fmla="*/ 31 h 3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3"/>
                    <a:gd name="T79" fmla="*/ 0 h 38"/>
                    <a:gd name="T80" fmla="*/ 73 w 73"/>
                    <a:gd name="T81" fmla="*/ 38 h 3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3" h="38">
                      <a:moveTo>
                        <a:pt x="72" y="35"/>
                      </a:moveTo>
                      <a:lnTo>
                        <a:pt x="66" y="35"/>
                      </a:lnTo>
                      <a:lnTo>
                        <a:pt x="60" y="35"/>
                      </a:lnTo>
                      <a:lnTo>
                        <a:pt x="53" y="35"/>
                      </a:lnTo>
                      <a:lnTo>
                        <a:pt x="47" y="37"/>
                      </a:lnTo>
                      <a:lnTo>
                        <a:pt x="41" y="35"/>
                      </a:lnTo>
                      <a:lnTo>
                        <a:pt x="35" y="33"/>
                      </a:lnTo>
                      <a:lnTo>
                        <a:pt x="29" y="33"/>
                      </a:lnTo>
                      <a:lnTo>
                        <a:pt x="23" y="31"/>
                      </a:lnTo>
                      <a:lnTo>
                        <a:pt x="16" y="29"/>
                      </a:lnTo>
                      <a:lnTo>
                        <a:pt x="10" y="27"/>
                      </a:lnTo>
                      <a:lnTo>
                        <a:pt x="4" y="25"/>
                      </a:lnTo>
                      <a:lnTo>
                        <a:pt x="0" y="19"/>
                      </a:lnTo>
                      <a:lnTo>
                        <a:pt x="4" y="12"/>
                      </a:lnTo>
                      <a:lnTo>
                        <a:pt x="6" y="6"/>
                      </a:lnTo>
                      <a:lnTo>
                        <a:pt x="12" y="0"/>
                      </a:lnTo>
                      <a:lnTo>
                        <a:pt x="19" y="2"/>
                      </a:lnTo>
                      <a:lnTo>
                        <a:pt x="25" y="4"/>
                      </a:lnTo>
                      <a:lnTo>
                        <a:pt x="31" y="10"/>
                      </a:lnTo>
                      <a:lnTo>
                        <a:pt x="35" y="16"/>
                      </a:lnTo>
                      <a:lnTo>
                        <a:pt x="41" y="21"/>
                      </a:lnTo>
                      <a:lnTo>
                        <a:pt x="45" y="27"/>
                      </a:lnTo>
                      <a:lnTo>
                        <a:pt x="51" y="33"/>
                      </a:lnTo>
                      <a:lnTo>
                        <a:pt x="58" y="37"/>
                      </a:lnTo>
                      <a:lnTo>
                        <a:pt x="64" y="35"/>
                      </a:lnTo>
                      <a:lnTo>
                        <a:pt x="58" y="31"/>
                      </a:lnTo>
                    </a:path>
                  </a:pathLst>
                </a:custGeom>
                <a:solidFill>
                  <a:schemeClr val="bg2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graphicFrame>
              <p:nvGraphicFramePr>
                <p:cNvPr id="18439" name="Object 2053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993" y="2356"/>
                <a:ext cx="166" cy="328"/>
              </p:xfrm>
              <a:graphic>
                <a:graphicData uri="http://schemas.openxmlformats.org/presentationml/2006/ole">
                  <p:oleObj spid="_x0000_s18524" name="Clip" r:id="rId11" imgW="2435759" imgH="4405601" progId="">
                    <p:embed/>
                  </p:oleObj>
                </a:graphicData>
              </a:graphic>
            </p:graphicFrame>
          </p:grpSp>
          <p:sp>
            <p:nvSpPr>
              <p:cNvPr id="18473" name="Freeform 1066"/>
              <p:cNvSpPr>
                <a:spLocks/>
              </p:cNvSpPr>
              <p:nvPr/>
            </p:nvSpPr>
            <p:spPr bwMode="auto">
              <a:xfrm>
                <a:off x="1070" y="2857"/>
                <a:ext cx="308" cy="280"/>
              </a:xfrm>
              <a:custGeom>
                <a:avLst/>
                <a:gdLst>
                  <a:gd name="T0" fmla="*/ 221 w 308"/>
                  <a:gd name="T1" fmla="*/ 252 h 280"/>
                  <a:gd name="T2" fmla="*/ 173 w 308"/>
                  <a:gd name="T3" fmla="*/ 232 h 280"/>
                  <a:gd name="T4" fmla="*/ 129 w 308"/>
                  <a:gd name="T5" fmla="*/ 208 h 280"/>
                  <a:gd name="T6" fmla="*/ 109 w 308"/>
                  <a:gd name="T7" fmla="*/ 204 h 280"/>
                  <a:gd name="T8" fmla="*/ 93 w 308"/>
                  <a:gd name="T9" fmla="*/ 208 h 280"/>
                  <a:gd name="T10" fmla="*/ 33 w 308"/>
                  <a:gd name="T11" fmla="*/ 176 h 280"/>
                  <a:gd name="T12" fmla="*/ 17 w 308"/>
                  <a:gd name="T13" fmla="*/ 112 h 280"/>
                  <a:gd name="T14" fmla="*/ 5 w 308"/>
                  <a:gd name="T15" fmla="*/ 76 h 280"/>
                  <a:gd name="T16" fmla="*/ 1 w 308"/>
                  <a:gd name="T17" fmla="*/ 64 h 280"/>
                  <a:gd name="T18" fmla="*/ 5 w 308"/>
                  <a:gd name="T19" fmla="*/ 36 h 280"/>
                  <a:gd name="T20" fmla="*/ 165 w 308"/>
                  <a:gd name="T21" fmla="*/ 0 h 280"/>
                  <a:gd name="T22" fmla="*/ 281 w 308"/>
                  <a:gd name="T23" fmla="*/ 44 h 280"/>
                  <a:gd name="T24" fmla="*/ 217 w 308"/>
                  <a:gd name="T25" fmla="*/ 280 h 280"/>
                  <a:gd name="T26" fmla="*/ 157 w 308"/>
                  <a:gd name="T27" fmla="*/ 228 h 280"/>
                  <a:gd name="T28" fmla="*/ 221 w 308"/>
                  <a:gd name="T29" fmla="*/ 252 h 28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08"/>
                  <a:gd name="T46" fmla="*/ 0 h 280"/>
                  <a:gd name="T47" fmla="*/ 308 w 308"/>
                  <a:gd name="T48" fmla="*/ 280 h 28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08" h="280">
                    <a:moveTo>
                      <a:pt x="221" y="252"/>
                    </a:moveTo>
                    <a:cubicBezTo>
                      <a:pt x="206" y="237"/>
                      <a:pt x="193" y="237"/>
                      <a:pt x="173" y="232"/>
                    </a:cubicBezTo>
                    <a:cubicBezTo>
                      <a:pt x="160" y="206"/>
                      <a:pt x="159" y="203"/>
                      <a:pt x="129" y="208"/>
                    </a:cubicBezTo>
                    <a:cubicBezTo>
                      <a:pt x="101" y="227"/>
                      <a:pt x="132" y="212"/>
                      <a:pt x="109" y="204"/>
                    </a:cubicBezTo>
                    <a:cubicBezTo>
                      <a:pt x="104" y="202"/>
                      <a:pt x="98" y="207"/>
                      <a:pt x="93" y="208"/>
                    </a:cubicBezTo>
                    <a:cubicBezTo>
                      <a:pt x="75" y="196"/>
                      <a:pt x="54" y="183"/>
                      <a:pt x="33" y="176"/>
                    </a:cubicBezTo>
                    <a:cubicBezTo>
                      <a:pt x="26" y="155"/>
                      <a:pt x="23" y="133"/>
                      <a:pt x="17" y="112"/>
                    </a:cubicBezTo>
                    <a:cubicBezTo>
                      <a:pt x="17" y="112"/>
                      <a:pt x="7" y="82"/>
                      <a:pt x="5" y="76"/>
                    </a:cubicBezTo>
                    <a:cubicBezTo>
                      <a:pt x="4" y="72"/>
                      <a:pt x="1" y="64"/>
                      <a:pt x="1" y="64"/>
                    </a:cubicBezTo>
                    <a:cubicBezTo>
                      <a:pt x="2" y="55"/>
                      <a:pt x="0" y="44"/>
                      <a:pt x="5" y="36"/>
                    </a:cubicBezTo>
                    <a:cubicBezTo>
                      <a:pt x="26" y="2"/>
                      <a:pt x="144" y="1"/>
                      <a:pt x="165" y="0"/>
                    </a:cubicBezTo>
                    <a:cubicBezTo>
                      <a:pt x="249" y="10"/>
                      <a:pt x="225" y="6"/>
                      <a:pt x="281" y="44"/>
                    </a:cubicBezTo>
                    <a:cubicBezTo>
                      <a:pt x="308" y="124"/>
                      <a:pt x="291" y="231"/>
                      <a:pt x="217" y="280"/>
                    </a:cubicBezTo>
                    <a:cubicBezTo>
                      <a:pt x="211" y="241"/>
                      <a:pt x="198" y="228"/>
                      <a:pt x="157" y="228"/>
                    </a:cubicBezTo>
                    <a:lnTo>
                      <a:pt x="221" y="252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8455" name="Group 1067"/>
            <p:cNvGrpSpPr>
              <a:grpSpLocks/>
            </p:cNvGrpSpPr>
            <p:nvPr/>
          </p:nvGrpSpPr>
          <p:grpSpPr bwMode="auto">
            <a:xfrm>
              <a:off x="3892" y="2557"/>
              <a:ext cx="437" cy="444"/>
              <a:chOff x="1356" y="2659"/>
              <a:chExt cx="437" cy="444"/>
            </a:xfrm>
          </p:grpSpPr>
          <p:graphicFrame>
            <p:nvGraphicFramePr>
              <p:cNvPr id="18437" name="Object 205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97" y="2659"/>
              <a:ext cx="171" cy="348"/>
            </p:xfrm>
            <a:graphic>
              <a:graphicData uri="http://schemas.openxmlformats.org/presentationml/2006/ole">
                <p:oleObj spid="_x0000_s18525" name="Clip" r:id="rId12" imgW="2435759" imgH="4405601" progId="">
                  <p:embed/>
                </p:oleObj>
              </a:graphicData>
            </a:graphic>
          </p:graphicFrame>
          <p:graphicFrame>
            <p:nvGraphicFramePr>
              <p:cNvPr id="18438" name="Object 205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12" y="2671"/>
              <a:ext cx="166" cy="328"/>
            </p:xfrm>
            <a:graphic>
              <a:graphicData uri="http://schemas.openxmlformats.org/presentationml/2006/ole">
                <p:oleObj spid="_x0000_s18526" name="Clip" r:id="rId13" imgW="2435759" imgH="4405601" progId="">
                  <p:embed/>
                </p:oleObj>
              </a:graphicData>
            </a:graphic>
          </p:graphicFrame>
          <p:sp>
            <p:nvSpPr>
              <p:cNvPr id="18471" name="Freeform 1070"/>
              <p:cNvSpPr>
                <a:spLocks/>
              </p:cNvSpPr>
              <p:nvPr/>
            </p:nvSpPr>
            <p:spPr bwMode="auto">
              <a:xfrm>
                <a:off x="1356" y="2800"/>
                <a:ext cx="437" cy="303"/>
              </a:xfrm>
              <a:custGeom>
                <a:avLst/>
                <a:gdLst>
                  <a:gd name="T0" fmla="*/ 324 w 437"/>
                  <a:gd name="T1" fmla="*/ 3 h 303"/>
                  <a:gd name="T2" fmla="*/ 264 w 437"/>
                  <a:gd name="T3" fmla="*/ 47 h 303"/>
                  <a:gd name="T4" fmla="*/ 240 w 437"/>
                  <a:gd name="T5" fmla="*/ 63 h 303"/>
                  <a:gd name="T6" fmla="*/ 228 w 437"/>
                  <a:gd name="T7" fmla="*/ 55 h 303"/>
                  <a:gd name="T8" fmla="*/ 216 w 437"/>
                  <a:gd name="T9" fmla="*/ 67 h 303"/>
                  <a:gd name="T10" fmla="*/ 176 w 437"/>
                  <a:gd name="T11" fmla="*/ 91 h 303"/>
                  <a:gd name="T12" fmla="*/ 168 w 437"/>
                  <a:gd name="T13" fmla="*/ 75 h 303"/>
                  <a:gd name="T14" fmla="*/ 156 w 437"/>
                  <a:gd name="T15" fmla="*/ 79 h 303"/>
                  <a:gd name="T16" fmla="*/ 152 w 437"/>
                  <a:gd name="T17" fmla="*/ 67 h 303"/>
                  <a:gd name="T18" fmla="*/ 120 w 437"/>
                  <a:gd name="T19" fmla="*/ 55 h 303"/>
                  <a:gd name="T20" fmla="*/ 100 w 437"/>
                  <a:gd name="T21" fmla="*/ 35 h 303"/>
                  <a:gd name="T22" fmla="*/ 80 w 437"/>
                  <a:gd name="T23" fmla="*/ 31 h 303"/>
                  <a:gd name="T24" fmla="*/ 68 w 437"/>
                  <a:gd name="T25" fmla="*/ 19 h 303"/>
                  <a:gd name="T26" fmla="*/ 24 w 437"/>
                  <a:gd name="T27" fmla="*/ 47 h 303"/>
                  <a:gd name="T28" fmla="*/ 0 w 437"/>
                  <a:gd name="T29" fmla="*/ 119 h 303"/>
                  <a:gd name="T30" fmla="*/ 20 w 437"/>
                  <a:gd name="T31" fmla="*/ 207 h 303"/>
                  <a:gd name="T32" fmla="*/ 296 w 437"/>
                  <a:gd name="T33" fmla="*/ 295 h 303"/>
                  <a:gd name="T34" fmla="*/ 384 w 437"/>
                  <a:gd name="T35" fmla="*/ 303 h 303"/>
                  <a:gd name="T36" fmla="*/ 428 w 437"/>
                  <a:gd name="T37" fmla="*/ 239 h 303"/>
                  <a:gd name="T38" fmla="*/ 372 w 437"/>
                  <a:gd name="T39" fmla="*/ 47 h 303"/>
                  <a:gd name="T40" fmla="*/ 324 w 437"/>
                  <a:gd name="T41" fmla="*/ 3 h 30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7"/>
                  <a:gd name="T64" fmla="*/ 0 h 303"/>
                  <a:gd name="T65" fmla="*/ 437 w 437"/>
                  <a:gd name="T66" fmla="*/ 303 h 30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7" h="303">
                    <a:moveTo>
                      <a:pt x="324" y="3"/>
                    </a:moveTo>
                    <a:cubicBezTo>
                      <a:pt x="313" y="26"/>
                      <a:pt x="286" y="35"/>
                      <a:pt x="264" y="47"/>
                    </a:cubicBezTo>
                    <a:cubicBezTo>
                      <a:pt x="256" y="52"/>
                      <a:pt x="240" y="63"/>
                      <a:pt x="240" y="63"/>
                    </a:cubicBezTo>
                    <a:cubicBezTo>
                      <a:pt x="236" y="60"/>
                      <a:pt x="233" y="54"/>
                      <a:pt x="228" y="55"/>
                    </a:cubicBezTo>
                    <a:cubicBezTo>
                      <a:pt x="222" y="56"/>
                      <a:pt x="221" y="64"/>
                      <a:pt x="216" y="67"/>
                    </a:cubicBezTo>
                    <a:cubicBezTo>
                      <a:pt x="202" y="76"/>
                      <a:pt x="189" y="78"/>
                      <a:pt x="176" y="91"/>
                    </a:cubicBezTo>
                    <a:cubicBezTo>
                      <a:pt x="173" y="86"/>
                      <a:pt x="173" y="78"/>
                      <a:pt x="168" y="75"/>
                    </a:cubicBezTo>
                    <a:cubicBezTo>
                      <a:pt x="164" y="73"/>
                      <a:pt x="160" y="81"/>
                      <a:pt x="156" y="79"/>
                    </a:cubicBezTo>
                    <a:cubicBezTo>
                      <a:pt x="152" y="77"/>
                      <a:pt x="153" y="71"/>
                      <a:pt x="152" y="67"/>
                    </a:cubicBezTo>
                    <a:cubicBezTo>
                      <a:pt x="133" y="73"/>
                      <a:pt x="138" y="61"/>
                      <a:pt x="120" y="55"/>
                    </a:cubicBezTo>
                    <a:cubicBezTo>
                      <a:pt x="111" y="27"/>
                      <a:pt x="120" y="28"/>
                      <a:pt x="100" y="35"/>
                    </a:cubicBezTo>
                    <a:cubicBezTo>
                      <a:pt x="91" y="0"/>
                      <a:pt x="104" y="31"/>
                      <a:pt x="80" y="31"/>
                    </a:cubicBezTo>
                    <a:cubicBezTo>
                      <a:pt x="74" y="31"/>
                      <a:pt x="72" y="23"/>
                      <a:pt x="68" y="19"/>
                    </a:cubicBezTo>
                    <a:cubicBezTo>
                      <a:pt x="52" y="30"/>
                      <a:pt x="40" y="34"/>
                      <a:pt x="24" y="47"/>
                    </a:cubicBezTo>
                    <a:cubicBezTo>
                      <a:pt x="10" y="75"/>
                      <a:pt x="7" y="90"/>
                      <a:pt x="0" y="119"/>
                    </a:cubicBezTo>
                    <a:cubicBezTo>
                      <a:pt x="4" y="149"/>
                      <a:pt x="5" y="180"/>
                      <a:pt x="20" y="207"/>
                    </a:cubicBezTo>
                    <a:cubicBezTo>
                      <a:pt x="73" y="299"/>
                      <a:pt x="209" y="289"/>
                      <a:pt x="296" y="295"/>
                    </a:cubicBezTo>
                    <a:cubicBezTo>
                      <a:pt x="325" y="297"/>
                      <a:pt x="355" y="300"/>
                      <a:pt x="384" y="303"/>
                    </a:cubicBezTo>
                    <a:cubicBezTo>
                      <a:pt x="428" y="296"/>
                      <a:pt x="416" y="274"/>
                      <a:pt x="428" y="239"/>
                    </a:cubicBezTo>
                    <a:cubicBezTo>
                      <a:pt x="437" y="144"/>
                      <a:pt x="436" y="111"/>
                      <a:pt x="372" y="47"/>
                    </a:cubicBezTo>
                    <a:cubicBezTo>
                      <a:pt x="357" y="32"/>
                      <a:pt x="351" y="3"/>
                      <a:pt x="324" y="3"/>
                    </a:cubicBez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456" name="Line 1071"/>
            <p:cNvSpPr>
              <a:spLocks noChangeShapeType="1"/>
            </p:cNvSpPr>
            <p:nvPr/>
          </p:nvSpPr>
          <p:spPr bwMode="auto">
            <a:xfrm rot="16200000" flipH="1">
              <a:off x="3847" y="2262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7" name="Line 1072"/>
            <p:cNvSpPr>
              <a:spLocks noChangeShapeType="1"/>
            </p:cNvSpPr>
            <p:nvPr/>
          </p:nvSpPr>
          <p:spPr bwMode="auto">
            <a:xfrm flipH="1">
              <a:off x="3335" y="3284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8" name="Rectangle 1073"/>
            <p:cNvSpPr>
              <a:spLocks noChangeArrowheads="1"/>
            </p:cNvSpPr>
            <p:nvPr/>
          </p:nvSpPr>
          <p:spPr bwMode="auto">
            <a:xfrm>
              <a:off x="3639" y="3304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  <p:sp>
          <p:nvSpPr>
            <p:cNvPr id="18459" name="Rectangle 1074"/>
            <p:cNvSpPr>
              <a:spLocks noChangeArrowheads="1"/>
            </p:cNvSpPr>
            <p:nvPr/>
          </p:nvSpPr>
          <p:spPr bwMode="auto">
            <a:xfrm>
              <a:off x="4257" y="3297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  <p:sp>
          <p:nvSpPr>
            <p:cNvPr id="72755" name="Rectangle 1075"/>
            <p:cNvSpPr>
              <a:spLocks noChangeArrowheads="1"/>
            </p:cNvSpPr>
            <p:nvPr/>
          </p:nvSpPr>
          <p:spPr bwMode="auto">
            <a:xfrm>
              <a:off x="3213" y="3111"/>
              <a:ext cx="20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72756" name="Rectangle 1076"/>
            <p:cNvSpPr>
              <a:spLocks noChangeArrowheads="1"/>
            </p:cNvSpPr>
            <p:nvPr/>
          </p:nvSpPr>
          <p:spPr bwMode="auto">
            <a:xfrm>
              <a:off x="4632" y="3125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72757" name="AutoShape 1077"/>
            <p:cNvSpPr>
              <a:spLocks noChangeArrowheads="1"/>
            </p:cNvSpPr>
            <p:nvPr/>
          </p:nvSpPr>
          <p:spPr bwMode="auto">
            <a:xfrm>
              <a:off x="3919" y="2849"/>
              <a:ext cx="328" cy="288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2758" name="AutoShape 1078"/>
            <p:cNvSpPr>
              <a:spLocks noChangeArrowheads="1"/>
            </p:cNvSpPr>
            <p:nvPr/>
          </p:nvSpPr>
          <p:spPr bwMode="auto">
            <a:xfrm rot="19620000">
              <a:off x="3917" y="2852"/>
              <a:ext cx="328" cy="289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2759" name="AutoShape 1079"/>
            <p:cNvSpPr>
              <a:spLocks noChangeArrowheads="1"/>
            </p:cNvSpPr>
            <p:nvPr/>
          </p:nvSpPr>
          <p:spPr bwMode="auto">
            <a:xfrm>
              <a:off x="4023" y="2933"/>
              <a:ext cx="115" cy="12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grpSp>
          <p:nvGrpSpPr>
            <p:cNvPr id="18465" name="Group 1080"/>
            <p:cNvGrpSpPr>
              <a:grpSpLocks/>
            </p:cNvGrpSpPr>
            <p:nvPr/>
          </p:nvGrpSpPr>
          <p:grpSpPr bwMode="auto">
            <a:xfrm>
              <a:off x="4189" y="2848"/>
              <a:ext cx="274" cy="420"/>
              <a:chOff x="1741" y="2833"/>
              <a:chExt cx="274" cy="420"/>
            </a:xfrm>
          </p:grpSpPr>
          <p:graphicFrame>
            <p:nvGraphicFramePr>
              <p:cNvPr id="18436" name="Object 205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844" y="2905"/>
              <a:ext cx="171" cy="348"/>
            </p:xfrm>
            <a:graphic>
              <a:graphicData uri="http://schemas.openxmlformats.org/presentationml/2006/ole">
                <p:oleObj spid="_x0000_s18527" name="Clip" r:id="rId14" imgW="2435759" imgH="4405601" progId="">
                  <p:embed/>
                </p:oleObj>
              </a:graphicData>
            </a:graphic>
          </p:graphicFrame>
          <p:sp>
            <p:nvSpPr>
              <p:cNvPr id="18469" name="Freeform 1082"/>
              <p:cNvSpPr>
                <a:spLocks/>
              </p:cNvSpPr>
              <p:nvPr/>
            </p:nvSpPr>
            <p:spPr bwMode="auto">
              <a:xfrm>
                <a:off x="1787" y="2927"/>
                <a:ext cx="67" cy="320"/>
              </a:xfrm>
              <a:custGeom>
                <a:avLst/>
                <a:gdLst>
                  <a:gd name="T0" fmla="*/ 58 w 67"/>
                  <a:gd name="T1" fmla="*/ 0 h 320"/>
                  <a:gd name="T2" fmla="*/ 31 w 67"/>
                  <a:gd name="T3" fmla="*/ 35 h 320"/>
                  <a:gd name="T4" fmla="*/ 52 w 67"/>
                  <a:gd name="T5" fmla="*/ 35 h 320"/>
                  <a:gd name="T6" fmla="*/ 17 w 67"/>
                  <a:gd name="T7" fmla="*/ 78 h 320"/>
                  <a:gd name="T8" fmla="*/ 37 w 67"/>
                  <a:gd name="T9" fmla="*/ 102 h 320"/>
                  <a:gd name="T10" fmla="*/ 0 w 67"/>
                  <a:gd name="T11" fmla="*/ 112 h 320"/>
                  <a:gd name="T12" fmla="*/ 58 w 67"/>
                  <a:gd name="T13" fmla="*/ 149 h 320"/>
                  <a:gd name="T14" fmla="*/ 37 w 67"/>
                  <a:gd name="T15" fmla="*/ 190 h 320"/>
                  <a:gd name="T16" fmla="*/ 54 w 67"/>
                  <a:gd name="T17" fmla="*/ 211 h 320"/>
                  <a:gd name="T18" fmla="*/ 17 w 67"/>
                  <a:gd name="T19" fmla="*/ 227 h 320"/>
                  <a:gd name="T20" fmla="*/ 47 w 67"/>
                  <a:gd name="T21" fmla="*/ 254 h 320"/>
                  <a:gd name="T22" fmla="*/ 62 w 67"/>
                  <a:gd name="T23" fmla="*/ 260 h 320"/>
                  <a:gd name="T24" fmla="*/ 31 w 67"/>
                  <a:gd name="T25" fmla="*/ 276 h 320"/>
                  <a:gd name="T26" fmla="*/ 54 w 67"/>
                  <a:gd name="T27" fmla="*/ 297 h 320"/>
                  <a:gd name="T28" fmla="*/ 39 w 67"/>
                  <a:gd name="T29" fmla="*/ 303 h 320"/>
                  <a:gd name="T30" fmla="*/ 64 w 67"/>
                  <a:gd name="T31" fmla="*/ 319 h 320"/>
                  <a:gd name="T32" fmla="*/ 66 w 67"/>
                  <a:gd name="T33" fmla="*/ 317 h 320"/>
                  <a:gd name="T34" fmla="*/ 66 w 67"/>
                  <a:gd name="T35" fmla="*/ 315 h 3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7"/>
                  <a:gd name="T55" fmla="*/ 0 h 320"/>
                  <a:gd name="T56" fmla="*/ 67 w 67"/>
                  <a:gd name="T57" fmla="*/ 320 h 3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7" h="320">
                    <a:moveTo>
                      <a:pt x="58" y="0"/>
                    </a:moveTo>
                    <a:lnTo>
                      <a:pt x="31" y="35"/>
                    </a:lnTo>
                    <a:lnTo>
                      <a:pt x="52" y="35"/>
                    </a:lnTo>
                    <a:lnTo>
                      <a:pt x="17" y="78"/>
                    </a:lnTo>
                    <a:lnTo>
                      <a:pt x="37" y="102"/>
                    </a:lnTo>
                    <a:lnTo>
                      <a:pt x="0" y="112"/>
                    </a:lnTo>
                    <a:lnTo>
                      <a:pt x="58" y="149"/>
                    </a:lnTo>
                    <a:lnTo>
                      <a:pt x="37" y="190"/>
                    </a:lnTo>
                    <a:lnTo>
                      <a:pt x="54" y="211"/>
                    </a:lnTo>
                    <a:lnTo>
                      <a:pt x="17" y="227"/>
                    </a:lnTo>
                    <a:lnTo>
                      <a:pt x="47" y="254"/>
                    </a:lnTo>
                    <a:lnTo>
                      <a:pt x="62" y="260"/>
                    </a:lnTo>
                    <a:lnTo>
                      <a:pt x="31" y="276"/>
                    </a:lnTo>
                    <a:lnTo>
                      <a:pt x="54" y="297"/>
                    </a:lnTo>
                    <a:lnTo>
                      <a:pt x="39" y="303"/>
                    </a:lnTo>
                    <a:lnTo>
                      <a:pt x="64" y="319"/>
                    </a:lnTo>
                    <a:lnTo>
                      <a:pt x="66" y="317"/>
                    </a:lnTo>
                    <a:lnTo>
                      <a:pt x="66" y="315"/>
                    </a:lnTo>
                  </a:path>
                </a:pathLst>
              </a:custGeom>
              <a:solidFill>
                <a:srgbClr val="232323"/>
              </a:solidFill>
              <a:ln w="1270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470" name="Freeform 1083"/>
              <p:cNvSpPr>
                <a:spLocks/>
              </p:cNvSpPr>
              <p:nvPr/>
            </p:nvSpPr>
            <p:spPr bwMode="auto">
              <a:xfrm>
                <a:off x="1741" y="2833"/>
                <a:ext cx="256" cy="298"/>
              </a:xfrm>
              <a:custGeom>
                <a:avLst/>
                <a:gdLst>
                  <a:gd name="T0" fmla="*/ 46 w 256"/>
                  <a:gd name="T1" fmla="*/ 288 h 298"/>
                  <a:gd name="T2" fmla="*/ 130 w 256"/>
                  <a:gd name="T3" fmla="*/ 260 h 298"/>
                  <a:gd name="T4" fmla="*/ 162 w 256"/>
                  <a:gd name="T5" fmla="*/ 224 h 298"/>
                  <a:gd name="T6" fmla="*/ 202 w 256"/>
                  <a:gd name="T7" fmla="*/ 212 h 298"/>
                  <a:gd name="T8" fmla="*/ 254 w 256"/>
                  <a:gd name="T9" fmla="*/ 180 h 298"/>
                  <a:gd name="T10" fmla="*/ 246 w 256"/>
                  <a:gd name="T11" fmla="*/ 120 h 298"/>
                  <a:gd name="T12" fmla="*/ 162 w 256"/>
                  <a:gd name="T13" fmla="*/ 20 h 298"/>
                  <a:gd name="T14" fmla="*/ 114 w 256"/>
                  <a:gd name="T15" fmla="*/ 0 h 298"/>
                  <a:gd name="T16" fmla="*/ 54 w 256"/>
                  <a:gd name="T17" fmla="*/ 36 h 298"/>
                  <a:gd name="T18" fmla="*/ 34 w 256"/>
                  <a:gd name="T19" fmla="*/ 60 h 298"/>
                  <a:gd name="T20" fmla="*/ 18 w 256"/>
                  <a:gd name="T21" fmla="*/ 92 h 298"/>
                  <a:gd name="T22" fmla="*/ 10 w 256"/>
                  <a:gd name="T23" fmla="*/ 108 h 298"/>
                  <a:gd name="T24" fmla="*/ 34 w 256"/>
                  <a:gd name="T25" fmla="*/ 268 h 298"/>
                  <a:gd name="T26" fmla="*/ 46 w 256"/>
                  <a:gd name="T27" fmla="*/ 288 h 2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56"/>
                  <a:gd name="T43" fmla="*/ 0 h 298"/>
                  <a:gd name="T44" fmla="*/ 256 w 256"/>
                  <a:gd name="T45" fmla="*/ 298 h 29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56" h="298">
                    <a:moveTo>
                      <a:pt x="46" y="288"/>
                    </a:moveTo>
                    <a:cubicBezTo>
                      <a:pt x="71" y="272"/>
                      <a:pt x="101" y="265"/>
                      <a:pt x="130" y="260"/>
                    </a:cubicBezTo>
                    <a:cubicBezTo>
                      <a:pt x="143" y="247"/>
                      <a:pt x="147" y="234"/>
                      <a:pt x="162" y="224"/>
                    </a:cubicBezTo>
                    <a:cubicBezTo>
                      <a:pt x="182" y="237"/>
                      <a:pt x="188" y="230"/>
                      <a:pt x="202" y="212"/>
                    </a:cubicBezTo>
                    <a:cubicBezTo>
                      <a:pt x="237" y="229"/>
                      <a:pt x="228" y="197"/>
                      <a:pt x="254" y="180"/>
                    </a:cubicBezTo>
                    <a:cubicBezTo>
                      <a:pt x="252" y="160"/>
                      <a:pt x="256" y="137"/>
                      <a:pt x="246" y="120"/>
                    </a:cubicBezTo>
                    <a:cubicBezTo>
                      <a:pt x="237" y="105"/>
                      <a:pt x="179" y="27"/>
                      <a:pt x="162" y="20"/>
                    </a:cubicBezTo>
                    <a:cubicBezTo>
                      <a:pt x="146" y="13"/>
                      <a:pt x="130" y="8"/>
                      <a:pt x="114" y="0"/>
                    </a:cubicBezTo>
                    <a:cubicBezTo>
                      <a:pt x="68" y="5"/>
                      <a:pt x="78" y="4"/>
                      <a:pt x="54" y="36"/>
                    </a:cubicBezTo>
                    <a:cubicBezTo>
                      <a:pt x="37" y="59"/>
                      <a:pt x="46" y="37"/>
                      <a:pt x="34" y="60"/>
                    </a:cubicBezTo>
                    <a:cubicBezTo>
                      <a:pt x="28" y="70"/>
                      <a:pt x="23" y="81"/>
                      <a:pt x="18" y="92"/>
                    </a:cubicBezTo>
                    <a:cubicBezTo>
                      <a:pt x="15" y="97"/>
                      <a:pt x="10" y="108"/>
                      <a:pt x="10" y="108"/>
                    </a:cubicBezTo>
                    <a:cubicBezTo>
                      <a:pt x="12" y="163"/>
                      <a:pt x="0" y="222"/>
                      <a:pt x="34" y="268"/>
                    </a:cubicBezTo>
                    <a:cubicBezTo>
                      <a:pt x="43" y="294"/>
                      <a:pt x="36" y="298"/>
                      <a:pt x="46" y="288"/>
                    </a:cubicBez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72764" name="Rectangle 1084"/>
            <p:cNvSpPr>
              <a:spLocks noChangeArrowheads="1"/>
            </p:cNvSpPr>
            <p:nvPr/>
          </p:nvSpPr>
          <p:spPr bwMode="auto">
            <a:xfrm>
              <a:off x="4152" y="2122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18467" name="Rectangle 1085"/>
            <p:cNvSpPr>
              <a:spLocks noChangeArrowheads="1"/>
            </p:cNvSpPr>
            <p:nvPr/>
          </p:nvSpPr>
          <p:spPr bwMode="auto">
            <a:xfrm>
              <a:off x="4165" y="2496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  <p:sp>
          <p:nvSpPr>
            <p:cNvPr id="18468" name="Line 1086"/>
            <p:cNvSpPr>
              <a:spLocks noChangeShapeType="1"/>
            </p:cNvSpPr>
            <p:nvPr/>
          </p:nvSpPr>
          <p:spPr bwMode="auto">
            <a:xfrm>
              <a:off x="4502" y="3284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8452" name="Text Box 1087"/>
          <p:cNvSpPr txBox="1">
            <a:spLocks noChangeArrowheads="1"/>
          </p:cNvSpPr>
          <p:nvPr/>
        </p:nvSpPr>
        <p:spPr bwMode="auto">
          <a:xfrm>
            <a:off x="2270125" y="5978525"/>
            <a:ext cx="493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(1)</a:t>
            </a:r>
            <a:endParaRPr lang="en-US"/>
          </a:p>
        </p:txBody>
      </p:sp>
      <p:sp>
        <p:nvSpPr>
          <p:cNvPr id="18453" name="Text Box 1088"/>
          <p:cNvSpPr txBox="1">
            <a:spLocks noChangeArrowheads="1"/>
          </p:cNvSpPr>
          <p:nvPr/>
        </p:nvSpPr>
        <p:spPr bwMode="auto">
          <a:xfrm>
            <a:off x="6245225" y="5978525"/>
            <a:ext cx="493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(2)</a:t>
            </a:r>
            <a:endParaRPr lang="en-US"/>
          </a:p>
        </p:txBody>
      </p:sp>
      <p:graphicFrame>
        <p:nvGraphicFramePr>
          <p:cNvPr id="92160" name="Object 2048">
            <a:hlinkClick r:id="" action="ppaction://ole?verb=0"/>
          </p:cNvPr>
          <p:cNvGraphicFramePr>
            <a:graphicFrameLocks/>
          </p:cNvGraphicFramePr>
          <p:nvPr/>
        </p:nvGraphicFramePr>
        <p:xfrm>
          <a:off x="2381250" y="4075113"/>
          <a:ext cx="519113" cy="939800"/>
        </p:xfrm>
        <a:graphic>
          <a:graphicData uri="http://schemas.openxmlformats.org/presentationml/2006/ole">
            <p:oleObj spid="_x0000_s18528" name="Clip" r:id="rId15" imgW="2435759" imgH="4405601" progId="">
              <p:embed/>
            </p:oleObj>
          </a:graphicData>
        </a:graphic>
      </p:graphicFrame>
      <p:graphicFrame>
        <p:nvGraphicFramePr>
          <p:cNvPr id="92161" name="Object 204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289675" y="4092575"/>
          <a:ext cx="519113" cy="939800"/>
        </p:xfrm>
        <a:graphic>
          <a:graphicData uri="http://schemas.openxmlformats.org/presentationml/2006/ole">
            <p:oleObj spid="_x0000_s18529" name="Clip" r:id="rId16" imgW="2435759" imgH="4405601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Center of Mass</a:t>
            </a:r>
          </a:p>
        </p:txBody>
      </p:sp>
      <p:grpSp>
        <p:nvGrpSpPr>
          <p:cNvPr id="19464" name="Group 3"/>
          <p:cNvGrpSpPr>
            <a:grpSpLocks/>
          </p:cNvGrpSpPr>
          <p:nvPr/>
        </p:nvGrpSpPr>
        <p:grpSpPr bwMode="auto">
          <a:xfrm>
            <a:off x="2822575" y="3128963"/>
            <a:ext cx="3735388" cy="2932112"/>
            <a:chOff x="1778" y="1875"/>
            <a:chExt cx="2353" cy="1847"/>
          </a:xfrm>
        </p:grpSpPr>
        <p:sp>
          <p:nvSpPr>
            <p:cNvPr id="19474" name="Rectangle 4"/>
            <p:cNvSpPr>
              <a:spLocks noChangeArrowheads="1"/>
            </p:cNvSpPr>
            <p:nvPr/>
          </p:nvSpPr>
          <p:spPr bwMode="auto">
            <a:xfrm>
              <a:off x="1778" y="1875"/>
              <a:ext cx="2353" cy="1847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9475" name="Group 5"/>
            <p:cNvGrpSpPr>
              <a:grpSpLocks/>
            </p:cNvGrpSpPr>
            <p:nvPr/>
          </p:nvGrpSpPr>
          <p:grpSpPr bwMode="auto">
            <a:xfrm>
              <a:off x="1954" y="2039"/>
              <a:ext cx="2000" cy="1430"/>
              <a:chOff x="1872" y="2039"/>
              <a:chExt cx="2000" cy="1430"/>
            </a:xfrm>
          </p:grpSpPr>
          <p:grpSp>
            <p:nvGrpSpPr>
              <p:cNvPr id="19476" name="Group 6"/>
              <p:cNvGrpSpPr>
                <a:grpSpLocks/>
              </p:cNvGrpSpPr>
              <p:nvPr/>
            </p:nvGrpSpPr>
            <p:grpSpPr bwMode="auto">
              <a:xfrm>
                <a:off x="2721" y="2555"/>
                <a:ext cx="437" cy="444"/>
                <a:chOff x="1356" y="2659"/>
                <a:chExt cx="437" cy="444"/>
              </a:xfrm>
            </p:grpSpPr>
            <p:graphicFrame>
              <p:nvGraphicFramePr>
                <p:cNvPr id="19460" name="Object 7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97" y="2659"/>
                <a:ext cx="171" cy="348"/>
              </p:xfrm>
              <a:graphic>
                <a:graphicData uri="http://schemas.openxmlformats.org/presentationml/2006/ole">
                  <p:oleObj spid="_x0000_s19507" name="Clip" r:id="rId4" imgW="2435759" imgH="4405601" progId="">
                    <p:embed/>
                  </p:oleObj>
                </a:graphicData>
              </a:graphic>
            </p:graphicFrame>
            <p:graphicFrame>
              <p:nvGraphicFramePr>
                <p:cNvPr id="19461" name="Object 8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12" y="2671"/>
                <a:ext cx="166" cy="328"/>
              </p:xfrm>
              <a:graphic>
                <a:graphicData uri="http://schemas.openxmlformats.org/presentationml/2006/ole">
                  <p:oleObj spid="_x0000_s19508" name="Clip" r:id="rId5" imgW="2435759" imgH="4405601" progId="">
                    <p:embed/>
                  </p:oleObj>
                </a:graphicData>
              </a:graphic>
            </p:graphicFrame>
            <p:sp>
              <p:nvSpPr>
                <p:cNvPr id="19498" name="Freeform 9"/>
                <p:cNvSpPr>
                  <a:spLocks/>
                </p:cNvSpPr>
                <p:nvPr/>
              </p:nvSpPr>
              <p:spPr bwMode="auto">
                <a:xfrm>
                  <a:off x="1356" y="2800"/>
                  <a:ext cx="437" cy="303"/>
                </a:xfrm>
                <a:custGeom>
                  <a:avLst/>
                  <a:gdLst>
                    <a:gd name="T0" fmla="*/ 324 w 437"/>
                    <a:gd name="T1" fmla="*/ 3 h 303"/>
                    <a:gd name="T2" fmla="*/ 264 w 437"/>
                    <a:gd name="T3" fmla="*/ 47 h 303"/>
                    <a:gd name="T4" fmla="*/ 240 w 437"/>
                    <a:gd name="T5" fmla="*/ 63 h 303"/>
                    <a:gd name="T6" fmla="*/ 228 w 437"/>
                    <a:gd name="T7" fmla="*/ 55 h 303"/>
                    <a:gd name="T8" fmla="*/ 216 w 437"/>
                    <a:gd name="T9" fmla="*/ 67 h 303"/>
                    <a:gd name="T10" fmla="*/ 176 w 437"/>
                    <a:gd name="T11" fmla="*/ 91 h 303"/>
                    <a:gd name="T12" fmla="*/ 168 w 437"/>
                    <a:gd name="T13" fmla="*/ 75 h 303"/>
                    <a:gd name="T14" fmla="*/ 156 w 437"/>
                    <a:gd name="T15" fmla="*/ 79 h 303"/>
                    <a:gd name="T16" fmla="*/ 152 w 437"/>
                    <a:gd name="T17" fmla="*/ 67 h 303"/>
                    <a:gd name="T18" fmla="*/ 120 w 437"/>
                    <a:gd name="T19" fmla="*/ 55 h 303"/>
                    <a:gd name="T20" fmla="*/ 100 w 437"/>
                    <a:gd name="T21" fmla="*/ 35 h 303"/>
                    <a:gd name="T22" fmla="*/ 80 w 437"/>
                    <a:gd name="T23" fmla="*/ 31 h 303"/>
                    <a:gd name="T24" fmla="*/ 68 w 437"/>
                    <a:gd name="T25" fmla="*/ 19 h 303"/>
                    <a:gd name="T26" fmla="*/ 24 w 437"/>
                    <a:gd name="T27" fmla="*/ 47 h 303"/>
                    <a:gd name="T28" fmla="*/ 0 w 437"/>
                    <a:gd name="T29" fmla="*/ 119 h 303"/>
                    <a:gd name="T30" fmla="*/ 20 w 437"/>
                    <a:gd name="T31" fmla="*/ 207 h 303"/>
                    <a:gd name="T32" fmla="*/ 296 w 437"/>
                    <a:gd name="T33" fmla="*/ 295 h 303"/>
                    <a:gd name="T34" fmla="*/ 384 w 437"/>
                    <a:gd name="T35" fmla="*/ 303 h 303"/>
                    <a:gd name="T36" fmla="*/ 428 w 437"/>
                    <a:gd name="T37" fmla="*/ 239 h 303"/>
                    <a:gd name="T38" fmla="*/ 372 w 437"/>
                    <a:gd name="T39" fmla="*/ 47 h 303"/>
                    <a:gd name="T40" fmla="*/ 324 w 437"/>
                    <a:gd name="T41" fmla="*/ 3 h 30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7"/>
                    <a:gd name="T64" fmla="*/ 0 h 303"/>
                    <a:gd name="T65" fmla="*/ 437 w 437"/>
                    <a:gd name="T66" fmla="*/ 303 h 30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7" h="303">
                      <a:moveTo>
                        <a:pt x="324" y="3"/>
                      </a:moveTo>
                      <a:cubicBezTo>
                        <a:pt x="313" y="26"/>
                        <a:pt x="286" y="35"/>
                        <a:pt x="264" y="47"/>
                      </a:cubicBezTo>
                      <a:cubicBezTo>
                        <a:pt x="256" y="52"/>
                        <a:pt x="240" y="63"/>
                        <a:pt x="240" y="63"/>
                      </a:cubicBezTo>
                      <a:cubicBezTo>
                        <a:pt x="236" y="60"/>
                        <a:pt x="233" y="54"/>
                        <a:pt x="228" y="55"/>
                      </a:cubicBezTo>
                      <a:cubicBezTo>
                        <a:pt x="222" y="56"/>
                        <a:pt x="221" y="64"/>
                        <a:pt x="216" y="67"/>
                      </a:cubicBezTo>
                      <a:cubicBezTo>
                        <a:pt x="202" y="76"/>
                        <a:pt x="189" y="78"/>
                        <a:pt x="176" y="91"/>
                      </a:cubicBezTo>
                      <a:cubicBezTo>
                        <a:pt x="173" y="86"/>
                        <a:pt x="173" y="78"/>
                        <a:pt x="168" y="75"/>
                      </a:cubicBezTo>
                      <a:cubicBezTo>
                        <a:pt x="164" y="73"/>
                        <a:pt x="160" y="81"/>
                        <a:pt x="156" y="79"/>
                      </a:cubicBezTo>
                      <a:cubicBezTo>
                        <a:pt x="152" y="77"/>
                        <a:pt x="153" y="71"/>
                        <a:pt x="152" y="67"/>
                      </a:cubicBezTo>
                      <a:cubicBezTo>
                        <a:pt x="133" y="73"/>
                        <a:pt x="138" y="61"/>
                        <a:pt x="120" y="55"/>
                      </a:cubicBezTo>
                      <a:cubicBezTo>
                        <a:pt x="111" y="27"/>
                        <a:pt x="120" y="28"/>
                        <a:pt x="100" y="35"/>
                      </a:cubicBezTo>
                      <a:cubicBezTo>
                        <a:pt x="91" y="0"/>
                        <a:pt x="104" y="31"/>
                        <a:pt x="80" y="31"/>
                      </a:cubicBezTo>
                      <a:cubicBezTo>
                        <a:pt x="74" y="31"/>
                        <a:pt x="72" y="23"/>
                        <a:pt x="68" y="19"/>
                      </a:cubicBezTo>
                      <a:cubicBezTo>
                        <a:pt x="52" y="30"/>
                        <a:pt x="40" y="34"/>
                        <a:pt x="24" y="47"/>
                      </a:cubicBezTo>
                      <a:cubicBezTo>
                        <a:pt x="10" y="75"/>
                        <a:pt x="7" y="90"/>
                        <a:pt x="0" y="119"/>
                      </a:cubicBezTo>
                      <a:cubicBezTo>
                        <a:pt x="4" y="149"/>
                        <a:pt x="5" y="180"/>
                        <a:pt x="20" y="207"/>
                      </a:cubicBezTo>
                      <a:cubicBezTo>
                        <a:pt x="73" y="299"/>
                        <a:pt x="209" y="289"/>
                        <a:pt x="296" y="295"/>
                      </a:cubicBezTo>
                      <a:cubicBezTo>
                        <a:pt x="325" y="297"/>
                        <a:pt x="355" y="300"/>
                        <a:pt x="384" y="303"/>
                      </a:cubicBezTo>
                      <a:cubicBezTo>
                        <a:pt x="428" y="296"/>
                        <a:pt x="416" y="274"/>
                        <a:pt x="428" y="239"/>
                      </a:cubicBezTo>
                      <a:cubicBezTo>
                        <a:pt x="437" y="144"/>
                        <a:pt x="436" y="111"/>
                        <a:pt x="372" y="47"/>
                      </a:cubicBezTo>
                      <a:cubicBezTo>
                        <a:pt x="357" y="32"/>
                        <a:pt x="351" y="3"/>
                        <a:pt x="324" y="3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9477" name="Line 10"/>
              <p:cNvSpPr>
                <a:spLocks noChangeShapeType="1"/>
              </p:cNvSpPr>
              <p:nvPr/>
            </p:nvSpPr>
            <p:spPr bwMode="auto">
              <a:xfrm rot="16200000" flipH="1">
                <a:off x="2676" y="2260"/>
                <a:ext cx="44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478" name="Line 11"/>
              <p:cNvSpPr>
                <a:spLocks noChangeShapeType="1"/>
              </p:cNvSpPr>
              <p:nvPr/>
            </p:nvSpPr>
            <p:spPr bwMode="auto">
              <a:xfrm flipH="1">
                <a:off x="1872" y="3024"/>
                <a:ext cx="44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479" name="Line 12"/>
              <p:cNvSpPr>
                <a:spLocks noChangeShapeType="1"/>
              </p:cNvSpPr>
              <p:nvPr/>
            </p:nvSpPr>
            <p:spPr bwMode="auto">
              <a:xfrm flipH="1">
                <a:off x="3430" y="3018"/>
                <a:ext cx="44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480" name="Rectangle 13"/>
              <p:cNvSpPr>
                <a:spLocks noChangeArrowheads="1"/>
              </p:cNvSpPr>
              <p:nvPr/>
            </p:nvSpPr>
            <p:spPr bwMode="auto">
              <a:xfrm>
                <a:off x="2398" y="3240"/>
                <a:ext cx="247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i="1">
                    <a:solidFill>
                      <a:schemeClr val="tx2"/>
                    </a:solidFill>
                  </a:rPr>
                  <a:t>m</a:t>
                </a:r>
                <a:endParaRPr lang="en-US" i="1" baseline="-25000">
                  <a:solidFill>
                    <a:schemeClr val="tx2"/>
                  </a:solidFill>
                </a:endParaRPr>
              </a:p>
            </p:txBody>
          </p:sp>
          <p:sp>
            <p:nvSpPr>
              <p:cNvPr id="19481" name="Rectangle 14"/>
              <p:cNvSpPr>
                <a:spLocks noChangeArrowheads="1"/>
              </p:cNvSpPr>
              <p:nvPr/>
            </p:nvSpPr>
            <p:spPr bwMode="auto">
              <a:xfrm>
                <a:off x="3180" y="3240"/>
                <a:ext cx="247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i="1">
                    <a:solidFill>
                      <a:schemeClr val="tx2"/>
                    </a:solidFill>
                  </a:rPr>
                  <a:t>m</a:t>
                </a:r>
                <a:endParaRPr lang="en-US" i="1" baseline="-25000">
                  <a:solidFill>
                    <a:schemeClr val="tx2"/>
                  </a:solidFill>
                </a:endParaRPr>
              </a:p>
            </p:txBody>
          </p:sp>
          <p:sp>
            <p:nvSpPr>
              <p:cNvPr id="74767" name="Rectangle 15"/>
              <p:cNvSpPr>
                <a:spLocks noChangeArrowheads="1"/>
              </p:cNvSpPr>
              <p:nvPr/>
            </p:nvSpPr>
            <p:spPr bwMode="auto">
              <a:xfrm>
                <a:off x="2010" y="3023"/>
                <a:ext cx="203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  <a:defRPr/>
                </a:pPr>
                <a:r>
                  <a:rPr lang="en-US" b="1" i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endParaRPr lang="en-US" i="1" baseline="-250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4768" name="Rectangle 16"/>
              <p:cNvSpPr>
                <a:spLocks noChangeArrowheads="1"/>
              </p:cNvSpPr>
              <p:nvPr/>
            </p:nvSpPr>
            <p:spPr bwMode="auto">
              <a:xfrm>
                <a:off x="3509" y="3030"/>
                <a:ext cx="23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  <a:defRPr/>
                </a:pPr>
                <a:r>
                  <a:rPr lang="en-US" b="1" i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i="1" baseline="-25000">
                    <a:solidFill>
                      <a:schemeClr val="accent1"/>
                    </a:solidFill>
                  </a:rPr>
                  <a:t> </a:t>
                </a:r>
              </a:p>
            </p:txBody>
          </p:sp>
          <p:sp>
            <p:nvSpPr>
              <p:cNvPr id="74769" name="AutoShape 17"/>
              <p:cNvSpPr>
                <a:spLocks noChangeArrowheads="1"/>
              </p:cNvSpPr>
              <p:nvPr/>
            </p:nvSpPr>
            <p:spPr bwMode="auto">
              <a:xfrm>
                <a:off x="2748" y="2847"/>
                <a:ext cx="328" cy="288"/>
              </a:xfrm>
              <a:prstGeom prst="star5">
                <a:avLst/>
              </a:prstGeom>
              <a:solidFill>
                <a:srgbClr val="FE9B03"/>
              </a:solidFill>
              <a:ln w="12700">
                <a:solidFill>
                  <a:srgbClr val="FE9B0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74770" name="AutoShape 18"/>
              <p:cNvSpPr>
                <a:spLocks noChangeArrowheads="1"/>
              </p:cNvSpPr>
              <p:nvPr/>
            </p:nvSpPr>
            <p:spPr bwMode="auto">
              <a:xfrm rot="19620000">
                <a:off x="2746" y="2850"/>
                <a:ext cx="328" cy="289"/>
              </a:xfrm>
              <a:prstGeom prst="star5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74771" name="AutoShape 19"/>
              <p:cNvSpPr>
                <a:spLocks noChangeArrowheads="1"/>
              </p:cNvSpPr>
              <p:nvPr/>
            </p:nvSpPr>
            <p:spPr bwMode="auto">
              <a:xfrm>
                <a:off x="2852" y="2931"/>
                <a:ext cx="115" cy="125"/>
              </a:xfrm>
              <a:prstGeom prst="star5">
                <a:avLst/>
              </a:prstGeom>
              <a:solidFill>
                <a:srgbClr val="FC0000"/>
              </a:solidFill>
              <a:ln w="12700">
                <a:solidFill>
                  <a:srgbClr val="F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grpSp>
            <p:nvGrpSpPr>
              <p:cNvPr id="19487" name="Group 20"/>
              <p:cNvGrpSpPr>
                <a:grpSpLocks/>
              </p:cNvGrpSpPr>
              <p:nvPr/>
            </p:nvGrpSpPr>
            <p:grpSpPr bwMode="auto">
              <a:xfrm>
                <a:off x="3106" y="2729"/>
                <a:ext cx="274" cy="420"/>
                <a:chOff x="1741" y="2833"/>
                <a:chExt cx="274" cy="420"/>
              </a:xfrm>
            </p:grpSpPr>
            <p:graphicFrame>
              <p:nvGraphicFramePr>
                <p:cNvPr id="19459" name="Object 21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844" y="2905"/>
                <a:ext cx="171" cy="348"/>
              </p:xfrm>
              <a:graphic>
                <a:graphicData uri="http://schemas.openxmlformats.org/presentationml/2006/ole">
                  <p:oleObj spid="_x0000_s19509" name="Clip" r:id="rId6" imgW="2435759" imgH="4405601" progId="">
                    <p:embed/>
                  </p:oleObj>
                </a:graphicData>
              </a:graphic>
            </p:graphicFrame>
            <p:sp>
              <p:nvSpPr>
                <p:cNvPr id="19496" name="Freeform 22"/>
                <p:cNvSpPr>
                  <a:spLocks/>
                </p:cNvSpPr>
                <p:nvPr/>
              </p:nvSpPr>
              <p:spPr bwMode="auto">
                <a:xfrm>
                  <a:off x="1787" y="2927"/>
                  <a:ext cx="67" cy="320"/>
                </a:xfrm>
                <a:custGeom>
                  <a:avLst/>
                  <a:gdLst>
                    <a:gd name="T0" fmla="*/ 58 w 67"/>
                    <a:gd name="T1" fmla="*/ 0 h 320"/>
                    <a:gd name="T2" fmla="*/ 31 w 67"/>
                    <a:gd name="T3" fmla="*/ 35 h 320"/>
                    <a:gd name="T4" fmla="*/ 52 w 67"/>
                    <a:gd name="T5" fmla="*/ 35 h 320"/>
                    <a:gd name="T6" fmla="*/ 17 w 67"/>
                    <a:gd name="T7" fmla="*/ 78 h 320"/>
                    <a:gd name="T8" fmla="*/ 37 w 67"/>
                    <a:gd name="T9" fmla="*/ 102 h 320"/>
                    <a:gd name="T10" fmla="*/ 0 w 67"/>
                    <a:gd name="T11" fmla="*/ 112 h 320"/>
                    <a:gd name="T12" fmla="*/ 58 w 67"/>
                    <a:gd name="T13" fmla="*/ 149 h 320"/>
                    <a:gd name="T14" fmla="*/ 37 w 67"/>
                    <a:gd name="T15" fmla="*/ 190 h 320"/>
                    <a:gd name="T16" fmla="*/ 54 w 67"/>
                    <a:gd name="T17" fmla="*/ 211 h 320"/>
                    <a:gd name="T18" fmla="*/ 17 w 67"/>
                    <a:gd name="T19" fmla="*/ 227 h 320"/>
                    <a:gd name="T20" fmla="*/ 47 w 67"/>
                    <a:gd name="T21" fmla="*/ 254 h 320"/>
                    <a:gd name="T22" fmla="*/ 62 w 67"/>
                    <a:gd name="T23" fmla="*/ 260 h 320"/>
                    <a:gd name="T24" fmla="*/ 31 w 67"/>
                    <a:gd name="T25" fmla="*/ 276 h 320"/>
                    <a:gd name="T26" fmla="*/ 54 w 67"/>
                    <a:gd name="T27" fmla="*/ 297 h 320"/>
                    <a:gd name="T28" fmla="*/ 39 w 67"/>
                    <a:gd name="T29" fmla="*/ 303 h 320"/>
                    <a:gd name="T30" fmla="*/ 64 w 67"/>
                    <a:gd name="T31" fmla="*/ 319 h 320"/>
                    <a:gd name="T32" fmla="*/ 66 w 67"/>
                    <a:gd name="T33" fmla="*/ 317 h 320"/>
                    <a:gd name="T34" fmla="*/ 66 w 67"/>
                    <a:gd name="T35" fmla="*/ 315 h 3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7"/>
                    <a:gd name="T55" fmla="*/ 0 h 320"/>
                    <a:gd name="T56" fmla="*/ 67 w 67"/>
                    <a:gd name="T57" fmla="*/ 320 h 32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7" h="320">
                      <a:moveTo>
                        <a:pt x="58" y="0"/>
                      </a:moveTo>
                      <a:lnTo>
                        <a:pt x="31" y="35"/>
                      </a:lnTo>
                      <a:lnTo>
                        <a:pt x="52" y="35"/>
                      </a:lnTo>
                      <a:lnTo>
                        <a:pt x="17" y="78"/>
                      </a:lnTo>
                      <a:lnTo>
                        <a:pt x="37" y="102"/>
                      </a:lnTo>
                      <a:lnTo>
                        <a:pt x="0" y="112"/>
                      </a:lnTo>
                      <a:lnTo>
                        <a:pt x="58" y="149"/>
                      </a:lnTo>
                      <a:lnTo>
                        <a:pt x="37" y="190"/>
                      </a:lnTo>
                      <a:lnTo>
                        <a:pt x="54" y="211"/>
                      </a:lnTo>
                      <a:lnTo>
                        <a:pt x="17" y="227"/>
                      </a:lnTo>
                      <a:lnTo>
                        <a:pt x="47" y="254"/>
                      </a:lnTo>
                      <a:lnTo>
                        <a:pt x="62" y="260"/>
                      </a:lnTo>
                      <a:lnTo>
                        <a:pt x="31" y="276"/>
                      </a:lnTo>
                      <a:lnTo>
                        <a:pt x="54" y="297"/>
                      </a:lnTo>
                      <a:lnTo>
                        <a:pt x="39" y="303"/>
                      </a:lnTo>
                      <a:lnTo>
                        <a:pt x="64" y="319"/>
                      </a:lnTo>
                      <a:lnTo>
                        <a:pt x="66" y="317"/>
                      </a:lnTo>
                      <a:lnTo>
                        <a:pt x="66" y="315"/>
                      </a:lnTo>
                    </a:path>
                  </a:pathLst>
                </a:custGeom>
                <a:solidFill>
                  <a:srgbClr val="232323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497" name="Freeform 23"/>
                <p:cNvSpPr>
                  <a:spLocks/>
                </p:cNvSpPr>
                <p:nvPr/>
              </p:nvSpPr>
              <p:spPr bwMode="auto">
                <a:xfrm>
                  <a:off x="1741" y="2833"/>
                  <a:ext cx="256" cy="298"/>
                </a:xfrm>
                <a:custGeom>
                  <a:avLst/>
                  <a:gdLst>
                    <a:gd name="T0" fmla="*/ 46 w 256"/>
                    <a:gd name="T1" fmla="*/ 288 h 298"/>
                    <a:gd name="T2" fmla="*/ 130 w 256"/>
                    <a:gd name="T3" fmla="*/ 260 h 298"/>
                    <a:gd name="T4" fmla="*/ 162 w 256"/>
                    <a:gd name="T5" fmla="*/ 224 h 298"/>
                    <a:gd name="T6" fmla="*/ 202 w 256"/>
                    <a:gd name="T7" fmla="*/ 212 h 298"/>
                    <a:gd name="T8" fmla="*/ 254 w 256"/>
                    <a:gd name="T9" fmla="*/ 180 h 298"/>
                    <a:gd name="T10" fmla="*/ 246 w 256"/>
                    <a:gd name="T11" fmla="*/ 120 h 298"/>
                    <a:gd name="T12" fmla="*/ 162 w 256"/>
                    <a:gd name="T13" fmla="*/ 20 h 298"/>
                    <a:gd name="T14" fmla="*/ 114 w 256"/>
                    <a:gd name="T15" fmla="*/ 0 h 298"/>
                    <a:gd name="T16" fmla="*/ 54 w 256"/>
                    <a:gd name="T17" fmla="*/ 36 h 298"/>
                    <a:gd name="T18" fmla="*/ 34 w 256"/>
                    <a:gd name="T19" fmla="*/ 60 h 298"/>
                    <a:gd name="T20" fmla="*/ 18 w 256"/>
                    <a:gd name="T21" fmla="*/ 92 h 298"/>
                    <a:gd name="T22" fmla="*/ 10 w 256"/>
                    <a:gd name="T23" fmla="*/ 108 h 298"/>
                    <a:gd name="T24" fmla="*/ 34 w 256"/>
                    <a:gd name="T25" fmla="*/ 268 h 298"/>
                    <a:gd name="T26" fmla="*/ 46 w 256"/>
                    <a:gd name="T27" fmla="*/ 288 h 29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56"/>
                    <a:gd name="T43" fmla="*/ 0 h 298"/>
                    <a:gd name="T44" fmla="*/ 256 w 256"/>
                    <a:gd name="T45" fmla="*/ 298 h 29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56" h="298">
                      <a:moveTo>
                        <a:pt x="46" y="288"/>
                      </a:moveTo>
                      <a:cubicBezTo>
                        <a:pt x="71" y="272"/>
                        <a:pt x="101" y="265"/>
                        <a:pt x="130" y="260"/>
                      </a:cubicBezTo>
                      <a:cubicBezTo>
                        <a:pt x="143" y="247"/>
                        <a:pt x="147" y="234"/>
                        <a:pt x="162" y="224"/>
                      </a:cubicBezTo>
                      <a:cubicBezTo>
                        <a:pt x="182" y="237"/>
                        <a:pt x="188" y="230"/>
                        <a:pt x="202" y="212"/>
                      </a:cubicBezTo>
                      <a:cubicBezTo>
                        <a:pt x="237" y="229"/>
                        <a:pt x="228" y="197"/>
                        <a:pt x="254" y="180"/>
                      </a:cubicBezTo>
                      <a:cubicBezTo>
                        <a:pt x="252" y="160"/>
                        <a:pt x="256" y="137"/>
                        <a:pt x="246" y="120"/>
                      </a:cubicBezTo>
                      <a:cubicBezTo>
                        <a:pt x="237" y="105"/>
                        <a:pt x="179" y="27"/>
                        <a:pt x="162" y="20"/>
                      </a:cubicBezTo>
                      <a:cubicBezTo>
                        <a:pt x="146" y="13"/>
                        <a:pt x="130" y="8"/>
                        <a:pt x="114" y="0"/>
                      </a:cubicBezTo>
                      <a:cubicBezTo>
                        <a:pt x="68" y="5"/>
                        <a:pt x="78" y="4"/>
                        <a:pt x="54" y="36"/>
                      </a:cubicBezTo>
                      <a:cubicBezTo>
                        <a:pt x="37" y="59"/>
                        <a:pt x="46" y="37"/>
                        <a:pt x="34" y="60"/>
                      </a:cubicBezTo>
                      <a:cubicBezTo>
                        <a:pt x="28" y="70"/>
                        <a:pt x="23" y="81"/>
                        <a:pt x="18" y="92"/>
                      </a:cubicBezTo>
                      <a:cubicBezTo>
                        <a:pt x="15" y="97"/>
                        <a:pt x="10" y="108"/>
                        <a:pt x="10" y="108"/>
                      </a:cubicBezTo>
                      <a:cubicBezTo>
                        <a:pt x="12" y="163"/>
                        <a:pt x="0" y="222"/>
                        <a:pt x="34" y="268"/>
                      </a:cubicBezTo>
                      <a:cubicBezTo>
                        <a:pt x="43" y="294"/>
                        <a:pt x="36" y="298"/>
                        <a:pt x="46" y="288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9488" name="Group 24"/>
              <p:cNvGrpSpPr>
                <a:grpSpLocks/>
              </p:cNvGrpSpPr>
              <p:nvPr/>
            </p:nvGrpSpPr>
            <p:grpSpPr bwMode="auto">
              <a:xfrm>
                <a:off x="2433" y="2753"/>
                <a:ext cx="310" cy="396"/>
                <a:chOff x="1068" y="2857"/>
                <a:chExt cx="310" cy="396"/>
              </a:xfrm>
            </p:grpSpPr>
            <p:grpSp>
              <p:nvGrpSpPr>
                <p:cNvPr id="19491" name="Group 25"/>
                <p:cNvGrpSpPr>
                  <a:grpSpLocks/>
                </p:cNvGrpSpPr>
                <p:nvPr/>
              </p:nvGrpSpPr>
              <p:grpSpPr bwMode="auto">
                <a:xfrm>
                  <a:off x="1068" y="2916"/>
                  <a:ext cx="219" cy="337"/>
                  <a:chOff x="993" y="2351"/>
                  <a:chExt cx="219" cy="337"/>
                </a:xfrm>
              </p:grpSpPr>
              <p:sp>
                <p:nvSpPr>
                  <p:cNvPr id="19493" name="Freeform 26"/>
                  <p:cNvSpPr>
                    <a:spLocks/>
                  </p:cNvSpPr>
                  <p:nvPr/>
                </p:nvSpPr>
                <p:spPr bwMode="auto">
                  <a:xfrm>
                    <a:off x="1130" y="2365"/>
                    <a:ext cx="82" cy="320"/>
                  </a:xfrm>
                  <a:custGeom>
                    <a:avLst/>
                    <a:gdLst>
                      <a:gd name="T0" fmla="*/ 71 w 82"/>
                      <a:gd name="T1" fmla="*/ 0 h 320"/>
                      <a:gd name="T2" fmla="*/ 47 w 82"/>
                      <a:gd name="T3" fmla="*/ 35 h 320"/>
                      <a:gd name="T4" fmla="*/ 61 w 82"/>
                      <a:gd name="T5" fmla="*/ 35 h 320"/>
                      <a:gd name="T6" fmla="*/ 32 w 82"/>
                      <a:gd name="T7" fmla="*/ 78 h 320"/>
                      <a:gd name="T8" fmla="*/ 47 w 82"/>
                      <a:gd name="T9" fmla="*/ 94 h 320"/>
                      <a:gd name="T10" fmla="*/ 18 w 82"/>
                      <a:gd name="T11" fmla="*/ 115 h 320"/>
                      <a:gd name="T12" fmla="*/ 71 w 82"/>
                      <a:gd name="T13" fmla="*/ 147 h 320"/>
                      <a:gd name="T14" fmla="*/ 55 w 82"/>
                      <a:gd name="T15" fmla="*/ 188 h 320"/>
                      <a:gd name="T16" fmla="*/ 63 w 82"/>
                      <a:gd name="T17" fmla="*/ 204 h 320"/>
                      <a:gd name="T18" fmla="*/ 32 w 82"/>
                      <a:gd name="T19" fmla="*/ 225 h 320"/>
                      <a:gd name="T20" fmla="*/ 69 w 82"/>
                      <a:gd name="T21" fmla="*/ 258 h 320"/>
                      <a:gd name="T22" fmla="*/ 47 w 82"/>
                      <a:gd name="T23" fmla="*/ 274 h 320"/>
                      <a:gd name="T24" fmla="*/ 63 w 82"/>
                      <a:gd name="T25" fmla="*/ 290 h 320"/>
                      <a:gd name="T26" fmla="*/ 55 w 82"/>
                      <a:gd name="T27" fmla="*/ 303 h 320"/>
                      <a:gd name="T28" fmla="*/ 81 w 82"/>
                      <a:gd name="T29" fmla="*/ 319 h 320"/>
                      <a:gd name="T30" fmla="*/ 38 w 82"/>
                      <a:gd name="T31" fmla="*/ 307 h 320"/>
                      <a:gd name="T32" fmla="*/ 0 w 82"/>
                      <a:gd name="T33" fmla="*/ 235 h 320"/>
                      <a:gd name="T34" fmla="*/ 4 w 82"/>
                      <a:gd name="T35" fmla="*/ 157 h 320"/>
                      <a:gd name="T36" fmla="*/ 12 w 82"/>
                      <a:gd name="T37" fmla="*/ 57 h 320"/>
                      <a:gd name="T38" fmla="*/ 36 w 82"/>
                      <a:gd name="T39" fmla="*/ 20 h 320"/>
                      <a:gd name="T40" fmla="*/ 71 w 82"/>
                      <a:gd name="T41" fmla="*/ 0 h 320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82"/>
                      <a:gd name="T64" fmla="*/ 0 h 320"/>
                      <a:gd name="T65" fmla="*/ 82 w 82"/>
                      <a:gd name="T66" fmla="*/ 320 h 320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82" h="320">
                        <a:moveTo>
                          <a:pt x="71" y="0"/>
                        </a:moveTo>
                        <a:lnTo>
                          <a:pt x="47" y="35"/>
                        </a:lnTo>
                        <a:lnTo>
                          <a:pt x="61" y="35"/>
                        </a:lnTo>
                        <a:lnTo>
                          <a:pt x="32" y="78"/>
                        </a:lnTo>
                        <a:lnTo>
                          <a:pt x="47" y="94"/>
                        </a:lnTo>
                        <a:lnTo>
                          <a:pt x="18" y="115"/>
                        </a:lnTo>
                        <a:lnTo>
                          <a:pt x="71" y="147"/>
                        </a:lnTo>
                        <a:lnTo>
                          <a:pt x="55" y="188"/>
                        </a:lnTo>
                        <a:lnTo>
                          <a:pt x="63" y="204"/>
                        </a:lnTo>
                        <a:lnTo>
                          <a:pt x="32" y="225"/>
                        </a:lnTo>
                        <a:lnTo>
                          <a:pt x="69" y="258"/>
                        </a:lnTo>
                        <a:lnTo>
                          <a:pt x="47" y="274"/>
                        </a:lnTo>
                        <a:lnTo>
                          <a:pt x="63" y="290"/>
                        </a:lnTo>
                        <a:lnTo>
                          <a:pt x="55" y="303"/>
                        </a:lnTo>
                        <a:lnTo>
                          <a:pt x="81" y="319"/>
                        </a:lnTo>
                        <a:lnTo>
                          <a:pt x="38" y="307"/>
                        </a:lnTo>
                        <a:lnTo>
                          <a:pt x="0" y="235"/>
                        </a:lnTo>
                        <a:lnTo>
                          <a:pt x="4" y="157"/>
                        </a:lnTo>
                        <a:lnTo>
                          <a:pt x="12" y="57"/>
                        </a:lnTo>
                        <a:lnTo>
                          <a:pt x="36" y="20"/>
                        </a:lnTo>
                        <a:lnTo>
                          <a:pt x="71" y="0"/>
                        </a:lnTo>
                      </a:path>
                    </a:pathLst>
                  </a:custGeom>
                  <a:solidFill>
                    <a:srgbClr val="232323"/>
                  </a:solidFill>
                  <a:ln w="12700" cap="rnd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9494" name="Freeform 27"/>
                  <p:cNvSpPr>
                    <a:spLocks/>
                  </p:cNvSpPr>
                  <p:nvPr/>
                </p:nvSpPr>
                <p:spPr bwMode="auto">
                  <a:xfrm>
                    <a:off x="1148" y="2351"/>
                    <a:ext cx="52" cy="49"/>
                  </a:xfrm>
                  <a:custGeom>
                    <a:avLst/>
                    <a:gdLst>
                      <a:gd name="T0" fmla="*/ 51 w 52"/>
                      <a:gd name="T1" fmla="*/ 10 h 49"/>
                      <a:gd name="T2" fmla="*/ 47 w 52"/>
                      <a:gd name="T3" fmla="*/ 4 h 49"/>
                      <a:gd name="T4" fmla="*/ 41 w 52"/>
                      <a:gd name="T5" fmla="*/ 2 h 49"/>
                      <a:gd name="T6" fmla="*/ 35 w 52"/>
                      <a:gd name="T7" fmla="*/ 0 h 49"/>
                      <a:gd name="T8" fmla="*/ 29 w 52"/>
                      <a:gd name="T9" fmla="*/ 0 h 49"/>
                      <a:gd name="T10" fmla="*/ 22 w 52"/>
                      <a:gd name="T11" fmla="*/ 0 h 49"/>
                      <a:gd name="T12" fmla="*/ 16 w 52"/>
                      <a:gd name="T13" fmla="*/ 0 h 49"/>
                      <a:gd name="T14" fmla="*/ 10 w 52"/>
                      <a:gd name="T15" fmla="*/ 0 h 49"/>
                      <a:gd name="T16" fmla="*/ 2 w 52"/>
                      <a:gd name="T17" fmla="*/ 0 h 49"/>
                      <a:gd name="T18" fmla="*/ 0 w 52"/>
                      <a:gd name="T19" fmla="*/ 2 h 49"/>
                      <a:gd name="T20" fmla="*/ 0 w 52"/>
                      <a:gd name="T21" fmla="*/ 48 h 49"/>
                      <a:gd name="T22" fmla="*/ 51 w 52"/>
                      <a:gd name="T23" fmla="*/ 10 h 49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52"/>
                      <a:gd name="T37" fmla="*/ 0 h 49"/>
                      <a:gd name="T38" fmla="*/ 52 w 52"/>
                      <a:gd name="T39" fmla="*/ 49 h 49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52" h="49">
                        <a:moveTo>
                          <a:pt x="51" y="10"/>
                        </a:moveTo>
                        <a:lnTo>
                          <a:pt x="47" y="4"/>
                        </a:lnTo>
                        <a:lnTo>
                          <a:pt x="41" y="2"/>
                        </a:lnTo>
                        <a:lnTo>
                          <a:pt x="35" y="0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6" y="0"/>
                        </a:lnTo>
                        <a:lnTo>
                          <a:pt x="10" y="0"/>
                        </a:lnTo>
                        <a:lnTo>
                          <a:pt x="2" y="0"/>
                        </a:lnTo>
                        <a:lnTo>
                          <a:pt x="0" y="2"/>
                        </a:lnTo>
                        <a:lnTo>
                          <a:pt x="0" y="48"/>
                        </a:lnTo>
                        <a:lnTo>
                          <a:pt x="51" y="1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9495" name="Freeform 28"/>
                  <p:cNvSpPr>
                    <a:spLocks/>
                  </p:cNvSpPr>
                  <p:nvPr/>
                </p:nvSpPr>
                <p:spPr bwMode="auto">
                  <a:xfrm>
                    <a:off x="1139" y="2650"/>
                    <a:ext cx="73" cy="38"/>
                  </a:xfrm>
                  <a:custGeom>
                    <a:avLst/>
                    <a:gdLst>
                      <a:gd name="T0" fmla="*/ 72 w 73"/>
                      <a:gd name="T1" fmla="*/ 35 h 38"/>
                      <a:gd name="T2" fmla="*/ 66 w 73"/>
                      <a:gd name="T3" fmla="*/ 35 h 38"/>
                      <a:gd name="T4" fmla="*/ 60 w 73"/>
                      <a:gd name="T5" fmla="*/ 35 h 38"/>
                      <a:gd name="T6" fmla="*/ 53 w 73"/>
                      <a:gd name="T7" fmla="*/ 35 h 38"/>
                      <a:gd name="T8" fmla="*/ 47 w 73"/>
                      <a:gd name="T9" fmla="*/ 37 h 38"/>
                      <a:gd name="T10" fmla="*/ 41 w 73"/>
                      <a:gd name="T11" fmla="*/ 35 h 38"/>
                      <a:gd name="T12" fmla="*/ 35 w 73"/>
                      <a:gd name="T13" fmla="*/ 33 h 38"/>
                      <a:gd name="T14" fmla="*/ 29 w 73"/>
                      <a:gd name="T15" fmla="*/ 33 h 38"/>
                      <a:gd name="T16" fmla="*/ 23 w 73"/>
                      <a:gd name="T17" fmla="*/ 31 h 38"/>
                      <a:gd name="T18" fmla="*/ 16 w 73"/>
                      <a:gd name="T19" fmla="*/ 29 h 38"/>
                      <a:gd name="T20" fmla="*/ 10 w 73"/>
                      <a:gd name="T21" fmla="*/ 27 h 38"/>
                      <a:gd name="T22" fmla="*/ 4 w 73"/>
                      <a:gd name="T23" fmla="*/ 25 h 38"/>
                      <a:gd name="T24" fmla="*/ 0 w 73"/>
                      <a:gd name="T25" fmla="*/ 19 h 38"/>
                      <a:gd name="T26" fmla="*/ 4 w 73"/>
                      <a:gd name="T27" fmla="*/ 12 h 38"/>
                      <a:gd name="T28" fmla="*/ 6 w 73"/>
                      <a:gd name="T29" fmla="*/ 6 h 38"/>
                      <a:gd name="T30" fmla="*/ 12 w 73"/>
                      <a:gd name="T31" fmla="*/ 0 h 38"/>
                      <a:gd name="T32" fmla="*/ 19 w 73"/>
                      <a:gd name="T33" fmla="*/ 2 h 38"/>
                      <a:gd name="T34" fmla="*/ 25 w 73"/>
                      <a:gd name="T35" fmla="*/ 4 h 38"/>
                      <a:gd name="T36" fmla="*/ 31 w 73"/>
                      <a:gd name="T37" fmla="*/ 10 h 38"/>
                      <a:gd name="T38" fmla="*/ 35 w 73"/>
                      <a:gd name="T39" fmla="*/ 16 h 38"/>
                      <a:gd name="T40" fmla="*/ 41 w 73"/>
                      <a:gd name="T41" fmla="*/ 21 h 38"/>
                      <a:gd name="T42" fmla="*/ 45 w 73"/>
                      <a:gd name="T43" fmla="*/ 27 h 38"/>
                      <a:gd name="T44" fmla="*/ 51 w 73"/>
                      <a:gd name="T45" fmla="*/ 33 h 38"/>
                      <a:gd name="T46" fmla="*/ 58 w 73"/>
                      <a:gd name="T47" fmla="*/ 37 h 38"/>
                      <a:gd name="T48" fmla="*/ 64 w 73"/>
                      <a:gd name="T49" fmla="*/ 35 h 38"/>
                      <a:gd name="T50" fmla="*/ 58 w 73"/>
                      <a:gd name="T51" fmla="*/ 31 h 38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73"/>
                      <a:gd name="T79" fmla="*/ 0 h 38"/>
                      <a:gd name="T80" fmla="*/ 73 w 73"/>
                      <a:gd name="T81" fmla="*/ 38 h 38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73" h="38">
                        <a:moveTo>
                          <a:pt x="72" y="35"/>
                        </a:moveTo>
                        <a:lnTo>
                          <a:pt x="66" y="35"/>
                        </a:lnTo>
                        <a:lnTo>
                          <a:pt x="60" y="35"/>
                        </a:lnTo>
                        <a:lnTo>
                          <a:pt x="53" y="35"/>
                        </a:lnTo>
                        <a:lnTo>
                          <a:pt x="47" y="37"/>
                        </a:lnTo>
                        <a:lnTo>
                          <a:pt x="41" y="35"/>
                        </a:lnTo>
                        <a:lnTo>
                          <a:pt x="35" y="33"/>
                        </a:lnTo>
                        <a:lnTo>
                          <a:pt x="29" y="33"/>
                        </a:lnTo>
                        <a:lnTo>
                          <a:pt x="23" y="31"/>
                        </a:lnTo>
                        <a:lnTo>
                          <a:pt x="16" y="29"/>
                        </a:lnTo>
                        <a:lnTo>
                          <a:pt x="10" y="27"/>
                        </a:lnTo>
                        <a:lnTo>
                          <a:pt x="4" y="25"/>
                        </a:lnTo>
                        <a:lnTo>
                          <a:pt x="0" y="19"/>
                        </a:lnTo>
                        <a:lnTo>
                          <a:pt x="4" y="12"/>
                        </a:lnTo>
                        <a:lnTo>
                          <a:pt x="6" y="6"/>
                        </a:lnTo>
                        <a:lnTo>
                          <a:pt x="12" y="0"/>
                        </a:lnTo>
                        <a:lnTo>
                          <a:pt x="19" y="2"/>
                        </a:lnTo>
                        <a:lnTo>
                          <a:pt x="25" y="4"/>
                        </a:lnTo>
                        <a:lnTo>
                          <a:pt x="31" y="10"/>
                        </a:lnTo>
                        <a:lnTo>
                          <a:pt x="35" y="16"/>
                        </a:lnTo>
                        <a:lnTo>
                          <a:pt x="41" y="21"/>
                        </a:lnTo>
                        <a:lnTo>
                          <a:pt x="45" y="27"/>
                        </a:lnTo>
                        <a:lnTo>
                          <a:pt x="51" y="33"/>
                        </a:lnTo>
                        <a:lnTo>
                          <a:pt x="58" y="37"/>
                        </a:lnTo>
                        <a:lnTo>
                          <a:pt x="64" y="35"/>
                        </a:lnTo>
                        <a:lnTo>
                          <a:pt x="58" y="31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graphicFrame>
                <p:nvGraphicFramePr>
                  <p:cNvPr id="19458" name="Object 29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993" y="2356"/>
                  <a:ext cx="166" cy="328"/>
                </p:xfrm>
                <a:graphic>
                  <a:graphicData uri="http://schemas.openxmlformats.org/presentationml/2006/ole">
                    <p:oleObj spid="_x0000_s19510" name="Clip" r:id="rId7" imgW="2435759" imgH="4405601" progId="">
                      <p:embed/>
                    </p:oleObj>
                  </a:graphicData>
                </a:graphic>
              </p:graphicFrame>
            </p:grpSp>
            <p:sp>
              <p:nvSpPr>
                <p:cNvPr id="19492" name="Freeform 30"/>
                <p:cNvSpPr>
                  <a:spLocks/>
                </p:cNvSpPr>
                <p:nvPr/>
              </p:nvSpPr>
              <p:spPr bwMode="auto">
                <a:xfrm>
                  <a:off x="1070" y="2857"/>
                  <a:ext cx="308" cy="280"/>
                </a:xfrm>
                <a:custGeom>
                  <a:avLst/>
                  <a:gdLst>
                    <a:gd name="T0" fmla="*/ 221 w 308"/>
                    <a:gd name="T1" fmla="*/ 252 h 280"/>
                    <a:gd name="T2" fmla="*/ 173 w 308"/>
                    <a:gd name="T3" fmla="*/ 232 h 280"/>
                    <a:gd name="T4" fmla="*/ 129 w 308"/>
                    <a:gd name="T5" fmla="*/ 208 h 280"/>
                    <a:gd name="T6" fmla="*/ 109 w 308"/>
                    <a:gd name="T7" fmla="*/ 204 h 280"/>
                    <a:gd name="T8" fmla="*/ 93 w 308"/>
                    <a:gd name="T9" fmla="*/ 208 h 280"/>
                    <a:gd name="T10" fmla="*/ 33 w 308"/>
                    <a:gd name="T11" fmla="*/ 176 h 280"/>
                    <a:gd name="T12" fmla="*/ 17 w 308"/>
                    <a:gd name="T13" fmla="*/ 112 h 280"/>
                    <a:gd name="T14" fmla="*/ 5 w 308"/>
                    <a:gd name="T15" fmla="*/ 76 h 280"/>
                    <a:gd name="T16" fmla="*/ 1 w 308"/>
                    <a:gd name="T17" fmla="*/ 64 h 280"/>
                    <a:gd name="T18" fmla="*/ 5 w 308"/>
                    <a:gd name="T19" fmla="*/ 36 h 280"/>
                    <a:gd name="T20" fmla="*/ 165 w 308"/>
                    <a:gd name="T21" fmla="*/ 0 h 280"/>
                    <a:gd name="T22" fmla="*/ 281 w 308"/>
                    <a:gd name="T23" fmla="*/ 44 h 280"/>
                    <a:gd name="T24" fmla="*/ 217 w 308"/>
                    <a:gd name="T25" fmla="*/ 280 h 280"/>
                    <a:gd name="T26" fmla="*/ 157 w 308"/>
                    <a:gd name="T27" fmla="*/ 228 h 280"/>
                    <a:gd name="T28" fmla="*/ 221 w 308"/>
                    <a:gd name="T29" fmla="*/ 252 h 2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08"/>
                    <a:gd name="T46" fmla="*/ 0 h 280"/>
                    <a:gd name="T47" fmla="*/ 308 w 308"/>
                    <a:gd name="T48" fmla="*/ 280 h 28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08" h="280">
                      <a:moveTo>
                        <a:pt x="221" y="252"/>
                      </a:moveTo>
                      <a:cubicBezTo>
                        <a:pt x="206" y="237"/>
                        <a:pt x="193" y="237"/>
                        <a:pt x="173" y="232"/>
                      </a:cubicBezTo>
                      <a:cubicBezTo>
                        <a:pt x="160" y="206"/>
                        <a:pt x="159" y="203"/>
                        <a:pt x="129" y="208"/>
                      </a:cubicBezTo>
                      <a:cubicBezTo>
                        <a:pt x="101" y="227"/>
                        <a:pt x="132" y="212"/>
                        <a:pt x="109" y="204"/>
                      </a:cubicBezTo>
                      <a:cubicBezTo>
                        <a:pt x="104" y="202"/>
                        <a:pt x="98" y="207"/>
                        <a:pt x="93" y="208"/>
                      </a:cubicBezTo>
                      <a:cubicBezTo>
                        <a:pt x="75" y="196"/>
                        <a:pt x="54" y="183"/>
                        <a:pt x="33" y="176"/>
                      </a:cubicBezTo>
                      <a:cubicBezTo>
                        <a:pt x="26" y="155"/>
                        <a:pt x="23" y="133"/>
                        <a:pt x="17" y="112"/>
                      </a:cubicBezTo>
                      <a:cubicBezTo>
                        <a:pt x="17" y="112"/>
                        <a:pt x="7" y="82"/>
                        <a:pt x="5" y="76"/>
                      </a:cubicBezTo>
                      <a:cubicBezTo>
                        <a:pt x="4" y="72"/>
                        <a:pt x="1" y="64"/>
                        <a:pt x="1" y="64"/>
                      </a:cubicBezTo>
                      <a:cubicBezTo>
                        <a:pt x="2" y="55"/>
                        <a:pt x="0" y="44"/>
                        <a:pt x="5" y="36"/>
                      </a:cubicBezTo>
                      <a:cubicBezTo>
                        <a:pt x="26" y="2"/>
                        <a:pt x="144" y="1"/>
                        <a:pt x="165" y="0"/>
                      </a:cubicBezTo>
                      <a:cubicBezTo>
                        <a:pt x="249" y="10"/>
                        <a:pt x="225" y="6"/>
                        <a:pt x="281" y="44"/>
                      </a:cubicBezTo>
                      <a:cubicBezTo>
                        <a:pt x="308" y="124"/>
                        <a:pt x="291" y="231"/>
                        <a:pt x="217" y="280"/>
                      </a:cubicBezTo>
                      <a:cubicBezTo>
                        <a:pt x="211" y="241"/>
                        <a:pt x="198" y="228"/>
                        <a:pt x="157" y="228"/>
                      </a:cubicBezTo>
                      <a:lnTo>
                        <a:pt x="221" y="252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74783" name="Rectangle 31"/>
              <p:cNvSpPr>
                <a:spLocks noChangeArrowheads="1"/>
              </p:cNvSpPr>
              <p:nvPr/>
            </p:nvSpPr>
            <p:spPr bwMode="auto">
              <a:xfrm>
                <a:off x="2981" y="2120"/>
                <a:ext cx="23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  <a:defRPr/>
                </a:pPr>
                <a:r>
                  <a:rPr lang="en-US" b="1" i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</a:t>
                </a:r>
                <a:r>
                  <a:rPr lang="en-US" i="1" baseline="-25000">
                    <a:solidFill>
                      <a:schemeClr val="accent1"/>
                    </a:solidFill>
                  </a:rPr>
                  <a:t> </a:t>
                </a:r>
              </a:p>
            </p:txBody>
          </p:sp>
          <p:sp>
            <p:nvSpPr>
              <p:cNvPr id="19490" name="Rectangle 32"/>
              <p:cNvSpPr>
                <a:spLocks noChangeArrowheads="1"/>
              </p:cNvSpPr>
              <p:nvPr/>
            </p:nvSpPr>
            <p:spPr bwMode="auto">
              <a:xfrm>
                <a:off x="2994" y="2494"/>
                <a:ext cx="247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i="1">
                    <a:solidFill>
                      <a:schemeClr val="tx2"/>
                    </a:solidFill>
                  </a:rPr>
                  <a:t>m</a:t>
                </a:r>
                <a:endParaRPr lang="en-US" i="1" baseline="-25000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19465" name="Text Box 33"/>
          <p:cNvSpPr txBox="1">
            <a:spLocks noChangeArrowheads="1"/>
          </p:cNvSpPr>
          <p:nvPr/>
        </p:nvSpPr>
        <p:spPr bwMode="auto">
          <a:xfrm>
            <a:off x="4443413" y="6067425"/>
            <a:ext cx="493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(1)</a:t>
            </a:r>
            <a:endParaRPr lang="en-US"/>
          </a:p>
        </p:txBody>
      </p:sp>
      <p:sp>
        <p:nvSpPr>
          <p:cNvPr id="7478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990600" y="1714500"/>
            <a:ext cx="7162800" cy="1255713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mtClean="0"/>
              <a:t>No external forces, so </a:t>
            </a:r>
            <a:r>
              <a:rPr lang="en-US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mtClean="0"/>
              <a:t> must be conserved.</a:t>
            </a:r>
          </a:p>
          <a:p>
            <a:pPr>
              <a:defRPr/>
            </a:pPr>
            <a:r>
              <a:rPr lang="en-US" smtClean="0"/>
              <a:t>Initially: </a:t>
            </a:r>
            <a:r>
              <a:rPr lang="en-US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smtClean="0">
                <a:solidFill>
                  <a:schemeClr val="tx2"/>
                </a:solidFill>
              </a:rPr>
              <a:t> = 0</a:t>
            </a:r>
            <a:endParaRPr lang="en-US" smtClean="0"/>
          </a:p>
          <a:p>
            <a:pPr>
              <a:defRPr/>
            </a:pPr>
            <a:r>
              <a:rPr lang="en-US" smtClean="0"/>
              <a:t>In explosion </a:t>
            </a:r>
            <a:r>
              <a:rPr lang="en-US" i="1" smtClean="0">
                <a:solidFill>
                  <a:schemeClr val="tx2"/>
                </a:solidFill>
              </a:rPr>
              <a:t>(1)</a:t>
            </a:r>
            <a:r>
              <a:rPr lang="en-US" smtClean="0"/>
              <a:t> there is nothing to balance the upward momentum of the top piece so </a:t>
            </a:r>
            <a:r>
              <a:rPr lang="en-US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1" i="1" baseline="-250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final</a:t>
            </a:r>
            <a:r>
              <a:rPr lang="en-US" i="1" smtClean="0">
                <a:solidFill>
                  <a:schemeClr val="tx2"/>
                </a:solidFill>
              </a:rPr>
              <a:t> </a:t>
            </a:r>
            <a:r>
              <a:rPr lang="en-US" b="1" i="1" smtClean="0">
                <a:solidFill>
                  <a:schemeClr val="tx2"/>
                </a:solidFill>
                <a:sym typeface="Symbol" pitchFamily="18" charset="2"/>
              </a:rPr>
              <a:t></a:t>
            </a:r>
            <a:r>
              <a:rPr lang="en-US" i="1" smtClean="0">
                <a:solidFill>
                  <a:schemeClr val="tx2"/>
                </a:solidFill>
              </a:rPr>
              <a:t> 0</a:t>
            </a:r>
            <a:r>
              <a:rPr lang="en-US" smtClean="0"/>
              <a:t>.</a:t>
            </a: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7023100" y="3740150"/>
            <a:ext cx="1273175" cy="1098550"/>
            <a:chOff x="4424" y="2341"/>
            <a:chExt cx="802" cy="692"/>
          </a:xfrm>
        </p:grpSpPr>
        <p:sp>
          <p:nvSpPr>
            <p:cNvPr id="19468" name="Line 35"/>
            <p:cNvSpPr>
              <a:spLocks noChangeShapeType="1"/>
            </p:cNvSpPr>
            <p:nvPr/>
          </p:nvSpPr>
          <p:spPr bwMode="auto">
            <a:xfrm rot="16200000" flipH="1">
              <a:off x="4552" y="2570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69" name="Line 36"/>
            <p:cNvSpPr>
              <a:spLocks noChangeShapeType="1"/>
            </p:cNvSpPr>
            <p:nvPr/>
          </p:nvSpPr>
          <p:spPr bwMode="auto">
            <a:xfrm rot="10800000" flipH="1">
              <a:off x="4776" y="2343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70" name="Line 37"/>
            <p:cNvSpPr>
              <a:spLocks noChangeShapeType="1"/>
            </p:cNvSpPr>
            <p:nvPr/>
          </p:nvSpPr>
          <p:spPr bwMode="auto">
            <a:xfrm rot="10800000" flipH="1">
              <a:off x="4784" y="2798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4790" name="Rectangle 38"/>
            <p:cNvSpPr>
              <a:spLocks noChangeArrowheads="1"/>
            </p:cNvSpPr>
            <p:nvPr/>
          </p:nvSpPr>
          <p:spPr bwMode="auto">
            <a:xfrm>
              <a:off x="4851" y="2341"/>
              <a:ext cx="33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</a:t>
              </a: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74791" name="Rectangle 39"/>
            <p:cNvSpPr>
              <a:spLocks noChangeArrowheads="1"/>
            </p:cNvSpPr>
            <p:nvPr/>
          </p:nvSpPr>
          <p:spPr bwMode="auto">
            <a:xfrm>
              <a:off x="4424" y="2451"/>
              <a:ext cx="33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</a:t>
              </a: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74792" name="Rectangle 40"/>
            <p:cNvSpPr>
              <a:spLocks noChangeArrowheads="1"/>
            </p:cNvSpPr>
            <p:nvPr/>
          </p:nvSpPr>
          <p:spPr bwMode="auto">
            <a:xfrm>
              <a:off x="4810" y="2804"/>
              <a:ext cx="33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</a:t>
              </a: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6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467600" cy="1143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dirty="0" smtClean="0">
                <a:solidFill>
                  <a:srgbClr val="FFFF00"/>
                </a:solidFill>
              </a:rPr>
              <a:t>Center of Mass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162800" cy="1255713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mtClean="0"/>
              <a:t>No external forces, so </a:t>
            </a:r>
            <a:r>
              <a:rPr lang="en-US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mtClean="0"/>
              <a:t> must be conserved.</a:t>
            </a:r>
          </a:p>
          <a:p>
            <a:pPr>
              <a:defRPr/>
            </a:pPr>
            <a:r>
              <a:rPr lang="en-US" smtClean="0"/>
              <a:t>All the momenta cancel out.</a:t>
            </a:r>
          </a:p>
          <a:p>
            <a:pPr>
              <a:defRPr/>
            </a:pPr>
            <a:r>
              <a:rPr lang="en-US" i="1" baseline="-25000" smtClean="0">
                <a:solidFill>
                  <a:schemeClr val="tx2"/>
                </a:solidFill>
              </a:rPr>
              <a:t> </a:t>
            </a:r>
            <a:r>
              <a:rPr lang="en-US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b="1" i="1" baseline="-250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final</a:t>
            </a:r>
            <a:r>
              <a:rPr lang="en-US" i="1" smtClean="0">
                <a:solidFill>
                  <a:schemeClr val="tx2"/>
                </a:solidFill>
              </a:rPr>
              <a:t> </a:t>
            </a:r>
            <a:r>
              <a:rPr lang="en-US" i="1" smtClean="0">
                <a:solidFill>
                  <a:schemeClr val="tx2"/>
                </a:solidFill>
                <a:sym typeface="Symbol" pitchFamily="18" charset="2"/>
              </a:rPr>
              <a:t>=</a:t>
            </a:r>
            <a:r>
              <a:rPr lang="en-US" b="1" i="1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i="1" smtClean="0">
                <a:solidFill>
                  <a:schemeClr val="tx2"/>
                </a:solidFill>
              </a:rPr>
              <a:t>0</a:t>
            </a:r>
            <a:r>
              <a:rPr lang="en-US" smtClean="0"/>
              <a:t>.</a:t>
            </a: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2703513" y="3144838"/>
            <a:ext cx="3735387" cy="2932112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90" name="Text Box 5"/>
          <p:cNvSpPr txBox="1">
            <a:spLocks noChangeArrowheads="1"/>
          </p:cNvSpPr>
          <p:nvPr/>
        </p:nvSpPr>
        <p:spPr bwMode="auto">
          <a:xfrm>
            <a:off x="4324350" y="6092825"/>
            <a:ext cx="493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(2)</a:t>
            </a:r>
            <a:endParaRPr lang="en-US"/>
          </a:p>
        </p:txBody>
      </p:sp>
      <p:grpSp>
        <p:nvGrpSpPr>
          <p:cNvPr id="20491" name="Group 6"/>
          <p:cNvGrpSpPr>
            <a:grpSpLocks/>
          </p:cNvGrpSpPr>
          <p:nvPr/>
        </p:nvGrpSpPr>
        <p:grpSpPr bwMode="auto">
          <a:xfrm>
            <a:off x="3214688" y="3405188"/>
            <a:ext cx="2624137" cy="2368550"/>
            <a:chOff x="2025" y="2145"/>
            <a:chExt cx="1653" cy="1492"/>
          </a:xfrm>
        </p:grpSpPr>
        <p:grpSp>
          <p:nvGrpSpPr>
            <p:cNvPr id="20499" name="Group 7"/>
            <p:cNvGrpSpPr>
              <a:grpSpLocks/>
            </p:cNvGrpSpPr>
            <p:nvPr/>
          </p:nvGrpSpPr>
          <p:grpSpPr bwMode="auto">
            <a:xfrm>
              <a:off x="2518" y="3000"/>
              <a:ext cx="310" cy="396"/>
              <a:chOff x="1068" y="2857"/>
              <a:chExt cx="310" cy="396"/>
            </a:xfrm>
          </p:grpSpPr>
          <p:grpSp>
            <p:nvGrpSpPr>
              <p:cNvPr id="20517" name="Group 8"/>
              <p:cNvGrpSpPr>
                <a:grpSpLocks/>
              </p:cNvGrpSpPr>
              <p:nvPr/>
            </p:nvGrpSpPr>
            <p:grpSpPr bwMode="auto">
              <a:xfrm>
                <a:off x="1068" y="2916"/>
                <a:ext cx="219" cy="337"/>
                <a:chOff x="993" y="2351"/>
                <a:chExt cx="219" cy="337"/>
              </a:xfrm>
            </p:grpSpPr>
            <p:sp>
              <p:nvSpPr>
                <p:cNvPr id="20519" name="Freeform 9"/>
                <p:cNvSpPr>
                  <a:spLocks/>
                </p:cNvSpPr>
                <p:nvPr/>
              </p:nvSpPr>
              <p:spPr bwMode="auto">
                <a:xfrm>
                  <a:off x="1130" y="2365"/>
                  <a:ext cx="82" cy="320"/>
                </a:xfrm>
                <a:custGeom>
                  <a:avLst/>
                  <a:gdLst>
                    <a:gd name="T0" fmla="*/ 71 w 82"/>
                    <a:gd name="T1" fmla="*/ 0 h 320"/>
                    <a:gd name="T2" fmla="*/ 47 w 82"/>
                    <a:gd name="T3" fmla="*/ 35 h 320"/>
                    <a:gd name="T4" fmla="*/ 61 w 82"/>
                    <a:gd name="T5" fmla="*/ 35 h 320"/>
                    <a:gd name="T6" fmla="*/ 32 w 82"/>
                    <a:gd name="T7" fmla="*/ 78 h 320"/>
                    <a:gd name="T8" fmla="*/ 47 w 82"/>
                    <a:gd name="T9" fmla="*/ 94 h 320"/>
                    <a:gd name="T10" fmla="*/ 18 w 82"/>
                    <a:gd name="T11" fmla="*/ 115 h 320"/>
                    <a:gd name="T12" fmla="*/ 71 w 82"/>
                    <a:gd name="T13" fmla="*/ 147 h 320"/>
                    <a:gd name="T14" fmla="*/ 55 w 82"/>
                    <a:gd name="T15" fmla="*/ 188 h 320"/>
                    <a:gd name="T16" fmla="*/ 63 w 82"/>
                    <a:gd name="T17" fmla="*/ 204 h 320"/>
                    <a:gd name="T18" fmla="*/ 32 w 82"/>
                    <a:gd name="T19" fmla="*/ 225 h 320"/>
                    <a:gd name="T20" fmla="*/ 69 w 82"/>
                    <a:gd name="T21" fmla="*/ 258 h 320"/>
                    <a:gd name="T22" fmla="*/ 47 w 82"/>
                    <a:gd name="T23" fmla="*/ 274 h 320"/>
                    <a:gd name="T24" fmla="*/ 63 w 82"/>
                    <a:gd name="T25" fmla="*/ 290 h 320"/>
                    <a:gd name="T26" fmla="*/ 55 w 82"/>
                    <a:gd name="T27" fmla="*/ 303 h 320"/>
                    <a:gd name="T28" fmla="*/ 81 w 82"/>
                    <a:gd name="T29" fmla="*/ 319 h 320"/>
                    <a:gd name="T30" fmla="*/ 38 w 82"/>
                    <a:gd name="T31" fmla="*/ 307 h 320"/>
                    <a:gd name="T32" fmla="*/ 0 w 82"/>
                    <a:gd name="T33" fmla="*/ 235 h 320"/>
                    <a:gd name="T34" fmla="*/ 4 w 82"/>
                    <a:gd name="T35" fmla="*/ 157 h 320"/>
                    <a:gd name="T36" fmla="*/ 12 w 82"/>
                    <a:gd name="T37" fmla="*/ 57 h 320"/>
                    <a:gd name="T38" fmla="*/ 36 w 82"/>
                    <a:gd name="T39" fmla="*/ 20 h 320"/>
                    <a:gd name="T40" fmla="*/ 71 w 82"/>
                    <a:gd name="T41" fmla="*/ 0 h 3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2"/>
                    <a:gd name="T64" fmla="*/ 0 h 320"/>
                    <a:gd name="T65" fmla="*/ 82 w 82"/>
                    <a:gd name="T66" fmla="*/ 320 h 3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2" h="320">
                      <a:moveTo>
                        <a:pt x="71" y="0"/>
                      </a:moveTo>
                      <a:lnTo>
                        <a:pt x="47" y="35"/>
                      </a:lnTo>
                      <a:lnTo>
                        <a:pt x="61" y="35"/>
                      </a:lnTo>
                      <a:lnTo>
                        <a:pt x="32" y="78"/>
                      </a:lnTo>
                      <a:lnTo>
                        <a:pt x="47" y="94"/>
                      </a:lnTo>
                      <a:lnTo>
                        <a:pt x="18" y="115"/>
                      </a:lnTo>
                      <a:lnTo>
                        <a:pt x="71" y="147"/>
                      </a:lnTo>
                      <a:lnTo>
                        <a:pt x="55" y="188"/>
                      </a:lnTo>
                      <a:lnTo>
                        <a:pt x="63" y="204"/>
                      </a:lnTo>
                      <a:lnTo>
                        <a:pt x="32" y="225"/>
                      </a:lnTo>
                      <a:lnTo>
                        <a:pt x="69" y="258"/>
                      </a:lnTo>
                      <a:lnTo>
                        <a:pt x="47" y="274"/>
                      </a:lnTo>
                      <a:lnTo>
                        <a:pt x="63" y="290"/>
                      </a:lnTo>
                      <a:lnTo>
                        <a:pt x="55" y="303"/>
                      </a:lnTo>
                      <a:lnTo>
                        <a:pt x="81" y="319"/>
                      </a:lnTo>
                      <a:lnTo>
                        <a:pt x="38" y="307"/>
                      </a:lnTo>
                      <a:lnTo>
                        <a:pt x="0" y="235"/>
                      </a:lnTo>
                      <a:lnTo>
                        <a:pt x="4" y="157"/>
                      </a:lnTo>
                      <a:lnTo>
                        <a:pt x="12" y="57"/>
                      </a:lnTo>
                      <a:lnTo>
                        <a:pt x="36" y="20"/>
                      </a:lnTo>
                      <a:lnTo>
                        <a:pt x="71" y="0"/>
                      </a:lnTo>
                    </a:path>
                  </a:pathLst>
                </a:custGeom>
                <a:solidFill>
                  <a:srgbClr val="232323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520" name="Freeform 10"/>
                <p:cNvSpPr>
                  <a:spLocks/>
                </p:cNvSpPr>
                <p:nvPr/>
              </p:nvSpPr>
              <p:spPr bwMode="auto">
                <a:xfrm>
                  <a:off x="1148" y="2351"/>
                  <a:ext cx="52" cy="49"/>
                </a:xfrm>
                <a:custGeom>
                  <a:avLst/>
                  <a:gdLst>
                    <a:gd name="T0" fmla="*/ 51 w 52"/>
                    <a:gd name="T1" fmla="*/ 10 h 49"/>
                    <a:gd name="T2" fmla="*/ 47 w 52"/>
                    <a:gd name="T3" fmla="*/ 4 h 49"/>
                    <a:gd name="T4" fmla="*/ 41 w 52"/>
                    <a:gd name="T5" fmla="*/ 2 h 49"/>
                    <a:gd name="T6" fmla="*/ 35 w 52"/>
                    <a:gd name="T7" fmla="*/ 0 h 49"/>
                    <a:gd name="T8" fmla="*/ 29 w 52"/>
                    <a:gd name="T9" fmla="*/ 0 h 49"/>
                    <a:gd name="T10" fmla="*/ 22 w 52"/>
                    <a:gd name="T11" fmla="*/ 0 h 49"/>
                    <a:gd name="T12" fmla="*/ 16 w 52"/>
                    <a:gd name="T13" fmla="*/ 0 h 49"/>
                    <a:gd name="T14" fmla="*/ 10 w 52"/>
                    <a:gd name="T15" fmla="*/ 0 h 49"/>
                    <a:gd name="T16" fmla="*/ 2 w 52"/>
                    <a:gd name="T17" fmla="*/ 0 h 49"/>
                    <a:gd name="T18" fmla="*/ 0 w 52"/>
                    <a:gd name="T19" fmla="*/ 2 h 49"/>
                    <a:gd name="T20" fmla="*/ 0 w 52"/>
                    <a:gd name="T21" fmla="*/ 48 h 49"/>
                    <a:gd name="T22" fmla="*/ 51 w 52"/>
                    <a:gd name="T23" fmla="*/ 10 h 4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2"/>
                    <a:gd name="T37" fmla="*/ 0 h 49"/>
                    <a:gd name="T38" fmla="*/ 52 w 52"/>
                    <a:gd name="T39" fmla="*/ 49 h 4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2" h="49">
                      <a:moveTo>
                        <a:pt x="51" y="10"/>
                      </a:move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5" y="0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48"/>
                      </a:lnTo>
                      <a:lnTo>
                        <a:pt x="51" y="10"/>
                      </a:lnTo>
                    </a:path>
                  </a:pathLst>
                </a:custGeom>
                <a:solidFill>
                  <a:schemeClr val="bg2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521" name="Freeform 11"/>
                <p:cNvSpPr>
                  <a:spLocks/>
                </p:cNvSpPr>
                <p:nvPr/>
              </p:nvSpPr>
              <p:spPr bwMode="auto">
                <a:xfrm>
                  <a:off x="1139" y="2650"/>
                  <a:ext cx="73" cy="38"/>
                </a:xfrm>
                <a:custGeom>
                  <a:avLst/>
                  <a:gdLst>
                    <a:gd name="T0" fmla="*/ 72 w 73"/>
                    <a:gd name="T1" fmla="*/ 35 h 38"/>
                    <a:gd name="T2" fmla="*/ 66 w 73"/>
                    <a:gd name="T3" fmla="*/ 35 h 38"/>
                    <a:gd name="T4" fmla="*/ 60 w 73"/>
                    <a:gd name="T5" fmla="*/ 35 h 38"/>
                    <a:gd name="T6" fmla="*/ 53 w 73"/>
                    <a:gd name="T7" fmla="*/ 35 h 38"/>
                    <a:gd name="T8" fmla="*/ 47 w 73"/>
                    <a:gd name="T9" fmla="*/ 37 h 38"/>
                    <a:gd name="T10" fmla="*/ 41 w 73"/>
                    <a:gd name="T11" fmla="*/ 35 h 38"/>
                    <a:gd name="T12" fmla="*/ 35 w 73"/>
                    <a:gd name="T13" fmla="*/ 33 h 38"/>
                    <a:gd name="T14" fmla="*/ 29 w 73"/>
                    <a:gd name="T15" fmla="*/ 33 h 38"/>
                    <a:gd name="T16" fmla="*/ 23 w 73"/>
                    <a:gd name="T17" fmla="*/ 31 h 38"/>
                    <a:gd name="T18" fmla="*/ 16 w 73"/>
                    <a:gd name="T19" fmla="*/ 29 h 38"/>
                    <a:gd name="T20" fmla="*/ 10 w 73"/>
                    <a:gd name="T21" fmla="*/ 27 h 38"/>
                    <a:gd name="T22" fmla="*/ 4 w 73"/>
                    <a:gd name="T23" fmla="*/ 25 h 38"/>
                    <a:gd name="T24" fmla="*/ 0 w 73"/>
                    <a:gd name="T25" fmla="*/ 19 h 38"/>
                    <a:gd name="T26" fmla="*/ 4 w 73"/>
                    <a:gd name="T27" fmla="*/ 12 h 38"/>
                    <a:gd name="T28" fmla="*/ 6 w 73"/>
                    <a:gd name="T29" fmla="*/ 6 h 38"/>
                    <a:gd name="T30" fmla="*/ 12 w 73"/>
                    <a:gd name="T31" fmla="*/ 0 h 38"/>
                    <a:gd name="T32" fmla="*/ 19 w 73"/>
                    <a:gd name="T33" fmla="*/ 2 h 38"/>
                    <a:gd name="T34" fmla="*/ 25 w 73"/>
                    <a:gd name="T35" fmla="*/ 4 h 38"/>
                    <a:gd name="T36" fmla="*/ 31 w 73"/>
                    <a:gd name="T37" fmla="*/ 10 h 38"/>
                    <a:gd name="T38" fmla="*/ 35 w 73"/>
                    <a:gd name="T39" fmla="*/ 16 h 38"/>
                    <a:gd name="T40" fmla="*/ 41 w 73"/>
                    <a:gd name="T41" fmla="*/ 21 h 38"/>
                    <a:gd name="T42" fmla="*/ 45 w 73"/>
                    <a:gd name="T43" fmla="*/ 27 h 38"/>
                    <a:gd name="T44" fmla="*/ 51 w 73"/>
                    <a:gd name="T45" fmla="*/ 33 h 38"/>
                    <a:gd name="T46" fmla="*/ 58 w 73"/>
                    <a:gd name="T47" fmla="*/ 37 h 38"/>
                    <a:gd name="T48" fmla="*/ 64 w 73"/>
                    <a:gd name="T49" fmla="*/ 35 h 38"/>
                    <a:gd name="T50" fmla="*/ 58 w 73"/>
                    <a:gd name="T51" fmla="*/ 31 h 3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73"/>
                    <a:gd name="T79" fmla="*/ 0 h 38"/>
                    <a:gd name="T80" fmla="*/ 73 w 73"/>
                    <a:gd name="T81" fmla="*/ 38 h 3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73" h="38">
                      <a:moveTo>
                        <a:pt x="72" y="35"/>
                      </a:moveTo>
                      <a:lnTo>
                        <a:pt x="66" y="35"/>
                      </a:lnTo>
                      <a:lnTo>
                        <a:pt x="60" y="35"/>
                      </a:lnTo>
                      <a:lnTo>
                        <a:pt x="53" y="35"/>
                      </a:lnTo>
                      <a:lnTo>
                        <a:pt x="47" y="37"/>
                      </a:lnTo>
                      <a:lnTo>
                        <a:pt x="41" y="35"/>
                      </a:lnTo>
                      <a:lnTo>
                        <a:pt x="35" y="33"/>
                      </a:lnTo>
                      <a:lnTo>
                        <a:pt x="29" y="33"/>
                      </a:lnTo>
                      <a:lnTo>
                        <a:pt x="23" y="31"/>
                      </a:lnTo>
                      <a:lnTo>
                        <a:pt x="16" y="29"/>
                      </a:lnTo>
                      <a:lnTo>
                        <a:pt x="10" y="27"/>
                      </a:lnTo>
                      <a:lnTo>
                        <a:pt x="4" y="25"/>
                      </a:lnTo>
                      <a:lnTo>
                        <a:pt x="0" y="19"/>
                      </a:lnTo>
                      <a:lnTo>
                        <a:pt x="4" y="12"/>
                      </a:lnTo>
                      <a:lnTo>
                        <a:pt x="6" y="6"/>
                      </a:lnTo>
                      <a:lnTo>
                        <a:pt x="12" y="0"/>
                      </a:lnTo>
                      <a:lnTo>
                        <a:pt x="19" y="2"/>
                      </a:lnTo>
                      <a:lnTo>
                        <a:pt x="25" y="4"/>
                      </a:lnTo>
                      <a:lnTo>
                        <a:pt x="31" y="10"/>
                      </a:lnTo>
                      <a:lnTo>
                        <a:pt x="35" y="16"/>
                      </a:lnTo>
                      <a:lnTo>
                        <a:pt x="41" y="21"/>
                      </a:lnTo>
                      <a:lnTo>
                        <a:pt x="45" y="27"/>
                      </a:lnTo>
                      <a:lnTo>
                        <a:pt x="51" y="33"/>
                      </a:lnTo>
                      <a:lnTo>
                        <a:pt x="58" y="37"/>
                      </a:lnTo>
                      <a:lnTo>
                        <a:pt x="64" y="35"/>
                      </a:lnTo>
                      <a:lnTo>
                        <a:pt x="58" y="31"/>
                      </a:lnTo>
                    </a:path>
                  </a:pathLst>
                </a:custGeom>
                <a:solidFill>
                  <a:schemeClr val="bg2"/>
                </a:solidFill>
                <a:ln w="12700" cap="rnd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graphicFrame>
              <p:nvGraphicFramePr>
                <p:cNvPr id="20485" name="Object 12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993" y="2356"/>
                <a:ext cx="166" cy="328"/>
              </p:xfrm>
              <a:graphic>
                <a:graphicData uri="http://schemas.openxmlformats.org/presentationml/2006/ole">
                  <p:oleObj spid="_x0000_s20530" name="Clip" r:id="rId4" imgW="2435759" imgH="4405601" progId="">
                    <p:embed/>
                  </p:oleObj>
                </a:graphicData>
              </a:graphic>
            </p:graphicFrame>
          </p:grpSp>
          <p:sp>
            <p:nvSpPr>
              <p:cNvPr id="20518" name="Freeform 13"/>
              <p:cNvSpPr>
                <a:spLocks/>
              </p:cNvSpPr>
              <p:nvPr/>
            </p:nvSpPr>
            <p:spPr bwMode="auto">
              <a:xfrm>
                <a:off x="1070" y="2857"/>
                <a:ext cx="308" cy="280"/>
              </a:xfrm>
              <a:custGeom>
                <a:avLst/>
                <a:gdLst>
                  <a:gd name="T0" fmla="*/ 221 w 308"/>
                  <a:gd name="T1" fmla="*/ 252 h 280"/>
                  <a:gd name="T2" fmla="*/ 173 w 308"/>
                  <a:gd name="T3" fmla="*/ 232 h 280"/>
                  <a:gd name="T4" fmla="*/ 129 w 308"/>
                  <a:gd name="T5" fmla="*/ 208 h 280"/>
                  <a:gd name="T6" fmla="*/ 109 w 308"/>
                  <a:gd name="T7" fmla="*/ 204 h 280"/>
                  <a:gd name="T8" fmla="*/ 93 w 308"/>
                  <a:gd name="T9" fmla="*/ 208 h 280"/>
                  <a:gd name="T10" fmla="*/ 33 w 308"/>
                  <a:gd name="T11" fmla="*/ 176 h 280"/>
                  <a:gd name="T12" fmla="*/ 17 w 308"/>
                  <a:gd name="T13" fmla="*/ 112 h 280"/>
                  <a:gd name="T14" fmla="*/ 5 w 308"/>
                  <a:gd name="T15" fmla="*/ 76 h 280"/>
                  <a:gd name="T16" fmla="*/ 1 w 308"/>
                  <a:gd name="T17" fmla="*/ 64 h 280"/>
                  <a:gd name="T18" fmla="*/ 5 w 308"/>
                  <a:gd name="T19" fmla="*/ 36 h 280"/>
                  <a:gd name="T20" fmla="*/ 165 w 308"/>
                  <a:gd name="T21" fmla="*/ 0 h 280"/>
                  <a:gd name="T22" fmla="*/ 281 w 308"/>
                  <a:gd name="T23" fmla="*/ 44 h 280"/>
                  <a:gd name="T24" fmla="*/ 217 w 308"/>
                  <a:gd name="T25" fmla="*/ 280 h 280"/>
                  <a:gd name="T26" fmla="*/ 157 w 308"/>
                  <a:gd name="T27" fmla="*/ 228 h 280"/>
                  <a:gd name="T28" fmla="*/ 221 w 308"/>
                  <a:gd name="T29" fmla="*/ 252 h 28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08"/>
                  <a:gd name="T46" fmla="*/ 0 h 280"/>
                  <a:gd name="T47" fmla="*/ 308 w 308"/>
                  <a:gd name="T48" fmla="*/ 280 h 28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08" h="280">
                    <a:moveTo>
                      <a:pt x="221" y="252"/>
                    </a:moveTo>
                    <a:cubicBezTo>
                      <a:pt x="206" y="237"/>
                      <a:pt x="193" y="237"/>
                      <a:pt x="173" y="232"/>
                    </a:cubicBezTo>
                    <a:cubicBezTo>
                      <a:pt x="160" y="206"/>
                      <a:pt x="159" y="203"/>
                      <a:pt x="129" y="208"/>
                    </a:cubicBezTo>
                    <a:cubicBezTo>
                      <a:pt x="101" y="227"/>
                      <a:pt x="132" y="212"/>
                      <a:pt x="109" y="204"/>
                    </a:cubicBezTo>
                    <a:cubicBezTo>
                      <a:pt x="104" y="202"/>
                      <a:pt x="98" y="207"/>
                      <a:pt x="93" y="208"/>
                    </a:cubicBezTo>
                    <a:cubicBezTo>
                      <a:pt x="75" y="196"/>
                      <a:pt x="54" y="183"/>
                      <a:pt x="33" y="176"/>
                    </a:cubicBezTo>
                    <a:cubicBezTo>
                      <a:pt x="26" y="155"/>
                      <a:pt x="23" y="133"/>
                      <a:pt x="17" y="112"/>
                    </a:cubicBezTo>
                    <a:cubicBezTo>
                      <a:pt x="17" y="112"/>
                      <a:pt x="7" y="82"/>
                      <a:pt x="5" y="76"/>
                    </a:cubicBezTo>
                    <a:cubicBezTo>
                      <a:pt x="4" y="72"/>
                      <a:pt x="1" y="64"/>
                      <a:pt x="1" y="64"/>
                    </a:cubicBezTo>
                    <a:cubicBezTo>
                      <a:pt x="2" y="55"/>
                      <a:pt x="0" y="44"/>
                      <a:pt x="5" y="36"/>
                    </a:cubicBezTo>
                    <a:cubicBezTo>
                      <a:pt x="26" y="2"/>
                      <a:pt x="144" y="1"/>
                      <a:pt x="165" y="0"/>
                    </a:cubicBezTo>
                    <a:cubicBezTo>
                      <a:pt x="249" y="10"/>
                      <a:pt x="225" y="6"/>
                      <a:pt x="281" y="44"/>
                    </a:cubicBezTo>
                    <a:cubicBezTo>
                      <a:pt x="308" y="124"/>
                      <a:pt x="291" y="231"/>
                      <a:pt x="217" y="280"/>
                    </a:cubicBezTo>
                    <a:cubicBezTo>
                      <a:pt x="211" y="241"/>
                      <a:pt x="198" y="228"/>
                      <a:pt x="157" y="228"/>
                    </a:cubicBezTo>
                    <a:lnTo>
                      <a:pt x="221" y="252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0500" name="Group 14"/>
            <p:cNvGrpSpPr>
              <a:grpSpLocks/>
            </p:cNvGrpSpPr>
            <p:nvPr/>
          </p:nvGrpSpPr>
          <p:grpSpPr bwMode="auto">
            <a:xfrm>
              <a:off x="2704" y="2661"/>
              <a:ext cx="437" cy="444"/>
              <a:chOff x="1356" y="2659"/>
              <a:chExt cx="437" cy="444"/>
            </a:xfrm>
          </p:grpSpPr>
          <p:graphicFrame>
            <p:nvGraphicFramePr>
              <p:cNvPr id="20483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97" y="2659"/>
              <a:ext cx="171" cy="348"/>
            </p:xfrm>
            <a:graphic>
              <a:graphicData uri="http://schemas.openxmlformats.org/presentationml/2006/ole">
                <p:oleObj spid="_x0000_s20531" name="Clip" r:id="rId5" imgW="2435759" imgH="4405601" progId="">
                  <p:embed/>
                </p:oleObj>
              </a:graphicData>
            </a:graphic>
          </p:graphicFrame>
          <p:graphicFrame>
            <p:nvGraphicFramePr>
              <p:cNvPr id="20484" name="Object 16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12" y="2671"/>
              <a:ext cx="166" cy="328"/>
            </p:xfrm>
            <a:graphic>
              <a:graphicData uri="http://schemas.openxmlformats.org/presentationml/2006/ole">
                <p:oleObj spid="_x0000_s20532" name="Clip" r:id="rId6" imgW="2435759" imgH="4405601" progId="">
                  <p:embed/>
                </p:oleObj>
              </a:graphicData>
            </a:graphic>
          </p:graphicFrame>
          <p:sp>
            <p:nvSpPr>
              <p:cNvPr id="20516" name="Freeform 17"/>
              <p:cNvSpPr>
                <a:spLocks/>
              </p:cNvSpPr>
              <p:nvPr/>
            </p:nvSpPr>
            <p:spPr bwMode="auto">
              <a:xfrm>
                <a:off x="1356" y="2800"/>
                <a:ext cx="437" cy="303"/>
              </a:xfrm>
              <a:custGeom>
                <a:avLst/>
                <a:gdLst>
                  <a:gd name="T0" fmla="*/ 324 w 437"/>
                  <a:gd name="T1" fmla="*/ 3 h 303"/>
                  <a:gd name="T2" fmla="*/ 264 w 437"/>
                  <a:gd name="T3" fmla="*/ 47 h 303"/>
                  <a:gd name="T4" fmla="*/ 240 w 437"/>
                  <a:gd name="T5" fmla="*/ 63 h 303"/>
                  <a:gd name="T6" fmla="*/ 228 w 437"/>
                  <a:gd name="T7" fmla="*/ 55 h 303"/>
                  <a:gd name="T8" fmla="*/ 216 w 437"/>
                  <a:gd name="T9" fmla="*/ 67 h 303"/>
                  <a:gd name="T10" fmla="*/ 176 w 437"/>
                  <a:gd name="T11" fmla="*/ 91 h 303"/>
                  <a:gd name="T12" fmla="*/ 168 w 437"/>
                  <a:gd name="T13" fmla="*/ 75 h 303"/>
                  <a:gd name="T14" fmla="*/ 156 w 437"/>
                  <a:gd name="T15" fmla="*/ 79 h 303"/>
                  <a:gd name="T16" fmla="*/ 152 w 437"/>
                  <a:gd name="T17" fmla="*/ 67 h 303"/>
                  <a:gd name="T18" fmla="*/ 120 w 437"/>
                  <a:gd name="T19" fmla="*/ 55 h 303"/>
                  <a:gd name="T20" fmla="*/ 100 w 437"/>
                  <a:gd name="T21" fmla="*/ 35 h 303"/>
                  <a:gd name="T22" fmla="*/ 80 w 437"/>
                  <a:gd name="T23" fmla="*/ 31 h 303"/>
                  <a:gd name="T24" fmla="*/ 68 w 437"/>
                  <a:gd name="T25" fmla="*/ 19 h 303"/>
                  <a:gd name="T26" fmla="*/ 24 w 437"/>
                  <a:gd name="T27" fmla="*/ 47 h 303"/>
                  <a:gd name="T28" fmla="*/ 0 w 437"/>
                  <a:gd name="T29" fmla="*/ 119 h 303"/>
                  <a:gd name="T30" fmla="*/ 20 w 437"/>
                  <a:gd name="T31" fmla="*/ 207 h 303"/>
                  <a:gd name="T32" fmla="*/ 296 w 437"/>
                  <a:gd name="T33" fmla="*/ 295 h 303"/>
                  <a:gd name="T34" fmla="*/ 384 w 437"/>
                  <a:gd name="T35" fmla="*/ 303 h 303"/>
                  <a:gd name="T36" fmla="*/ 428 w 437"/>
                  <a:gd name="T37" fmla="*/ 239 h 303"/>
                  <a:gd name="T38" fmla="*/ 372 w 437"/>
                  <a:gd name="T39" fmla="*/ 47 h 303"/>
                  <a:gd name="T40" fmla="*/ 324 w 437"/>
                  <a:gd name="T41" fmla="*/ 3 h 30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37"/>
                  <a:gd name="T64" fmla="*/ 0 h 303"/>
                  <a:gd name="T65" fmla="*/ 437 w 437"/>
                  <a:gd name="T66" fmla="*/ 303 h 30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37" h="303">
                    <a:moveTo>
                      <a:pt x="324" y="3"/>
                    </a:moveTo>
                    <a:cubicBezTo>
                      <a:pt x="313" y="26"/>
                      <a:pt x="286" y="35"/>
                      <a:pt x="264" y="47"/>
                    </a:cubicBezTo>
                    <a:cubicBezTo>
                      <a:pt x="256" y="52"/>
                      <a:pt x="240" y="63"/>
                      <a:pt x="240" y="63"/>
                    </a:cubicBezTo>
                    <a:cubicBezTo>
                      <a:pt x="236" y="60"/>
                      <a:pt x="233" y="54"/>
                      <a:pt x="228" y="55"/>
                    </a:cubicBezTo>
                    <a:cubicBezTo>
                      <a:pt x="222" y="56"/>
                      <a:pt x="221" y="64"/>
                      <a:pt x="216" y="67"/>
                    </a:cubicBezTo>
                    <a:cubicBezTo>
                      <a:pt x="202" y="76"/>
                      <a:pt x="189" y="78"/>
                      <a:pt x="176" y="91"/>
                    </a:cubicBezTo>
                    <a:cubicBezTo>
                      <a:pt x="173" y="86"/>
                      <a:pt x="173" y="78"/>
                      <a:pt x="168" y="75"/>
                    </a:cubicBezTo>
                    <a:cubicBezTo>
                      <a:pt x="164" y="73"/>
                      <a:pt x="160" y="81"/>
                      <a:pt x="156" y="79"/>
                    </a:cubicBezTo>
                    <a:cubicBezTo>
                      <a:pt x="152" y="77"/>
                      <a:pt x="153" y="71"/>
                      <a:pt x="152" y="67"/>
                    </a:cubicBezTo>
                    <a:cubicBezTo>
                      <a:pt x="133" y="73"/>
                      <a:pt x="138" y="61"/>
                      <a:pt x="120" y="55"/>
                    </a:cubicBezTo>
                    <a:cubicBezTo>
                      <a:pt x="111" y="27"/>
                      <a:pt x="120" y="28"/>
                      <a:pt x="100" y="35"/>
                    </a:cubicBezTo>
                    <a:cubicBezTo>
                      <a:pt x="91" y="0"/>
                      <a:pt x="104" y="31"/>
                      <a:pt x="80" y="31"/>
                    </a:cubicBezTo>
                    <a:cubicBezTo>
                      <a:pt x="74" y="31"/>
                      <a:pt x="72" y="23"/>
                      <a:pt x="68" y="19"/>
                    </a:cubicBezTo>
                    <a:cubicBezTo>
                      <a:pt x="52" y="30"/>
                      <a:pt x="40" y="34"/>
                      <a:pt x="24" y="47"/>
                    </a:cubicBezTo>
                    <a:cubicBezTo>
                      <a:pt x="10" y="75"/>
                      <a:pt x="7" y="90"/>
                      <a:pt x="0" y="119"/>
                    </a:cubicBezTo>
                    <a:cubicBezTo>
                      <a:pt x="4" y="149"/>
                      <a:pt x="5" y="180"/>
                      <a:pt x="20" y="207"/>
                    </a:cubicBezTo>
                    <a:cubicBezTo>
                      <a:pt x="73" y="299"/>
                      <a:pt x="209" y="289"/>
                      <a:pt x="296" y="295"/>
                    </a:cubicBezTo>
                    <a:cubicBezTo>
                      <a:pt x="325" y="297"/>
                      <a:pt x="355" y="300"/>
                      <a:pt x="384" y="303"/>
                    </a:cubicBezTo>
                    <a:cubicBezTo>
                      <a:pt x="428" y="296"/>
                      <a:pt x="416" y="274"/>
                      <a:pt x="428" y="239"/>
                    </a:cubicBezTo>
                    <a:cubicBezTo>
                      <a:pt x="437" y="144"/>
                      <a:pt x="436" y="111"/>
                      <a:pt x="372" y="47"/>
                    </a:cubicBezTo>
                    <a:cubicBezTo>
                      <a:pt x="357" y="32"/>
                      <a:pt x="351" y="3"/>
                      <a:pt x="324" y="3"/>
                    </a:cubicBez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20501" name="Line 18"/>
            <p:cNvSpPr>
              <a:spLocks noChangeShapeType="1"/>
            </p:cNvSpPr>
            <p:nvPr/>
          </p:nvSpPr>
          <p:spPr bwMode="auto">
            <a:xfrm rot="16200000" flipH="1">
              <a:off x="2659" y="2366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02" name="Line 19"/>
            <p:cNvSpPr>
              <a:spLocks noChangeShapeType="1"/>
            </p:cNvSpPr>
            <p:nvPr/>
          </p:nvSpPr>
          <p:spPr bwMode="auto">
            <a:xfrm flipH="1">
              <a:off x="2147" y="3388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03" name="Rectangle 20"/>
            <p:cNvSpPr>
              <a:spLocks noChangeArrowheads="1"/>
            </p:cNvSpPr>
            <p:nvPr/>
          </p:nvSpPr>
          <p:spPr bwMode="auto">
            <a:xfrm>
              <a:off x="2451" y="3408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0504" name="Rectangle 21"/>
            <p:cNvSpPr>
              <a:spLocks noChangeArrowheads="1"/>
            </p:cNvSpPr>
            <p:nvPr/>
          </p:nvSpPr>
          <p:spPr bwMode="auto">
            <a:xfrm>
              <a:off x="3069" y="3401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  <p:sp>
          <p:nvSpPr>
            <p:cNvPr id="76822" name="Rectangle 22"/>
            <p:cNvSpPr>
              <a:spLocks noChangeArrowheads="1"/>
            </p:cNvSpPr>
            <p:nvPr/>
          </p:nvSpPr>
          <p:spPr bwMode="auto">
            <a:xfrm>
              <a:off x="2025" y="3215"/>
              <a:ext cx="20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76823" name="Rectangle 23"/>
            <p:cNvSpPr>
              <a:spLocks noChangeArrowheads="1"/>
            </p:cNvSpPr>
            <p:nvPr/>
          </p:nvSpPr>
          <p:spPr bwMode="auto">
            <a:xfrm>
              <a:off x="3444" y="3229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grpSp>
          <p:nvGrpSpPr>
            <p:cNvPr id="20507" name="Group 24"/>
            <p:cNvGrpSpPr>
              <a:grpSpLocks/>
            </p:cNvGrpSpPr>
            <p:nvPr/>
          </p:nvGrpSpPr>
          <p:grpSpPr bwMode="auto">
            <a:xfrm>
              <a:off x="3001" y="2952"/>
              <a:ext cx="274" cy="420"/>
              <a:chOff x="1741" y="2833"/>
              <a:chExt cx="274" cy="420"/>
            </a:xfrm>
          </p:grpSpPr>
          <p:graphicFrame>
            <p:nvGraphicFramePr>
              <p:cNvPr id="20482" name="Object 2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844" y="2905"/>
              <a:ext cx="171" cy="348"/>
            </p:xfrm>
            <a:graphic>
              <a:graphicData uri="http://schemas.openxmlformats.org/presentationml/2006/ole">
                <p:oleObj spid="_x0000_s20533" name="Clip" r:id="rId7" imgW="2435759" imgH="4405601" progId="">
                  <p:embed/>
                </p:oleObj>
              </a:graphicData>
            </a:graphic>
          </p:graphicFrame>
          <p:sp>
            <p:nvSpPr>
              <p:cNvPr id="20514" name="Freeform 26"/>
              <p:cNvSpPr>
                <a:spLocks/>
              </p:cNvSpPr>
              <p:nvPr/>
            </p:nvSpPr>
            <p:spPr bwMode="auto">
              <a:xfrm>
                <a:off x="1787" y="2927"/>
                <a:ext cx="67" cy="320"/>
              </a:xfrm>
              <a:custGeom>
                <a:avLst/>
                <a:gdLst>
                  <a:gd name="T0" fmla="*/ 58 w 67"/>
                  <a:gd name="T1" fmla="*/ 0 h 320"/>
                  <a:gd name="T2" fmla="*/ 31 w 67"/>
                  <a:gd name="T3" fmla="*/ 35 h 320"/>
                  <a:gd name="T4" fmla="*/ 52 w 67"/>
                  <a:gd name="T5" fmla="*/ 35 h 320"/>
                  <a:gd name="T6" fmla="*/ 17 w 67"/>
                  <a:gd name="T7" fmla="*/ 78 h 320"/>
                  <a:gd name="T8" fmla="*/ 37 w 67"/>
                  <a:gd name="T9" fmla="*/ 102 h 320"/>
                  <a:gd name="T10" fmla="*/ 0 w 67"/>
                  <a:gd name="T11" fmla="*/ 112 h 320"/>
                  <a:gd name="T12" fmla="*/ 58 w 67"/>
                  <a:gd name="T13" fmla="*/ 149 h 320"/>
                  <a:gd name="T14" fmla="*/ 37 w 67"/>
                  <a:gd name="T15" fmla="*/ 190 h 320"/>
                  <a:gd name="T16" fmla="*/ 54 w 67"/>
                  <a:gd name="T17" fmla="*/ 211 h 320"/>
                  <a:gd name="T18" fmla="*/ 17 w 67"/>
                  <a:gd name="T19" fmla="*/ 227 h 320"/>
                  <a:gd name="T20" fmla="*/ 47 w 67"/>
                  <a:gd name="T21" fmla="*/ 254 h 320"/>
                  <a:gd name="T22" fmla="*/ 62 w 67"/>
                  <a:gd name="T23" fmla="*/ 260 h 320"/>
                  <a:gd name="T24" fmla="*/ 31 w 67"/>
                  <a:gd name="T25" fmla="*/ 276 h 320"/>
                  <a:gd name="T26" fmla="*/ 54 w 67"/>
                  <a:gd name="T27" fmla="*/ 297 h 320"/>
                  <a:gd name="T28" fmla="*/ 39 w 67"/>
                  <a:gd name="T29" fmla="*/ 303 h 320"/>
                  <a:gd name="T30" fmla="*/ 64 w 67"/>
                  <a:gd name="T31" fmla="*/ 319 h 320"/>
                  <a:gd name="T32" fmla="*/ 66 w 67"/>
                  <a:gd name="T33" fmla="*/ 317 h 320"/>
                  <a:gd name="T34" fmla="*/ 66 w 67"/>
                  <a:gd name="T35" fmla="*/ 315 h 3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7"/>
                  <a:gd name="T55" fmla="*/ 0 h 320"/>
                  <a:gd name="T56" fmla="*/ 67 w 67"/>
                  <a:gd name="T57" fmla="*/ 320 h 3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7" h="320">
                    <a:moveTo>
                      <a:pt x="58" y="0"/>
                    </a:moveTo>
                    <a:lnTo>
                      <a:pt x="31" y="35"/>
                    </a:lnTo>
                    <a:lnTo>
                      <a:pt x="52" y="35"/>
                    </a:lnTo>
                    <a:lnTo>
                      <a:pt x="17" y="78"/>
                    </a:lnTo>
                    <a:lnTo>
                      <a:pt x="37" y="102"/>
                    </a:lnTo>
                    <a:lnTo>
                      <a:pt x="0" y="112"/>
                    </a:lnTo>
                    <a:lnTo>
                      <a:pt x="58" y="149"/>
                    </a:lnTo>
                    <a:lnTo>
                      <a:pt x="37" y="190"/>
                    </a:lnTo>
                    <a:lnTo>
                      <a:pt x="54" y="211"/>
                    </a:lnTo>
                    <a:lnTo>
                      <a:pt x="17" y="227"/>
                    </a:lnTo>
                    <a:lnTo>
                      <a:pt x="47" y="254"/>
                    </a:lnTo>
                    <a:lnTo>
                      <a:pt x="62" y="260"/>
                    </a:lnTo>
                    <a:lnTo>
                      <a:pt x="31" y="276"/>
                    </a:lnTo>
                    <a:lnTo>
                      <a:pt x="54" y="297"/>
                    </a:lnTo>
                    <a:lnTo>
                      <a:pt x="39" y="303"/>
                    </a:lnTo>
                    <a:lnTo>
                      <a:pt x="64" y="319"/>
                    </a:lnTo>
                    <a:lnTo>
                      <a:pt x="66" y="317"/>
                    </a:lnTo>
                    <a:lnTo>
                      <a:pt x="66" y="315"/>
                    </a:lnTo>
                  </a:path>
                </a:pathLst>
              </a:custGeom>
              <a:solidFill>
                <a:srgbClr val="232323"/>
              </a:solidFill>
              <a:ln w="12700" cap="rnd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515" name="Freeform 27"/>
              <p:cNvSpPr>
                <a:spLocks/>
              </p:cNvSpPr>
              <p:nvPr/>
            </p:nvSpPr>
            <p:spPr bwMode="auto">
              <a:xfrm>
                <a:off x="1741" y="2833"/>
                <a:ext cx="256" cy="298"/>
              </a:xfrm>
              <a:custGeom>
                <a:avLst/>
                <a:gdLst>
                  <a:gd name="T0" fmla="*/ 46 w 256"/>
                  <a:gd name="T1" fmla="*/ 288 h 298"/>
                  <a:gd name="T2" fmla="*/ 130 w 256"/>
                  <a:gd name="T3" fmla="*/ 260 h 298"/>
                  <a:gd name="T4" fmla="*/ 162 w 256"/>
                  <a:gd name="T5" fmla="*/ 224 h 298"/>
                  <a:gd name="T6" fmla="*/ 202 w 256"/>
                  <a:gd name="T7" fmla="*/ 212 h 298"/>
                  <a:gd name="T8" fmla="*/ 254 w 256"/>
                  <a:gd name="T9" fmla="*/ 180 h 298"/>
                  <a:gd name="T10" fmla="*/ 246 w 256"/>
                  <a:gd name="T11" fmla="*/ 120 h 298"/>
                  <a:gd name="T12" fmla="*/ 162 w 256"/>
                  <a:gd name="T13" fmla="*/ 20 h 298"/>
                  <a:gd name="T14" fmla="*/ 114 w 256"/>
                  <a:gd name="T15" fmla="*/ 0 h 298"/>
                  <a:gd name="T16" fmla="*/ 54 w 256"/>
                  <a:gd name="T17" fmla="*/ 36 h 298"/>
                  <a:gd name="T18" fmla="*/ 34 w 256"/>
                  <a:gd name="T19" fmla="*/ 60 h 298"/>
                  <a:gd name="T20" fmla="*/ 18 w 256"/>
                  <a:gd name="T21" fmla="*/ 92 h 298"/>
                  <a:gd name="T22" fmla="*/ 10 w 256"/>
                  <a:gd name="T23" fmla="*/ 108 h 298"/>
                  <a:gd name="T24" fmla="*/ 34 w 256"/>
                  <a:gd name="T25" fmla="*/ 268 h 298"/>
                  <a:gd name="T26" fmla="*/ 46 w 256"/>
                  <a:gd name="T27" fmla="*/ 288 h 2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56"/>
                  <a:gd name="T43" fmla="*/ 0 h 298"/>
                  <a:gd name="T44" fmla="*/ 256 w 256"/>
                  <a:gd name="T45" fmla="*/ 298 h 29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56" h="298">
                    <a:moveTo>
                      <a:pt x="46" y="288"/>
                    </a:moveTo>
                    <a:cubicBezTo>
                      <a:pt x="71" y="272"/>
                      <a:pt x="101" y="265"/>
                      <a:pt x="130" y="260"/>
                    </a:cubicBezTo>
                    <a:cubicBezTo>
                      <a:pt x="143" y="247"/>
                      <a:pt x="147" y="234"/>
                      <a:pt x="162" y="224"/>
                    </a:cubicBezTo>
                    <a:cubicBezTo>
                      <a:pt x="182" y="237"/>
                      <a:pt x="188" y="230"/>
                      <a:pt x="202" y="212"/>
                    </a:cubicBezTo>
                    <a:cubicBezTo>
                      <a:pt x="237" y="229"/>
                      <a:pt x="228" y="197"/>
                      <a:pt x="254" y="180"/>
                    </a:cubicBezTo>
                    <a:cubicBezTo>
                      <a:pt x="252" y="160"/>
                      <a:pt x="256" y="137"/>
                      <a:pt x="246" y="120"/>
                    </a:cubicBezTo>
                    <a:cubicBezTo>
                      <a:pt x="237" y="105"/>
                      <a:pt x="179" y="27"/>
                      <a:pt x="162" y="20"/>
                    </a:cubicBezTo>
                    <a:cubicBezTo>
                      <a:pt x="146" y="13"/>
                      <a:pt x="130" y="8"/>
                      <a:pt x="114" y="0"/>
                    </a:cubicBezTo>
                    <a:cubicBezTo>
                      <a:pt x="68" y="5"/>
                      <a:pt x="78" y="4"/>
                      <a:pt x="54" y="36"/>
                    </a:cubicBezTo>
                    <a:cubicBezTo>
                      <a:pt x="37" y="59"/>
                      <a:pt x="46" y="37"/>
                      <a:pt x="34" y="60"/>
                    </a:cubicBezTo>
                    <a:cubicBezTo>
                      <a:pt x="28" y="70"/>
                      <a:pt x="23" y="81"/>
                      <a:pt x="18" y="92"/>
                    </a:cubicBezTo>
                    <a:cubicBezTo>
                      <a:pt x="15" y="97"/>
                      <a:pt x="10" y="108"/>
                      <a:pt x="10" y="108"/>
                    </a:cubicBezTo>
                    <a:cubicBezTo>
                      <a:pt x="12" y="163"/>
                      <a:pt x="0" y="222"/>
                      <a:pt x="34" y="268"/>
                    </a:cubicBezTo>
                    <a:cubicBezTo>
                      <a:pt x="43" y="294"/>
                      <a:pt x="36" y="298"/>
                      <a:pt x="46" y="288"/>
                    </a:cubicBez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76828" name="Rectangle 28"/>
            <p:cNvSpPr>
              <a:spLocks noChangeArrowheads="1"/>
            </p:cNvSpPr>
            <p:nvPr/>
          </p:nvSpPr>
          <p:spPr bwMode="auto">
            <a:xfrm>
              <a:off x="2964" y="2226"/>
              <a:ext cx="23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accent1"/>
                  </a:solidFill>
                </a:rPr>
                <a:t> </a:t>
              </a:r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2977" y="2600"/>
              <a:ext cx="24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 i="1">
                  <a:solidFill>
                    <a:schemeClr val="tx2"/>
                  </a:solidFill>
                </a:rPr>
                <a:t>m</a:t>
              </a:r>
              <a:endParaRPr lang="en-US" i="1" baseline="-25000">
                <a:solidFill>
                  <a:schemeClr val="tx2"/>
                </a:solidFill>
              </a:endParaRPr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3314" y="3388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6831" name="AutoShape 31"/>
            <p:cNvSpPr>
              <a:spLocks noChangeArrowheads="1"/>
            </p:cNvSpPr>
            <p:nvPr/>
          </p:nvSpPr>
          <p:spPr bwMode="auto">
            <a:xfrm>
              <a:off x="2731" y="2953"/>
              <a:ext cx="328" cy="288"/>
            </a:xfrm>
            <a:prstGeom prst="star5">
              <a:avLst/>
            </a:prstGeom>
            <a:solidFill>
              <a:srgbClr val="FE9B03"/>
            </a:solidFill>
            <a:ln w="12700">
              <a:solidFill>
                <a:srgbClr val="FE9B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6832" name="AutoShape 32"/>
            <p:cNvSpPr>
              <a:spLocks noChangeArrowheads="1"/>
            </p:cNvSpPr>
            <p:nvPr/>
          </p:nvSpPr>
          <p:spPr bwMode="auto">
            <a:xfrm rot="19620000">
              <a:off x="2729" y="2956"/>
              <a:ext cx="328" cy="289"/>
            </a:xfrm>
            <a:prstGeom prst="star5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6833" name="AutoShape 33"/>
            <p:cNvSpPr>
              <a:spLocks noChangeArrowheads="1"/>
            </p:cNvSpPr>
            <p:nvPr/>
          </p:nvSpPr>
          <p:spPr bwMode="auto">
            <a:xfrm>
              <a:off x="2835" y="3037"/>
              <a:ext cx="115" cy="125"/>
            </a:xfrm>
            <a:prstGeom prst="star5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6788150" y="3376613"/>
            <a:ext cx="1309688" cy="1089025"/>
            <a:chOff x="4276" y="2127"/>
            <a:chExt cx="825" cy="686"/>
          </a:xfrm>
        </p:grpSpPr>
        <p:sp>
          <p:nvSpPr>
            <p:cNvPr id="20493" name="Line 35"/>
            <p:cNvSpPr>
              <a:spLocks noChangeShapeType="1"/>
            </p:cNvSpPr>
            <p:nvPr/>
          </p:nvSpPr>
          <p:spPr bwMode="auto">
            <a:xfrm>
              <a:off x="4657" y="2229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494" name="Line 36"/>
            <p:cNvSpPr>
              <a:spLocks noChangeShapeType="1"/>
            </p:cNvSpPr>
            <p:nvPr/>
          </p:nvSpPr>
          <p:spPr bwMode="auto">
            <a:xfrm flipH="1">
              <a:off x="4636" y="2478"/>
              <a:ext cx="364" cy="2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495" name="Line 37"/>
            <p:cNvSpPr>
              <a:spLocks noChangeShapeType="1"/>
            </p:cNvSpPr>
            <p:nvPr/>
          </p:nvSpPr>
          <p:spPr bwMode="auto">
            <a:xfrm rot="16200000" flipH="1">
              <a:off x="4414" y="2454"/>
              <a:ext cx="4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4276" y="2368"/>
              <a:ext cx="33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</a:t>
              </a: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76839" name="Rectangle 39"/>
            <p:cNvSpPr>
              <a:spLocks noChangeArrowheads="1"/>
            </p:cNvSpPr>
            <p:nvPr/>
          </p:nvSpPr>
          <p:spPr bwMode="auto">
            <a:xfrm>
              <a:off x="4755" y="2127"/>
              <a:ext cx="33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</a:t>
              </a: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  <p:sp>
          <p:nvSpPr>
            <p:cNvPr id="76840" name="Rectangle 40"/>
            <p:cNvSpPr>
              <a:spLocks noChangeArrowheads="1"/>
            </p:cNvSpPr>
            <p:nvPr/>
          </p:nvSpPr>
          <p:spPr bwMode="auto">
            <a:xfrm>
              <a:off x="4765" y="2584"/>
              <a:ext cx="33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</a:t>
              </a:r>
              <a:r>
                <a:rPr lang="en-US" b="1" i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en-US" i="1" baseline="-2500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Comment on Energy Conservation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We have seen that the total kinetic energy of a system undergoing an inelastic collision is not conserved.</a:t>
            </a:r>
          </a:p>
          <a:p>
            <a:pPr lvl="1">
              <a:lnSpc>
                <a:spcPct val="80000"/>
              </a:lnSpc>
            </a:pPr>
            <a:r>
              <a:rPr lang="en-US" b="1" i="1" smtClean="0">
                <a:latin typeface="Times New Roman" pitchFamily="18" charset="0"/>
              </a:rPr>
              <a:t>Mechanical </a:t>
            </a:r>
            <a:r>
              <a:rPr lang="en-US" smtClean="0"/>
              <a:t>Energy is lost:   Where does it go??</a:t>
            </a:r>
          </a:p>
          <a:p>
            <a:pPr lvl="2">
              <a:lnSpc>
                <a:spcPct val="80000"/>
              </a:lnSpc>
            </a:pPr>
            <a:r>
              <a:rPr lang="en-US" smtClean="0"/>
              <a:t>Heat (bomb)</a:t>
            </a:r>
          </a:p>
          <a:p>
            <a:pPr lvl="2">
              <a:lnSpc>
                <a:spcPct val="80000"/>
              </a:lnSpc>
            </a:pPr>
            <a:r>
              <a:rPr lang="en-US" smtClean="0"/>
              <a:t>Bending of metal (crashing cars)</a:t>
            </a:r>
            <a:br>
              <a:rPr lang="en-US" smtClean="0"/>
            </a:b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Kinetic energy </a:t>
            </a:r>
            <a:r>
              <a:rPr lang="en-US" b="1" smtClean="0">
                <a:solidFill>
                  <a:schemeClr val="tx2"/>
                </a:solidFill>
              </a:rPr>
              <a:t>is not</a:t>
            </a:r>
            <a:r>
              <a:rPr lang="en-US" smtClean="0"/>
              <a:t> conserved since </a:t>
            </a:r>
            <a:r>
              <a:rPr lang="en-US" b="1" smtClean="0">
                <a:solidFill>
                  <a:schemeClr val="tx2"/>
                </a:solidFill>
              </a:rPr>
              <a:t>work</a:t>
            </a:r>
            <a:r>
              <a:rPr lang="en-US" smtClean="0"/>
              <a:t> is done during the collision!</a:t>
            </a:r>
            <a:br>
              <a:rPr lang="en-US" smtClean="0"/>
            </a:b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Momentum along a certain direction </a:t>
            </a:r>
            <a:r>
              <a:rPr lang="en-US" b="1" smtClean="0">
                <a:solidFill>
                  <a:schemeClr val="tx2"/>
                </a:solidFill>
              </a:rPr>
              <a:t>is</a:t>
            </a:r>
            <a:r>
              <a:rPr lang="en-US" smtClean="0"/>
              <a:t> conserved when there are </a:t>
            </a:r>
            <a:r>
              <a:rPr lang="en-US" smtClean="0">
                <a:solidFill>
                  <a:schemeClr val="tx2"/>
                </a:solidFill>
              </a:rPr>
              <a:t>no external forces</a:t>
            </a:r>
            <a:r>
              <a:rPr lang="en-US" smtClean="0"/>
              <a:t> acting in this direction.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In general, momentum conservation is easier to satisfy than energy conservation.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3975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400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Question</a:t>
            </a:r>
            <a:r>
              <a:rPr lang="en-CA" sz="2400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785813" y="842963"/>
            <a:ext cx="75723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>
                <a:solidFill>
                  <a:srgbClr val="FFFF00"/>
                </a:solidFill>
              </a:rPr>
              <a:t>A 4.0 kg mass is moving to the right at 2.0 m/s. It collides with a 10.0 kg mass sitting still. Given that the collision is perfectly elastic, determine the final velocities of each of the masses.</a:t>
            </a:r>
            <a:endParaRPr lang="en-CA">
              <a:solidFill>
                <a:srgbClr val="FF9933"/>
              </a:solidFill>
            </a:endParaRP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8382000" y="6400800"/>
            <a:ext cx="500063" cy="327025"/>
          </a:xfrm>
          <a:prstGeom prst="rightArrow">
            <a:avLst>
              <a:gd name="adj1" fmla="val 50000"/>
              <a:gd name="adj2" fmla="val 49859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 bwMode="auto">
          <a:xfrm>
            <a:off x="1937657" y="2906491"/>
            <a:ext cx="391885" cy="39188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 sz="180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93773" y="2373090"/>
            <a:ext cx="1436914" cy="143691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 descr="FG09_01"/>
          <p:cNvPicPr preferRelativeResize="0">
            <a:picLocks noChangeAspect="1" noChangeArrowheads="1"/>
          </p:cNvPicPr>
          <p:nvPr/>
        </p:nvPicPr>
        <p:blipFill>
          <a:blip r:embed="rId3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00" t="52800" r="21600" b="6599"/>
          <a:stretch>
            <a:fillRect/>
          </a:stretch>
        </p:blipFill>
        <p:spPr bwMode="auto">
          <a:xfrm>
            <a:off x="4713288" y="1546225"/>
            <a:ext cx="390207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881063" y="4648200"/>
            <a:ext cx="7696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E9B03"/>
                </a:solidFill>
              </a:rPr>
              <a:t>Change in momentum:</a:t>
            </a:r>
            <a:r>
              <a:rPr lang="en-US" sz="2800">
                <a:solidFill>
                  <a:srgbClr val="FE9B03"/>
                </a:solidFill>
              </a:rPr>
              <a:t> </a:t>
            </a:r>
            <a:r>
              <a:rPr lang="en-US" sz="2800">
                <a:solidFill>
                  <a:srgbClr val="00B0F0"/>
                </a:solidFill>
                <a:latin typeface="Symbol" pitchFamily="18" charset="2"/>
              </a:rPr>
              <a:t>D</a:t>
            </a:r>
            <a:r>
              <a:rPr lang="en-US" sz="2800">
                <a:solidFill>
                  <a:srgbClr val="00B0F0"/>
                </a:solidFill>
              </a:rPr>
              <a:t>p = p</a:t>
            </a:r>
            <a:r>
              <a:rPr lang="en-US" sz="2800" baseline="-25000">
                <a:solidFill>
                  <a:srgbClr val="00B0F0"/>
                </a:solidFill>
              </a:rPr>
              <a:t>after </a:t>
            </a:r>
            <a:r>
              <a:rPr lang="en-US" sz="2800">
                <a:solidFill>
                  <a:srgbClr val="00B0F0"/>
                </a:solidFill>
              </a:rPr>
              <a:t>- p</a:t>
            </a:r>
            <a:r>
              <a:rPr lang="en-US" sz="2800" baseline="-25000">
                <a:solidFill>
                  <a:srgbClr val="00B0F0"/>
                </a:solidFill>
              </a:rPr>
              <a:t>before</a:t>
            </a:r>
            <a:endParaRPr lang="en-US" sz="2800">
              <a:solidFill>
                <a:srgbClr val="00B0F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Teddy Bear:    </a:t>
            </a:r>
            <a:r>
              <a:rPr lang="en-US" sz="2800">
                <a:solidFill>
                  <a:srgbClr val="00B0F0"/>
                </a:solidFill>
                <a:latin typeface="Symbol" pitchFamily="18" charset="2"/>
              </a:rPr>
              <a:t>D</a:t>
            </a:r>
            <a:r>
              <a:rPr lang="en-US" sz="2800">
                <a:solidFill>
                  <a:srgbClr val="00B0F0"/>
                </a:solidFill>
              </a:rPr>
              <a:t>p = 0-(-</a:t>
            </a:r>
            <a:r>
              <a:rPr lang="en-US" sz="2800" i="1">
                <a:solidFill>
                  <a:srgbClr val="00B0F0"/>
                </a:solidFill>
              </a:rPr>
              <a:t>mv</a:t>
            </a:r>
            <a:r>
              <a:rPr lang="en-US" sz="2800">
                <a:solidFill>
                  <a:srgbClr val="00B0F0"/>
                </a:solidFill>
              </a:rPr>
              <a:t>) = </a:t>
            </a:r>
            <a:r>
              <a:rPr lang="en-US" sz="2800" i="1">
                <a:solidFill>
                  <a:srgbClr val="00B0F0"/>
                </a:solidFill>
              </a:rPr>
              <a:t>mv</a:t>
            </a:r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Bouncing Ball: </a:t>
            </a:r>
            <a:r>
              <a:rPr lang="en-US" sz="2800">
                <a:solidFill>
                  <a:srgbClr val="00B0F0"/>
                </a:solidFill>
                <a:latin typeface="Symbol" pitchFamily="18" charset="2"/>
              </a:rPr>
              <a:t>D</a:t>
            </a:r>
            <a:r>
              <a:rPr lang="en-US" sz="2800">
                <a:solidFill>
                  <a:srgbClr val="00B0F0"/>
                </a:solidFill>
              </a:rPr>
              <a:t>p = </a:t>
            </a:r>
            <a:r>
              <a:rPr lang="en-US" sz="2800" i="1">
                <a:solidFill>
                  <a:srgbClr val="00B0F0"/>
                </a:solidFill>
              </a:rPr>
              <a:t>mv</a:t>
            </a:r>
            <a:r>
              <a:rPr lang="en-US" sz="2800">
                <a:solidFill>
                  <a:srgbClr val="00B0F0"/>
                </a:solidFill>
              </a:rPr>
              <a:t>-(-mv) = 2</a:t>
            </a:r>
            <a:r>
              <a:rPr lang="en-US" sz="2800" i="1">
                <a:solidFill>
                  <a:srgbClr val="00B0F0"/>
                </a:solidFill>
              </a:rPr>
              <a:t>mv</a:t>
            </a:r>
          </a:p>
        </p:txBody>
      </p:sp>
      <p:pic>
        <p:nvPicPr>
          <p:cNvPr id="27652" name="Picture 5" descr="FG09_01"/>
          <p:cNvPicPr preferRelativeResize="0">
            <a:picLocks noChangeAspect="1" noChangeArrowheads="1"/>
          </p:cNvPicPr>
          <p:nvPr/>
        </p:nvPicPr>
        <p:blipFill>
          <a:blip r:embed="rId3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00" r="21600" b="51601"/>
          <a:stretch>
            <a:fillRect/>
          </a:stretch>
        </p:blipFill>
        <p:spPr bwMode="auto">
          <a:xfrm>
            <a:off x="500063" y="1143000"/>
            <a:ext cx="3902075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itle 8"/>
          <p:cNvSpPr>
            <a:spLocks noGrp="1"/>
          </p:cNvSpPr>
          <p:nvPr>
            <p:ph type="title"/>
          </p:nvPr>
        </p:nvSpPr>
        <p:spPr>
          <a:xfrm>
            <a:off x="457200" y="403225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Change in Momentum </a:t>
            </a:r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500063" y="3657600"/>
            <a:ext cx="7918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FF00"/>
                </a:solidFill>
                <a:latin typeface="Comic Sans MS" pitchFamily="66" charset="0"/>
              </a:rPr>
              <a:t>If the bear and the ball have equal masses, which toy </a:t>
            </a:r>
          </a:p>
          <a:p>
            <a:r>
              <a:rPr lang="en-US" sz="2400">
                <a:solidFill>
                  <a:srgbClr val="FFFF00"/>
                </a:solidFill>
                <a:latin typeface="Comic Sans MS" pitchFamily="66" charset="0"/>
              </a:rPr>
              <a:t>experiences the greater change in momentum?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2225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400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Solutions Question 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785813" y="603250"/>
            <a:ext cx="75723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>
                <a:solidFill>
                  <a:srgbClr val="FFFF00"/>
                </a:solidFill>
              </a:rPr>
              <a:t>A 4.0 kg mass is moving to the right at 2.0 m/s. It collides with a 10.0 kg mass sitting still. Given that the collision is perfectly elastic, determine the final velocities of each of the masses.</a:t>
            </a:r>
            <a:endParaRPr lang="en-CA">
              <a:solidFill>
                <a:srgbClr val="FF993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937657" y="2231577"/>
            <a:ext cx="391885" cy="39188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 sz="180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93773" y="1698176"/>
            <a:ext cx="1436914" cy="143691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 sz="180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942" y="3450772"/>
            <a:ext cx="343988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dirty="0"/>
              <a:t>Conservation of Momentum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0" y="4124502"/>
          <a:ext cx="4303713" cy="2082800"/>
        </p:xfrm>
        <a:graphic>
          <a:graphicData uri="http://schemas.openxmlformats.org/presentationml/2006/ole">
            <p:oleObj spid="_x0000_s21533" name="Equation" r:id="rId3" imgW="2806700" imgH="1358900" progId="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50971" y="3537857"/>
            <a:ext cx="343988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CA" dirty="0"/>
              <a:t>Conservation of Energy</a:t>
            </a:r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4567238" y="4000678"/>
          <a:ext cx="4576762" cy="2143125"/>
        </p:xfrm>
        <a:graphic>
          <a:graphicData uri="http://schemas.openxmlformats.org/presentationml/2006/ole">
            <p:oleObj spid="_x0000_s21534" name="Equation" r:id="rId4" imgW="2984500" imgH="1397000" progId="">
              <p:embed/>
            </p:oleObj>
          </a:graphicData>
        </a:graphic>
      </p:graphicFrame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8414658" y="6542318"/>
            <a:ext cx="500063" cy="327025"/>
          </a:xfrm>
          <a:prstGeom prst="rightArrow">
            <a:avLst>
              <a:gd name="adj1" fmla="val 50000"/>
              <a:gd name="adj2" fmla="val 49859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30175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400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Question</a:t>
            </a:r>
            <a:r>
              <a:rPr lang="en-CA" sz="2400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2537" name="TextBox 4"/>
          <p:cNvSpPr txBox="1">
            <a:spLocks noChangeArrowheads="1"/>
          </p:cNvSpPr>
          <p:nvPr/>
        </p:nvSpPr>
        <p:spPr bwMode="auto">
          <a:xfrm>
            <a:off x="785813" y="733425"/>
            <a:ext cx="7572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>
                <a:solidFill>
                  <a:srgbClr val="FFFF00"/>
                </a:solidFill>
              </a:rPr>
              <a:t>A 4.0 kg mass is moving to the right at 2.0 m/s. It collides with a 10.0 kg mass sitting still. Given that the collision is perfectly elastic, determine the final velocities of each of the masses.</a:t>
            </a:r>
            <a:endParaRPr lang="en-CA">
              <a:solidFill>
                <a:srgbClr val="FF9933"/>
              </a:solidFill>
            </a:endParaRP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8382000" y="6400800"/>
            <a:ext cx="500063" cy="327025"/>
          </a:xfrm>
          <a:prstGeom prst="rightArrow">
            <a:avLst>
              <a:gd name="adj1" fmla="val 50000"/>
              <a:gd name="adj2" fmla="val 49859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 bwMode="auto">
          <a:xfrm>
            <a:off x="2057403" y="2231559"/>
            <a:ext cx="391885" cy="39188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 sz="180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648203" y="1698158"/>
            <a:ext cx="1436914" cy="143691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CA" sz="1800">
              <a:solidFill>
                <a:schemeClr val="tx1"/>
              </a:solidFill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66688" y="3144838"/>
          <a:ext cx="3392487" cy="615950"/>
        </p:xfrm>
        <a:graphic>
          <a:graphicData uri="http://schemas.openxmlformats.org/presentationml/2006/ole">
            <p:oleObj spid="_x0000_s22560" name="Equation" r:id="rId3" imgW="2171700" imgH="393700" progId="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235575" y="3324225"/>
          <a:ext cx="3227388" cy="395288"/>
        </p:xfrm>
        <a:graphic>
          <a:graphicData uri="http://schemas.openxmlformats.org/presentationml/2006/ole">
            <p:oleObj spid="_x0000_s22561" name="Equation" r:id="rId4" imgW="2070100" imgH="254000" progId="">
              <p:embed/>
            </p:oleObj>
          </a:graphicData>
        </a:graphic>
      </p:graphicFrame>
      <p:graphicFrame>
        <p:nvGraphicFramePr>
          <p:cNvPr id="157700" name="Object 4"/>
          <p:cNvGraphicFramePr>
            <a:graphicFrameLocks noChangeAspect="1"/>
          </p:cNvGraphicFramePr>
          <p:nvPr/>
        </p:nvGraphicFramePr>
        <p:xfrm>
          <a:off x="149225" y="3932238"/>
          <a:ext cx="3389313" cy="1587500"/>
        </p:xfrm>
        <a:graphic>
          <a:graphicData uri="http://schemas.openxmlformats.org/presentationml/2006/ole">
            <p:oleObj spid="_x0000_s22562" name="Equation" r:id="rId5" imgW="2171700" imgH="1016000" progId="">
              <p:embed/>
            </p:oleObj>
          </a:graphicData>
        </a:graphic>
      </p:graphicFrame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4127500" y="3929063"/>
          <a:ext cx="4973638" cy="1198562"/>
        </p:xfrm>
        <a:graphic>
          <a:graphicData uri="http://schemas.openxmlformats.org/presentationml/2006/ole">
            <p:oleObj spid="_x0000_s22563" name="Equation" r:id="rId6" imgW="3378200" imgH="812800" progId="">
              <p:embed/>
            </p:oleObj>
          </a:graphicData>
        </a:graphic>
      </p:graphicFrame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4040188" y="5278438"/>
          <a:ext cx="1608137" cy="1404937"/>
        </p:xfrm>
        <a:graphic>
          <a:graphicData uri="http://schemas.openxmlformats.org/presentationml/2006/ole">
            <p:oleObj spid="_x0000_s22564" name="Equation" r:id="rId7" imgW="1091726" imgH="952087" progId="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 rot="5400000">
            <a:off x="5160169" y="5976144"/>
            <a:ext cx="13287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5929313" y="5316538"/>
          <a:ext cx="3230562" cy="1309687"/>
        </p:xfrm>
        <a:graphic>
          <a:graphicData uri="http://schemas.openxmlformats.org/presentationml/2006/ole">
            <p:oleObj spid="_x0000_s22565" name="Equation" r:id="rId8" imgW="2070100" imgH="838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792 4.81481E-6 L -0.00208 4.81481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4.81481E-6 L 0.25608 -4.81481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15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16" name="Line 1028"/>
          <p:cNvSpPr>
            <a:spLocks noChangeShapeType="1"/>
          </p:cNvSpPr>
          <p:nvPr/>
        </p:nvSpPr>
        <p:spPr bwMode="auto">
          <a:xfrm flipV="1">
            <a:off x="5638800" y="1593850"/>
            <a:ext cx="0" cy="1079500"/>
          </a:xfrm>
          <a:prstGeom prst="line">
            <a:avLst/>
          </a:prstGeom>
          <a:noFill/>
          <a:ln w="12700">
            <a:solidFill>
              <a:srgbClr val="F6BF69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17" name="Line 1029"/>
          <p:cNvSpPr>
            <a:spLocks noChangeShapeType="1"/>
          </p:cNvSpPr>
          <p:nvPr/>
        </p:nvSpPr>
        <p:spPr bwMode="auto">
          <a:xfrm flipV="1">
            <a:off x="7010400" y="1593850"/>
            <a:ext cx="0" cy="1079500"/>
          </a:xfrm>
          <a:prstGeom prst="line">
            <a:avLst/>
          </a:prstGeom>
          <a:noFill/>
          <a:ln w="12700">
            <a:solidFill>
              <a:srgbClr val="F6BF69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Ballistic Pendulum</a:t>
            </a:r>
          </a:p>
        </p:txBody>
      </p:sp>
      <p:sp>
        <p:nvSpPr>
          <p:cNvPr id="38919" name="Line 1031"/>
          <p:cNvSpPr>
            <a:spLocks noChangeShapeType="1"/>
          </p:cNvSpPr>
          <p:nvPr/>
        </p:nvSpPr>
        <p:spPr bwMode="auto">
          <a:xfrm flipV="1">
            <a:off x="2209800" y="1593850"/>
            <a:ext cx="0" cy="1079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20" name="Line 1032"/>
          <p:cNvSpPr>
            <a:spLocks noChangeShapeType="1"/>
          </p:cNvSpPr>
          <p:nvPr/>
        </p:nvSpPr>
        <p:spPr bwMode="auto">
          <a:xfrm flipV="1">
            <a:off x="3581400" y="1593850"/>
            <a:ext cx="0" cy="1079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21" name="Line 1033"/>
          <p:cNvSpPr>
            <a:spLocks noChangeShapeType="1"/>
          </p:cNvSpPr>
          <p:nvPr/>
        </p:nvSpPr>
        <p:spPr bwMode="auto">
          <a:xfrm>
            <a:off x="1549400" y="1600200"/>
            <a:ext cx="2692400" cy="0"/>
          </a:xfrm>
          <a:prstGeom prst="line">
            <a:avLst/>
          </a:prstGeom>
          <a:noFill/>
          <a:ln w="508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22" name="Oval 1034"/>
          <p:cNvSpPr>
            <a:spLocks noChangeArrowheads="1"/>
          </p:cNvSpPr>
          <p:nvPr/>
        </p:nvSpPr>
        <p:spPr bwMode="auto">
          <a:xfrm>
            <a:off x="692150" y="2901950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923" name="Line 1035"/>
          <p:cNvSpPr>
            <a:spLocks noChangeShapeType="1"/>
          </p:cNvSpPr>
          <p:nvPr/>
        </p:nvSpPr>
        <p:spPr bwMode="auto">
          <a:xfrm>
            <a:off x="996950" y="2971800"/>
            <a:ext cx="5969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24" name="Rectangle 1036"/>
          <p:cNvSpPr>
            <a:spLocks noChangeArrowheads="1"/>
          </p:cNvSpPr>
          <p:nvPr/>
        </p:nvSpPr>
        <p:spPr bwMode="auto">
          <a:xfrm>
            <a:off x="5949950" y="2216150"/>
            <a:ext cx="2273300" cy="596900"/>
          </a:xfrm>
          <a:prstGeom prst="rect">
            <a:avLst/>
          </a:prstGeom>
          <a:solidFill>
            <a:srgbClr val="FC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925" name="Rectangle 1037"/>
          <p:cNvSpPr>
            <a:spLocks noChangeArrowheads="1"/>
          </p:cNvSpPr>
          <p:nvPr/>
        </p:nvSpPr>
        <p:spPr bwMode="auto">
          <a:xfrm>
            <a:off x="1758950" y="2673350"/>
            <a:ext cx="2273300" cy="596900"/>
          </a:xfrm>
          <a:prstGeom prst="rect">
            <a:avLst/>
          </a:prstGeom>
          <a:solidFill>
            <a:srgbClr val="FC00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926" name="Line 1038"/>
          <p:cNvSpPr>
            <a:spLocks noChangeShapeType="1"/>
          </p:cNvSpPr>
          <p:nvPr/>
        </p:nvSpPr>
        <p:spPr bwMode="auto">
          <a:xfrm flipH="1" flipV="1">
            <a:off x="5576888" y="1592263"/>
            <a:ext cx="885825" cy="6254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27" name="Line 1039"/>
          <p:cNvSpPr>
            <a:spLocks noChangeShapeType="1"/>
          </p:cNvSpPr>
          <p:nvPr/>
        </p:nvSpPr>
        <p:spPr bwMode="auto">
          <a:xfrm flipH="1" flipV="1">
            <a:off x="6948488" y="1592263"/>
            <a:ext cx="885825" cy="6254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28" name="Line 1040"/>
          <p:cNvSpPr>
            <a:spLocks noChangeShapeType="1"/>
          </p:cNvSpPr>
          <p:nvPr/>
        </p:nvSpPr>
        <p:spPr bwMode="auto">
          <a:xfrm>
            <a:off x="5054600" y="1600200"/>
            <a:ext cx="2692400" cy="0"/>
          </a:xfrm>
          <a:prstGeom prst="line">
            <a:avLst/>
          </a:prstGeom>
          <a:noFill/>
          <a:ln w="508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29" name="Line 1041"/>
          <p:cNvSpPr>
            <a:spLocks noChangeShapeType="1"/>
          </p:cNvSpPr>
          <p:nvPr/>
        </p:nvSpPr>
        <p:spPr bwMode="auto">
          <a:xfrm>
            <a:off x="4978400" y="1600200"/>
            <a:ext cx="2692400" cy="0"/>
          </a:xfrm>
          <a:prstGeom prst="line">
            <a:avLst/>
          </a:prstGeom>
          <a:noFill/>
          <a:ln w="508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30" name="Rectangle 1042"/>
          <p:cNvSpPr>
            <a:spLocks noChangeArrowheads="1"/>
          </p:cNvSpPr>
          <p:nvPr/>
        </p:nvSpPr>
        <p:spPr bwMode="auto">
          <a:xfrm>
            <a:off x="5187950" y="2673350"/>
            <a:ext cx="2273300" cy="596900"/>
          </a:xfrm>
          <a:prstGeom prst="rect">
            <a:avLst/>
          </a:prstGeom>
          <a:noFill/>
          <a:ln w="12700">
            <a:solidFill>
              <a:srgbClr val="FE9B03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31" name="Line 1043"/>
          <p:cNvSpPr>
            <a:spLocks noChangeShapeType="1"/>
          </p:cNvSpPr>
          <p:nvPr/>
        </p:nvSpPr>
        <p:spPr bwMode="auto">
          <a:xfrm>
            <a:off x="4654550" y="2514600"/>
            <a:ext cx="1282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32" name="Line 1044"/>
          <p:cNvSpPr>
            <a:spLocks noChangeShapeType="1"/>
          </p:cNvSpPr>
          <p:nvPr/>
        </p:nvSpPr>
        <p:spPr bwMode="auto">
          <a:xfrm>
            <a:off x="4654550" y="29718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33" name="Line 1045"/>
          <p:cNvSpPr>
            <a:spLocks noChangeShapeType="1"/>
          </p:cNvSpPr>
          <p:nvPr/>
        </p:nvSpPr>
        <p:spPr bwMode="auto">
          <a:xfrm>
            <a:off x="4876800" y="2520950"/>
            <a:ext cx="0" cy="4445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34" name="Rectangle 1046"/>
          <p:cNvSpPr>
            <a:spLocks noChangeArrowheads="1"/>
          </p:cNvSpPr>
          <p:nvPr/>
        </p:nvSpPr>
        <p:spPr bwMode="auto">
          <a:xfrm>
            <a:off x="4481513" y="2570163"/>
            <a:ext cx="3651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hlink"/>
                </a:solidFill>
              </a:rPr>
              <a:t>H</a:t>
            </a:r>
            <a:endParaRPr lang="en-US" i="1">
              <a:solidFill>
                <a:srgbClr val="FC0128"/>
              </a:solidFill>
            </a:endParaRPr>
          </a:p>
        </p:txBody>
      </p:sp>
      <p:sp>
        <p:nvSpPr>
          <p:cNvPr id="38935" name="Rectangle 1047"/>
          <p:cNvSpPr>
            <a:spLocks noChangeArrowheads="1"/>
          </p:cNvSpPr>
          <p:nvPr/>
        </p:nvSpPr>
        <p:spPr bwMode="auto">
          <a:xfrm>
            <a:off x="2197100" y="2036763"/>
            <a:ext cx="3222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38936" name="Rectangle 1048"/>
          <p:cNvSpPr>
            <a:spLocks noChangeArrowheads="1"/>
          </p:cNvSpPr>
          <p:nvPr/>
        </p:nvSpPr>
        <p:spPr bwMode="auto">
          <a:xfrm>
            <a:off x="3568700" y="2036763"/>
            <a:ext cx="3222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38937" name="Rectangle 1049"/>
          <p:cNvSpPr>
            <a:spLocks noChangeArrowheads="1"/>
          </p:cNvSpPr>
          <p:nvPr/>
        </p:nvSpPr>
        <p:spPr bwMode="auto">
          <a:xfrm>
            <a:off x="6081713" y="1731963"/>
            <a:ext cx="3222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38938" name="Rectangle 1050"/>
          <p:cNvSpPr>
            <a:spLocks noChangeArrowheads="1"/>
          </p:cNvSpPr>
          <p:nvPr/>
        </p:nvSpPr>
        <p:spPr bwMode="auto">
          <a:xfrm>
            <a:off x="7529513" y="1731963"/>
            <a:ext cx="3222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38939" name="Rectangle 1051"/>
          <p:cNvSpPr>
            <a:spLocks noChangeArrowheads="1"/>
          </p:cNvSpPr>
          <p:nvPr/>
        </p:nvSpPr>
        <p:spPr bwMode="auto">
          <a:xfrm>
            <a:off x="596900" y="2570163"/>
            <a:ext cx="39211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</a:t>
            </a:r>
          </a:p>
        </p:txBody>
      </p:sp>
      <p:sp>
        <p:nvSpPr>
          <p:cNvPr id="38940" name="Rectangle 1052"/>
          <p:cNvSpPr>
            <a:spLocks noChangeArrowheads="1"/>
          </p:cNvSpPr>
          <p:nvPr/>
        </p:nvSpPr>
        <p:spPr bwMode="auto">
          <a:xfrm>
            <a:off x="2654300" y="3406775"/>
            <a:ext cx="3921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</a:t>
            </a:r>
          </a:p>
        </p:txBody>
      </p:sp>
      <p:sp>
        <p:nvSpPr>
          <p:cNvPr id="38941" name="Rectangle 1053"/>
          <p:cNvSpPr>
            <a:spLocks noChangeArrowheads="1"/>
          </p:cNvSpPr>
          <p:nvPr/>
        </p:nvSpPr>
        <p:spPr bwMode="auto">
          <a:xfrm>
            <a:off x="992188" y="4037013"/>
            <a:ext cx="73120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/>
              <a:t>A projectile of mass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moving horizontally with speed </a:t>
            </a:r>
            <a:r>
              <a:rPr lang="en-US" i="1">
                <a:solidFill>
                  <a:schemeClr val="accent1"/>
                </a:solidFill>
              </a:rPr>
              <a:t>v</a:t>
            </a:r>
            <a:r>
              <a:rPr lang="en-US"/>
              <a:t> strikes a stationary mass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suspended by strings of length </a:t>
            </a:r>
            <a:r>
              <a:rPr lang="en-US" i="1">
                <a:solidFill>
                  <a:schemeClr val="tx2"/>
                </a:solidFill>
              </a:rPr>
              <a:t>L</a:t>
            </a:r>
            <a:r>
              <a:rPr lang="en-US"/>
              <a:t>.  Subsequently,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</a:t>
            </a:r>
            <a:r>
              <a:rPr lang="en-US" i="1">
                <a:solidFill>
                  <a:schemeClr val="tx2"/>
                </a:solidFill>
              </a:rPr>
              <a:t>+</a:t>
            </a:r>
            <a:r>
              <a:rPr lang="en-US"/>
              <a:t>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 rise to a height of </a:t>
            </a:r>
            <a:r>
              <a:rPr lang="en-US" i="1">
                <a:solidFill>
                  <a:schemeClr val="hlink"/>
                </a:solidFill>
              </a:rPr>
              <a:t>H</a:t>
            </a:r>
            <a:r>
              <a:rPr lang="en-US"/>
              <a:t>.  </a:t>
            </a:r>
          </a:p>
        </p:txBody>
      </p:sp>
      <p:sp>
        <p:nvSpPr>
          <p:cNvPr id="38942" name="Rectangle 1054"/>
          <p:cNvSpPr>
            <a:spLocks noChangeArrowheads="1"/>
          </p:cNvSpPr>
          <p:nvPr/>
        </p:nvSpPr>
        <p:spPr bwMode="auto">
          <a:xfrm>
            <a:off x="1054100" y="5083175"/>
            <a:ext cx="59928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Given </a:t>
            </a:r>
            <a:r>
              <a:rPr lang="en-US" i="1">
                <a:solidFill>
                  <a:schemeClr val="hlink"/>
                </a:solidFill>
              </a:rPr>
              <a:t>H</a:t>
            </a:r>
            <a:r>
              <a:rPr lang="en-US"/>
              <a:t>, what is the initial speed </a:t>
            </a:r>
            <a:r>
              <a:rPr lang="en-US" i="1">
                <a:solidFill>
                  <a:schemeClr val="accent1"/>
                </a:solidFill>
              </a:rPr>
              <a:t>v</a:t>
            </a:r>
            <a:r>
              <a:rPr lang="en-US"/>
              <a:t> of the projectile?</a:t>
            </a:r>
          </a:p>
        </p:txBody>
      </p:sp>
      <p:sp>
        <p:nvSpPr>
          <p:cNvPr id="38943" name="Rectangle 1055"/>
          <p:cNvSpPr>
            <a:spLocks noChangeArrowheads="1"/>
          </p:cNvSpPr>
          <p:nvPr/>
        </p:nvSpPr>
        <p:spPr bwMode="auto">
          <a:xfrm>
            <a:off x="6615113" y="2874963"/>
            <a:ext cx="8905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i="1">
                <a:solidFill>
                  <a:schemeClr val="tx2"/>
                </a:solidFill>
              </a:rPr>
              <a:t>M + m</a:t>
            </a:r>
          </a:p>
        </p:txBody>
      </p:sp>
      <p:sp>
        <p:nvSpPr>
          <p:cNvPr id="38944" name="Rectangle 1056"/>
          <p:cNvSpPr>
            <a:spLocks noChangeArrowheads="1"/>
          </p:cNvSpPr>
          <p:nvPr/>
        </p:nvSpPr>
        <p:spPr bwMode="auto">
          <a:xfrm>
            <a:off x="1054100" y="2646363"/>
            <a:ext cx="3222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 i="1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38945" name="Line 1057"/>
          <p:cNvSpPr>
            <a:spLocks noChangeShapeType="1"/>
          </p:cNvSpPr>
          <p:nvPr/>
        </p:nvSpPr>
        <p:spPr bwMode="auto">
          <a:xfrm>
            <a:off x="5187950" y="3429000"/>
            <a:ext cx="3683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46" name="Rectangle 1058"/>
          <p:cNvSpPr>
            <a:spLocks noChangeArrowheads="1"/>
          </p:cNvSpPr>
          <p:nvPr/>
        </p:nvSpPr>
        <p:spPr bwMode="auto">
          <a:xfrm>
            <a:off x="5548313" y="3254375"/>
            <a:ext cx="3508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 i="1">
                <a:solidFill>
                  <a:schemeClr val="accent1"/>
                </a:solidFill>
              </a:rPr>
              <a:t>V</a:t>
            </a:r>
          </a:p>
        </p:txBody>
      </p:sp>
      <p:sp>
        <p:nvSpPr>
          <p:cNvPr id="38947" name="Rectangle 1059"/>
          <p:cNvSpPr>
            <a:spLocks noChangeArrowheads="1"/>
          </p:cNvSpPr>
          <p:nvPr/>
        </p:nvSpPr>
        <p:spPr bwMode="auto">
          <a:xfrm>
            <a:off x="7986713" y="1884363"/>
            <a:ext cx="6397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1" i="1">
                <a:solidFill>
                  <a:schemeClr val="accent1"/>
                </a:solidFill>
              </a:rPr>
              <a:t>V</a:t>
            </a:r>
            <a:r>
              <a:rPr lang="en-US" i="1">
                <a:solidFill>
                  <a:schemeClr val="accent1"/>
                </a:solidFill>
              </a:rPr>
              <a:t>=0</a:t>
            </a:r>
          </a:p>
        </p:txBody>
      </p:sp>
      <p:sp>
        <p:nvSpPr>
          <p:cNvPr id="38948" name="Rectangle 1060"/>
          <p:cNvSpPr>
            <a:spLocks noChangeArrowheads="1"/>
          </p:cNvSpPr>
          <p:nvPr/>
        </p:nvSpPr>
        <p:spPr bwMode="auto">
          <a:xfrm>
            <a:off x="539750" y="1377950"/>
            <a:ext cx="8064500" cy="2501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8949" name="Freeform 1061"/>
          <p:cNvSpPr>
            <a:spLocks/>
          </p:cNvSpPr>
          <p:nvPr/>
        </p:nvSpPr>
        <p:spPr bwMode="auto">
          <a:xfrm>
            <a:off x="5843588" y="2362200"/>
            <a:ext cx="101600" cy="258763"/>
          </a:xfrm>
          <a:custGeom>
            <a:avLst/>
            <a:gdLst>
              <a:gd name="T0" fmla="*/ 2147483647 w 64"/>
              <a:gd name="T1" fmla="*/ 0 h 163"/>
              <a:gd name="T2" fmla="*/ 2147483647 w 64"/>
              <a:gd name="T3" fmla="*/ 2147483647 h 163"/>
              <a:gd name="T4" fmla="*/ 2147483647 w 64"/>
              <a:gd name="T5" fmla="*/ 2147483647 h 163"/>
              <a:gd name="T6" fmla="*/ 2147483647 w 64"/>
              <a:gd name="T7" fmla="*/ 2147483647 h 163"/>
              <a:gd name="T8" fmla="*/ 2147483647 w 64"/>
              <a:gd name="T9" fmla="*/ 2147483647 h 163"/>
              <a:gd name="T10" fmla="*/ 2147483647 w 64"/>
              <a:gd name="T11" fmla="*/ 2147483647 h 163"/>
              <a:gd name="T12" fmla="*/ 2147483647 w 64"/>
              <a:gd name="T13" fmla="*/ 2147483647 h 163"/>
              <a:gd name="T14" fmla="*/ 2147483647 w 64"/>
              <a:gd name="T15" fmla="*/ 2147483647 h 163"/>
              <a:gd name="T16" fmla="*/ 2147483647 w 64"/>
              <a:gd name="T17" fmla="*/ 2147483647 h 163"/>
              <a:gd name="T18" fmla="*/ 2147483647 w 64"/>
              <a:gd name="T19" fmla="*/ 2147483647 h 163"/>
              <a:gd name="T20" fmla="*/ 2147483647 w 64"/>
              <a:gd name="T21" fmla="*/ 2147483647 h 163"/>
              <a:gd name="T22" fmla="*/ 2147483647 w 64"/>
              <a:gd name="T23" fmla="*/ 2147483647 h 163"/>
              <a:gd name="T24" fmla="*/ 2147483647 w 64"/>
              <a:gd name="T25" fmla="*/ 2147483647 h 163"/>
              <a:gd name="T26" fmla="*/ 2147483647 w 64"/>
              <a:gd name="T27" fmla="*/ 2147483647 h 163"/>
              <a:gd name="T28" fmla="*/ 2147483647 w 64"/>
              <a:gd name="T29" fmla="*/ 2147483647 h 163"/>
              <a:gd name="T30" fmla="*/ 2147483647 w 64"/>
              <a:gd name="T31" fmla="*/ 2147483647 h 163"/>
              <a:gd name="T32" fmla="*/ 2147483647 w 64"/>
              <a:gd name="T33" fmla="*/ 2147483647 h 163"/>
              <a:gd name="T34" fmla="*/ 2147483647 w 64"/>
              <a:gd name="T35" fmla="*/ 2147483647 h 163"/>
              <a:gd name="T36" fmla="*/ 2147483647 w 64"/>
              <a:gd name="T37" fmla="*/ 2147483647 h 163"/>
              <a:gd name="T38" fmla="*/ 2147483647 w 64"/>
              <a:gd name="T39" fmla="*/ 2147483647 h 163"/>
              <a:gd name="T40" fmla="*/ 2147483647 w 64"/>
              <a:gd name="T41" fmla="*/ 2147483647 h 163"/>
              <a:gd name="T42" fmla="*/ 2147483647 w 64"/>
              <a:gd name="T43" fmla="*/ 2147483647 h 163"/>
              <a:gd name="T44" fmla="*/ 2147483647 w 64"/>
              <a:gd name="T45" fmla="*/ 2147483647 h 163"/>
              <a:gd name="T46" fmla="*/ 2147483647 w 64"/>
              <a:gd name="T47" fmla="*/ 2147483647 h 163"/>
              <a:gd name="T48" fmla="*/ 2147483647 w 64"/>
              <a:gd name="T49" fmla="*/ 2147483647 h 163"/>
              <a:gd name="T50" fmla="*/ 2147483647 w 64"/>
              <a:gd name="T51" fmla="*/ 2147483647 h 163"/>
              <a:gd name="T52" fmla="*/ 2147483647 w 64"/>
              <a:gd name="T53" fmla="*/ 2147483647 h 163"/>
              <a:gd name="T54" fmla="*/ 2147483647 w 64"/>
              <a:gd name="T55" fmla="*/ 2147483647 h 163"/>
              <a:gd name="T56" fmla="*/ 2147483647 w 64"/>
              <a:gd name="T57" fmla="*/ 2147483647 h 163"/>
              <a:gd name="T58" fmla="*/ 2147483647 w 64"/>
              <a:gd name="T59" fmla="*/ 2147483647 h 163"/>
              <a:gd name="T60" fmla="*/ 0 w 64"/>
              <a:gd name="T61" fmla="*/ 2147483647 h 163"/>
              <a:gd name="T62" fmla="*/ 2147483647 w 64"/>
              <a:gd name="T63" fmla="*/ 2147483647 h 163"/>
              <a:gd name="T64" fmla="*/ 2147483647 w 64"/>
              <a:gd name="T65" fmla="*/ 2147483647 h 163"/>
              <a:gd name="T66" fmla="*/ 2147483647 w 64"/>
              <a:gd name="T67" fmla="*/ 2147483647 h 163"/>
              <a:gd name="T68" fmla="*/ 2147483647 w 64"/>
              <a:gd name="T69" fmla="*/ 2147483647 h 163"/>
              <a:gd name="T70" fmla="*/ 2147483647 w 64"/>
              <a:gd name="T71" fmla="*/ 2147483647 h 163"/>
              <a:gd name="T72" fmla="*/ 2147483647 w 64"/>
              <a:gd name="T73" fmla="*/ 2147483647 h 163"/>
              <a:gd name="T74" fmla="*/ 2147483647 w 64"/>
              <a:gd name="T75" fmla="*/ 2147483647 h 16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4"/>
              <a:gd name="T115" fmla="*/ 0 h 163"/>
              <a:gd name="T116" fmla="*/ 64 w 64"/>
              <a:gd name="T117" fmla="*/ 163 h 16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4" h="163">
                <a:moveTo>
                  <a:pt x="63" y="0"/>
                </a:moveTo>
                <a:lnTo>
                  <a:pt x="60" y="9"/>
                </a:lnTo>
                <a:lnTo>
                  <a:pt x="60" y="18"/>
                </a:lnTo>
                <a:lnTo>
                  <a:pt x="60" y="27"/>
                </a:lnTo>
                <a:lnTo>
                  <a:pt x="60" y="36"/>
                </a:lnTo>
                <a:lnTo>
                  <a:pt x="60" y="45"/>
                </a:lnTo>
                <a:lnTo>
                  <a:pt x="60" y="54"/>
                </a:lnTo>
                <a:lnTo>
                  <a:pt x="60" y="63"/>
                </a:lnTo>
                <a:lnTo>
                  <a:pt x="57" y="72"/>
                </a:lnTo>
                <a:lnTo>
                  <a:pt x="57" y="81"/>
                </a:lnTo>
                <a:lnTo>
                  <a:pt x="57" y="90"/>
                </a:lnTo>
                <a:lnTo>
                  <a:pt x="57" y="99"/>
                </a:lnTo>
                <a:lnTo>
                  <a:pt x="57" y="108"/>
                </a:lnTo>
                <a:lnTo>
                  <a:pt x="57" y="117"/>
                </a:lnTo>
                <a:lnTo>
                  <a:pt x="57" y="126"/>
                </a:lnTo>
                <a:lnTo>
                  <a:pt x="60" y="135"/>
                </a:lnTo>
                <a:lnTo>
                  <a:pt x="60" y="144"/>
                </a:lnTo>
                <a:lnTo>
                  <a:pt x="60" y="153"/>
                </a:lnTo>
                <a:lnTo>
                  <a:pt x="51" y="159"/>
                </a:lnTo>
                <a:lnTo>
                  <a:pt x="42" y="162"/>
                </a:lnTo>
                <a:lnTo>
                  <a:pt x="39" y="153"/>
                </a:lnTo>
                <a:lnTo>
                  <a:pt x="39" y="144"/>
                </a:lnTo>
                <a:lnTo>
                  <a:pt x="36" y="132"/>
                </a:lnTo>
                <a:lnTo>
                  <a:pt x="27" y="126"/>
                </a:lnTo>
                <a:lnTo>
                  <a:pt x="18" y="117"/>
                </a:lnTo>
                <a:lnTo>
                  <a:pt x="15" y="108"/>
                </a:lnTo>
                <a:lnTo>
                  <a:pt x="12" y="99"/>
                </a:lnTo>
                <a:lnTo>
                  <a:pt x="9" y="90"/>
                </a:lnTo>
                <a:lnTo>
                  <a:pt x="6" y="81"/>
                </a:lnTo>
                <a:lnTo>
                  <a:pt x="3" y="72"/>
                </a:lnTo>
                <a:lnTo>
                  <a:pt x="0" y="63"/>
                </a:lnTo>
                <a:lnTo>
                  <a:pt x="9" y="54"/>
                </a:lnTo>
                <a:lnTo>
                  <a:pt x="18" y="45"/>
                </a:lnTo>
                <a:lnTo>
                  <a:pt x="24" y="36"/>
                </a:lnTo>
                <a:lnTo>
                  <a:pt x="33" y="27"/>
                </a:lnTo>
                <a:lnTo>
                  <a:pt x="36" y="18"/>
                </a:lnTo>
                <a:lnTo>
                  <a:pt x="45" y="12"/>
                </a:lnTo>
                <a:lnTo>
                  <a:pt x="54" y="12"/>
                </a:lnTo>
              </a:path>
            </a:pathLst>
          </a:custGeom>
          <a:solidFill>
            <a:schemeClr val="tx2"/>
          </a:solidFill>
          <a:ln w="12700" cap="rnd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8950" name="Freeform 1062"/>
          <p:cNvSpPr>
            <a:spLocks/>
          </p:cNvSpPr>
          <p:nvPr/>
        </p:nvSpPr>
        <p:spPr bwMode="auto">
          <a:xfrm>
            <a:off x="5081588" y="2819400"/>
            <a:ext cx="101600" cy="258763"/>
          </a:xfrm>
          <a:custGeom>
            <a:avLst/>
            <a:gdLst>
              <a:gd name="T0" fmla="*/ 2147483647 w 64"/>
              <a:gd name="T1" fmla="*/ 0 h 163"/>
              <a:gd name="T2" fmla="*/ 2147483647 w 64"/>
              <a:gd name="T3" fmla="*/ 2147483647 h 163"/>
              <a:gd name="T4" fmla="*/ 2147483647 w 64"/>
              <a:gd name="T5" fmla="*/ 2147483647 h 163"/>
              <a:gd name="T6" fmla="*/ 2147483647 w 64"/>
              <a:gd name="T7" fmla="*/ 2147483647 h 163"/>
              <a:gd name="T8" fmla="*/ 2147483647 w 64"/>
              <a:gd name="T9" fmla="*/ 2147483647 h 163"/>
              <a:gd name="T10" fmla="*/ 2147483647 w 64"/>
              <a:gd name="T11" fmla="*/ 2147483647 h 163"/>
              <a:gd name="T12" fmla="*/ 2147483647 w 64"/>
              <a:gd name="T13" fmla="*/ 2147483647 h 163"/>
              <a:gd name="T14" fmla="*/ 2147483647 w 64"/>
              <a:gd name="T15" fmla="*/ 2147483647 h 163"/>
              <a:gd name="T16" fmla="*/ 2147483647 w 64"/>
              <a:gd name="T17" fmla="*/ 2147483647 h 163"/>
              <a:gd name="T18" fmla="*/ 2147483647 w 64"/>
              <a:gd name="T19" fmla="*/ 2147483647 h 163"/>
              <a:gd name="T20" fmla="*/ 2147483647 w 64"/>
              <a:gd name="T21" fmla="*/ 2147483647 h 163"/>
              <a:gd name="T22" fmla="*/ 2147483647 w 64"/>
              <a:gd name="T23" fmla="*/ 2147483647 h 163"/>
              <a:gd name="T24" fmla="*/ 2147483647 w 64"/>
              <a:gd name="T25" fmla="*/ 2147483647 h 163"/>
              <a:gd name="T26" fmla="*/ 2147483647 w 64"/>
              <a:gd name="T27" fmla="*/ 2147483647 h 163"/>
              <a:gd name="T28" fmla="*/ 2147483647 w 64"/>
              <a:gd name="T29" fmla="*/ 2147483647 h 163"/>
              <a:gd name="T30" fmla="*/ 2147483647 w 64"/>
              <a:gd name="T31" fmla="*/ 2147483647 h 163"/>
              <a:gd name="T32" fmla="*/ 2147483647 w 64"/>
              <a:gd name="T33" fmla="*/ 2147483647 h 163"/>
              <a:gd name="T34" fmla="*/ 2147483647 w 64"/>
              <a:gd name="T35" fmla="*/ 2147483647 h 163"/>
              <a:gd name="T36" fmla="*/ 2147483647 w 64"/>
              <a:gd name="T37" fmla="*/ 2147483647 h 163"/>
              <a:gd name="T38" fmla="*/ 2147483647 w 64"/>
              <a:gd name="T39" fmla="*/ 2147483647 h 163"/>
              <a:gd name="T40" fmla="*/ 2147483647 w 64"/>
              <a:gd name="T41" fmla="*/ 2147483647 h 163"/>
              <a:gd name="T42" fmla="*/ 2147483647 w 64"/>
              <a:gd name="T43" fmla="*/ 2147483647 h 163"/>
              <a:gd name="T44" fmla="*/ 2147483647 w 64"/>
              <a:gd name="T45" fmla="*/ 2147483647 h 163"/>
              <a:gd name="T46" fmla="*/ 2147483647 w 64"/>
              <a:gd name="T47" fmla="*/ 2147483647 h 163"/>
              <a:gd name="T48" fmla="*/ 2147483647 w 64"/>
              <a:gd name="T49" fmla="*/ 2147483647 h 163"/>
              <a:gd name="T50" fmla="*/ 2147483647 w 64"/>
              <a:gd name="T51" fmla="*/ 2147483647 h 163"/>
              <a:gd name="T52" fmla="*/ 2147483647 w 64"/>
              <a:gd name="T53" fmla="*/ 2147483647 h 163"/>
              <a:gd name="T54" fmla="*/ 2147483647 w 64"/>
              <a:gd name="T55" fmla="*/ 2147483647 h 163"/>
              <a:gd name="T56" fmla="*/ 2147483647 w 64"/>
              <a:gd name="T57" fmla="*/ 2147483647 h 163"/>
              <a:gd name="T58" fmla="*/ 2147483647 w 64"/>
              <a:gd name="T59" fmla="*/ 2147483647 h 163"/>
              <a:gd name="T60" fmla="*/ 0 w 64"/>
              <a:gd name="T61" fmla="*/ 2147483647 h 163"/>
              <a:gd name="T62" fmla="*/ 2147483647 w 64"/>
              <a:gd name="T63" fmla="*/ 2147483647 h 163"/>
              <a:gd name="T64" fmla="*/ 2147483647 w 64"/>
              <a:gd name="T65" fmla="*/ 2147483647 h 163"/>
              <a:gd name="T66" fmla="*/ 2147483647 w 64"/>
              <a:gd name="T67" fmla="*/ 2147483647 h 163"/>
              <a:gd name="T68" fmla="*/ 2147483647 w 64"/>
              <a:gd name="T69" fmla="*/ 2147483647 h 163"/>
              <a:gd name="T70" fmla="*/ 2147483647 w 64"/>
              <a:gd name="T71" fmla="*/ 2147483647 h 163"/>
              <a:gd name="T72" fmla="*/ 2147483647 w 64"/>
              <a:gd name="T73" fmla="*/ 2147483647 h 163"/>
              <a:gd name="T74" fmla="*/ 2147483647 w 64"/>
              <a:gd name="T75" fmla="*/ 2147483647 h 16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4"/>
              <a:gd name="T115" fmla="*/ 0 h 163"/>
              <a:gd name="T116" fmla="*/ 64 w 64"/>
              <a:gd name="T117" fmla="*/ 163 h 16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4" h="163">
                <a:moveTo>
                  <a:pt x="63" y="0"/>
                </a:moveTo>
                <a:lnTo>
                  <a:pt x="60" y="9"/>
                </a:lnTo>
                <a:lnTo>
                  <a:pt x="60" y="18"/>
                </a:lnTo>
                <a:lnTo>
                  <a:pt x="60" y="27"/>
                </a:lnTo>
                <a:lnTo>
                  <a:pt x="60" y="36"/>
                </a:lnTo>
                <a:lnTo>
                  <a:pt x="60" y="45"/>
                </a:lnTo>
                <a:lnTo>
                  <a:pt x="60" y="54"/>
                </a:lnTo>
                <a:lnTo>
                  <a:pt x="60" y="63"/>
                </a:lnTo>
                <a:lnTo>
                  <a:pt x="57" y="72"/>
                </a:lnTo>
                <a:lnTo>
                  <a:pt x="57" y="81"/>
                </a:lnTo>
                <a:lnTo>
                  <a:pt x="57" y="90"/>
                </a:lnTo>
                <a:lnTo>
                  <a:pt x="57" y="99"/>
                </a:lnTo>
                <a:lnTo>
                  <a:pt x="57" y="108"/>
                </a:lnTo>
                <a:lnTo>
                  <a:pt x="57" y="117"/>
                </a:lnTo>
                <a:lnTo>
                  <a:pt x="57" y="126"/>
                </a:lnTo>
                <a:lnTo>
                  <a:pt x="60" y="135"/>
                </a:lnTo>
                <a:lnTo>
                  <a:pt x="60" y="144"/>
                </a:lnTo>
                <a:lnTo>
                  <a:pt x="60" y="153"/>
                </a:lnTo>
                <a:lnTo>
                  <a:pt x="51" y="159"/>
                </a:lnTo>
                <a:lnTo>
                  <a:pt x="42" y="162"/>
                </a:lnTo>
                <a:lnTo>
                  <a:pt x="39" y="153"/>
                </a:lnTo>
                <a:lnTo>
                  <a:pt x="39" y="144"/>
                </a:lnTo>
                <a:lnTo>
                  <a:pt x="36" y="132"/>
                </a:lnTo>
                <a:lnTo>
                  <a:pt x="27" y="126"/>
                </a:lnTo>
                <a:lnTo>
                  <a:pt x="18" y="117"/>
                </a:lnTo>
                <a:lnTo>
                  <a:pt x="15" y="108"/>
                </a:lnTo>
                <a:lnTo>
                  <a:pt x="12" y="99"/>
                </a:lnTo>
                <a:lnTo>
                  <a:pt x="9" y="90"/>
                </a:lnTo>
                <a:lnTo>
                  <a:pt x="6" y="81"/>
                </a:lnTo>
                <a:lnTo>
                  <a:pt x="3" y="72"/>
                </a:lnTo>
                <a:lnTo>
                  <a:pt x="0" y="63"/>
                </a:lnTo>
                <a:lnTo>
                  <a:pt x="9" y="54"/>
                </a:lnTo>
                <a:lnTo>
                  <a:pt x="18" y="45"/>
                </a:lnTo>
                <a:lnTo>
                  <a:pt x="24" y="36"/>
                </a:lnTo>
                <a:lnTo>
                  <a:pt x="33" y="27"/>
                </a:lnTo>
                <a:lnTo>
                  <a:pt x="36" y="18"/>
                </a:lnTo>
                <a:lnTo>
                  <a:pt x="45" y="12"/>
                </a:lnTo>
                <a:lnTo>
                  <a:pt x="54" y="12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Ballistic Pendulum...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825500" y="1731963"/>
            <a:ext cx="26670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/>
              <a:t>Two stage process: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282700" y="2667000"/>
            <a:ext cx="56515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1. 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collides with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, </a:t>
            </a:r>
            <a:r>
              <a:rPr lang="en-US" u="sng">
                <a:solidFill>
                  <a:schemeClr val="accent1"/>
                </a:solidFill>
              </a:rPr>
              <a:t>inelastically</a:t>
            </a:r>
            <a:r>
              <a:rPr lang="en-US"/>
              <a:t>.  Both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and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then move together with a velocity </a:t>
            </a:r>
            <a:r>
              <a:rPr lang="en-US" b="1" i="1">
                <a:solidFill>
                  <a:schemeClr val="accent1"/>
                </a:solidFill>
              </a:rPr>
              <a:t>V</a:t>
            </a:r>
            <a:r>
              <a:rPr lang="en-US"/>
              <a:t> (before having risen significantly).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282700" y="3787775"/>
            <a:ext cx="631983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/>
              <a:t>2. 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and </a:t>
            </a:r>
            <a:r>
              <a:rPr lang="en-US" i="1">
                <a:solidFill>
                  <a:schemeClr val="tx2"/>
                </a:solidFill>
              </a:rPr>
              <a:t>m</a:t>
            </a:r>
            <a:r>
              <a:rPr lang="en-US"/>
              <a:t> rise a height </a:t>
            </a:r>
            <a:r>
              <a:rPr lang="en-US" i="1">
                <a:solidFill>
                  <a:schemeClr val="hlink"/>
                </a:solidFill>
              </a:rPr>
              <a:t>H</a:t>
            </a:r>
            <a:r>
              <a:rPr lang="en-US"/>
              <a:t>,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 u="sng">
                <a:solidFill>
                  <a:schemeClr val="accent1"/>
                </a:solidFill>
              </a:rPr>
              <a:t>conserving K+U energy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</a:rPr>
              <a:t>E</a:t>
            </a:r>
            <a:r>
              <a:rPr lang="en-US"/>
              <a:t>.</a:t>
            </a:r>
            <a:br>
              <a:rPr lang="en-US"/>
            </a:br>
            <a:r>
              <a:rPr lang="en-US"/>
              <a:t> (no non-conservative forces acting after collision)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Ballistic Pendulum...</a:t>
            </a:r>
          </a:p>
        </p:txBody>
      </p:sp>
      <p:sp>
        <p:nvSpPr>
          <p:cNvPr id="235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162800" cy="381000"/>
          </a:xfrm>
          <a:noFill/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Stage 1: </a:t>
            </a:r>
            <a:r>
              <a:rPr lang="en-US" u="sng" smtClean="0">
                <a:solidFill>
                  <a:schemeClr val="accent1"/>
                </a:solidFill>
              </a:rPr>
              <a:t>Momentum is conserved</a:t>
            </a:r>
            <a:r>
              <a:rPr lang="en-US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054100" y="3430588"/>
            <a:ext cx="4422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>
                <a:solidFill>
                  <a:schemeClr val="tx2"/>
                </a:solidFill>
              </a:rPr>
              <a:t>Stage 2: </a:t>
            </a:r>
            <a:r>
              <a:rPr lang="en-US" u="sng">
                <a:solidFill>
                  <a:schemeClr val="accent1"/>
                </a:solidFill>
              </a:rPr>
              <a:t>K+U Energy is conserved</a:t>
            </a:r>
            <a:r>
              <a:rPr lang="en-US">
                <a:solidFill>
                  <a:schemeClr val="accent1"/>
                </a:solidFill>
              </a:rPr>
              <a:t>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01738" y="2144713"/>
            <a:ext cx="6638925" cy="977900"/>
            <a:chOff x="757" y="1351"/>
            <a:chExt cx="4182" cy="616"/>
          </a:xfrm>
        </p:grpSpPr>
        <p:sp>
          <p:nvSpPr>
            <p:cNvPr id="23572" name="Rectangle 6"/>
            <p:cNvSpPr>
              <a:spLocks noChangeArrowheads="1"/>
            </p:cNvSpPr>
            <p:nvPr/>
          </p:nvSpPr>
          <p:spPr bwMode="auto">
            <a:xfrm>
              <a:off x="757" y="1451"/>
              <a:ext cx="106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/>
                <a:t>in x-direction:</a:t>
              </a:r>
            </a:p>
          </p:txBody>
        </p:sp>
        <p:graphicFrame>
          <p:nvGraphicFramePr>
            <p:cNvPr id="23558" name="Object 7"/>
            <p:cNvGraphicFramePr>
              <a:graphicFrameLocks/>
            </p:cNvGraphicFramePr>
            <p:nvPr/>
          </p:nvGraphicFramePr>
          <p:xfrm>
            <a:off x="1875" y="1488"/>
            <a:ext cx="1557" cy="324"/>
          </p:xfrm>
          <a:graphic>
            <a:graphicData uri="http://schemas.openxmlformats.org/presentationml/2006/ole">
              <p:oleObj spid="_x0000_s23586" name="Equation" r:id="rId3" imgW="3289320" imgH="686880" progId="Equation.3">
                <p:embed/>
              </p:oleObj>
            </a:graphicData>
          </a:graphic>
        </p:graphicFrame>
        <p:graphicFrame>
          <p:nvGraphicFramePr>
            <p:cNvPr id="23559" name="Object 8"/>
            <p:cNvGraphicFramePr>
              <a:graphicFrameLocks/>
            </p:cNvGraphicFramePr>
            <p:nvPr/>
          </p:nvGraphicFramePr>
          <p:xfrm>
            <a:off x="3588" y="1383"/>
            <a:ext cx="1351" cy="584"/>
          </p:xfrm>
          <a:graphic>
            <a:graphicData uri="http://schemas.openxmlformats.org/presentationml/2006/ole">
              <p:oleObj spid="_x0000_s23587" name="Equation" r:id="rId4" imgW="2857680" imgH="1233720" progId="Equation.3">
                <p:embed/>
              </p:oleObj>
            </a:graphicData>
          </a:graphic>
        </p:graphicFrame>
        <p:sp>
          <p:nvSpPr>
            <p:cNvPr id="23573" name="Rectangle 13"/>
            <p:cNvSpPr>
              <a:spLocks noChangeArrowheads="1"/>
            </p:cNvSpPr>
            <p:nvPr/>
          </p:nvSpPr>
          <p:spPr bwMode="auto">
            <a:xfrm>
              <a:off x="3496" y="1351"/>
              <a:ext cx="1192" cy="47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397000" y="5167313"/>
            <a:ext cx="4983163" cy="765175"/>
            <a:chOff x="880" y="3255"/>
            <a:chExt cx="3139" cy="482"/>
          </a:xfrm>
        </p:grpSpPr>
        <p:sp>
          <p:nvSpPr>
            <p:cNvPr id="23570" name="Rectangle 15"/>
            <p:cNvSpPr>
              <a:spLocks noChangeArrowheads="1"/>
            </p:cNvSpPr>
            <p:nvPr/>
          </p:nvSpPr>
          <p:spPr bwMode="auto">
            <a:xfrm>
              <a:off x="880" y="3400"/>
              <a:ext cx="1511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</a:pPr>
              <a:r>
                <a:rPr lang="en-US"/>
                <a:t>Eliminating </a:t>
              </a:r>
              <a:r>
                <a:rPr lang="en-US" b="1">
                  <a:solidFill>
                    <a:schemeClr val="accent1"/>
                  </a:solidFill>
                </a:rPr>
                <a:t>V</a:t>
              </a:r>
              <a:r>
                <a:rPr lang="en-US"/>
                <a:t> gives:</a:t>
              </a:r>
            </a:p>
          </p:txBody>
        </p:sp>
        <p:graphicFrame>
          <p:nvGraphicFramePr>
            <p:cNvPr id="23557" name="Object 16"/>
            <p:cNvGraphicFramePr>
              <a:graphicFrameLocks/>
            </p:cNvGraphicFramePr>
            <p:nvPr/>
          </p:nvGraphicFramePr>
          <p:xfrm>
            <a:off x="2679" y="3285"/>
            <a:ext cx="1237" cy="413"/>
          </p:xfrm>
          <a:graphic>
            <a:graphicData uri="http://schemas.openxmlformats.org/presentationml/2006/ole">
              <p:oleObj spid="_x0000_s23588" name="Equation" r:id="rId5" imgW="2616120" imgH="865080" progId="Equation.3">
                <p:embed/>
              </p:oleObj>
            </a:graphicData>
          </a:graphic>
        </p:graphicFrame>
        <p:sp>
          <p:nvSpPr>
            <p:cNvPr id="23571" name="Rectangle 17"/>
            <p:cNvSpPr>
              <a:spLocks noChangeArrowheads="1"/>
            </p:cNvSpPr>
            <p:nvPr/>
          </p:nvSpPr>
          <p:spPr bwMode="auto">
            <a:xfrm>
              <a:off x="2563" y="3255"/>
              <a:ext cx="1456" cy="48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38250" y="4062413"/>
            <a:ext cx="6257925" cy="960437"/>
            <a:chOff x="780" y="2559"/>
            <a:chExt cx="3942" cy="605"/>
          </a:xfrm>
        </p:grpSpPr>
        <p:graphicFrame>
          <p:nvGraphicFramePr>
            <p:cNvPr id="23554" name="Object 10"/>
            <p:cNvGraphicFramePr>
              <a:graphicFrameLocks/>
            </p:cNvGraphicFramePr>
            <p:nvPr/>
          </p:nvGraphicFramePr>
          <p:xfrm>
            <a:off x="1467" y="2559"/>
            <a:ext cx="1146" cy="352"/>
          </p:xfrm>
          <a:graphic>
            <a:graphicData uri="http://schemas.openxmlformats.org/presentationml/2006/ole">
              <p:oleObj spid="_x0000_s23589" name="Equation" r:id="rId6" imgW="2425680" imgH="737640" progId="Equation.3">
                <p:embed/>
              </p:oleObj>
            </a:graphicData>
          </a:graphic>
        </p:graphicFrame>
        <p:graphicFrame>
          <p:nvGraphicFramePr>
            <p:cNvPr id="23555" name="Object 11"/>
            <p:cNvGraphicFramePr>
              <a:graphicFrameLocks/>
            </p:cNvGraphicFramePr>
            <p:nvPr/>
          </p:nvGraphicFramePr>
          <p:xfrm>
            <a:off x="780" y="2802"/>
            <a:ext cx="2080" cy="362"/>
          </p:xfrm>
          <a:graphic>
            <a:graphicData uri="http://schemas.openxmlformats.org/presentationml/2006/ole">
              <p:oleObj spid="_x0000_s23590" name="Equation" r:id="rId7" imgW="4394160" imgH="763200" progId="Equation.3">
                <p:embed/>
              </p:oleObj>
            </a:graphicData>
          </a:graphic>
        </p:graphicFrame>
        <p:graphicFrame>
          <p:nvGraphicFramePr>
            <p:cNvPr id="23556" name="Object 12"/>
            <p:cNvGraphicFramePr>
              <a:graphicFrameLocks/>
            </p:cNvGraphicFramePr>
            <p:nvPr/>
          </p:nvGraphicFramePr>
          <p:xfrm>
            <a:off x="3618" y="2786"/>
            <a:ext cx="1104" cy="272"/>
          </p:xfrm>
          <a:graphic>
            <a:graphicData uri="http://schemas.openxmlformats.org/presentationml/2006/ole">
              <p:oleObj spid="_x0000_s23591" name="Equation" r:id="rId8" imgW="2336760" imgH="572400" progId="Equation.3">
                <p:embed/>
              </p:oleObj>
            </a:graphicData>
          </a:graphic>
        </p:graphicFrame>
        <p:sp>
          <p:nvSpPr>
            <p:cNvPr id="23568" name="Rectangle 14"/>
            <p:cNvSpPr>
              <a:spLocks noChangeArrowheads="1"/>
            </p:cNvSpPr>
            <p:nvPr/>
          </p:nvSpPr>
          <p:spPr bwMode="auto">
            <a:xfrm>
              <a:off x="3511" y="2772"/>
              <a:ext cx="952" cy="28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9" name="AutoShape 19"/>
            <p:cNvSpPr>
              <a:spLocks noChangeArrowheads="1"/>
            </p:cNvSpPr>
            <p:nvPr/>
          </p:nvSpPr>
          <p:spPr bwMode="auto">
            <a:xfrm>
              <a:off x="2964" y="2844"/>
              <a:ext cx="265" cy="156"/>
            </a:xfrm>
            <a:prstGeom prst="rightArrow">
              <a:avLst>
                <a:gd name="adj1" fmla="val 50000"/>
                <a:gd name="adj2" fmla="val 42468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Question 1</a:t>
            </a:r>
          </a:p>
        </p:txBody>
      </p:sp>
      <p:pic>
        <p:nvPicPr>
          <p:cNvPr id="3076" name="Picture 3" descr="09_stt_9_01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3147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479925" y="1495425"/>
            <a:ext cx="4206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rgbClr val="FFFF00"/>
                </a:solidFill>
              </a:rPr>
              <a:t> A </a:t>
            </a:r>
            <a:r>
              <a:rPr lang="en-US" sz="2400">
                <a:solidFill>
                  <a:srgbClr val="00B0F0"/>
                </a:solidFill>
              </a:rPr>
              <a:t>10 kg </a:t>
            </a:r>
            <a:r>
              <a:rPr lang="en-US" sz="2400">
                <a:solidFill>
                  <a:srgbClr val="FFFF00"/>
                </a:solidFill>
              </a:rPr>
              <a:t>cart collides with a wall and changes its direction.  What is its change in x-momentum </a:t>
            </a:r>
            <a:r>
              <a:rPr lang="en-US" sz="2400">
                <a:solidFill>
                  <a:srgbClr val="00B0F0"/>
                </a:solidFill>
                <a:latin typeface="Symbol" pitchFamily="18" charset="2"/>
              </a:rPr>
              <a:t>D</a:t>
            </a:r>
            <a:r>
              <a:rPr lang="en-US" sz="2400" i="1">
                <a:solidFill>
                  <a:srgbClr val="00B0F0"/>
                </a:solidFill>
                <a:latin typeface="Times New Roman" pitchFamily="18" charset="0"/>
              </a:rPr>
              <a:t>p</a:t>
            </a:r>
            <a:r>
              <a:rPr lang="en-US" sz="2400" i="1" baseline="-25000">
                <a:solidFill>
                  <a:srgbClr val="FFFF00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181600" y="3721100"/>
            <a:ext cx="221773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lphaLcPeriod"/>
            </a:pP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-</a:t>
            </a:r>
            <a:r>
              <a:rPr lang="en-US" sz="2400"/>
              <a:t>30 kg m/s</a:t>
            </a:r>
          </a:p>
          <a:p>
            <a:pPr>
              <a:buFontTx/>
              <a:buAutoNum type="alphaLcPeriod"/>
            </a:pP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-</a:t>
            </a:r>
            <a:r>
              <a:rPr lang="en-US" sz="2400"/>
              <a:t>10 kg m/s</a:t>
            </a:r>
          </a:p>
          <a:p>
            <a:pPr>
              <a:buFontTx/>
              <a:buAutoNum type="alphaLcPeriod"/>
            </a:pPr>
            <a:r>
              <a:rPr lang="en-US" sz="2400"/>
              <a:t>   10 kg m/s</a:t>
            </a:r>
          </a:p>
          <a:p>
            <a:pPr>
              <a:buFontTx/>
              <a:buAutoNum type="alphaLcPeriod"/>
            </a:pPr>
            <a:r>
              <a:rPr lang="en-US" sz="2400"/>
              <a:t>   20 kg m/s</a:t>
            </a:r>
          </a:p>
          <a:p>
            <a:pPr>
              <a:buFontTx/>
              <a:buAutoNum type="alphaLcPeriod"/>
            </a:pPr>
            <a:r>
              <a:rPr lang="en-US" sz="2400"/>
              <a:t>   30 kg m/s</a:t>
            </a:r>
          </a:p>
        </p:txBody>
      </p:sp>
      <p:grpSp>
        <p:nvGrpSpPr>
          <p:cNvPr id="3079" name="Group 10"/>
          <p:cNvGrpSpPr>
            <a:grpSpLocks/>
          </p:cNvGrpSpPr>
          <p:nvPr/>
        </p:nvGrpSpPr>
        <p:grpSpPr bwMode="auto">
          <a:xfrm>
            <a:off x="787400" y="2871788"/>
            <a:ext cx="904875" cy="1047750"/>
            <a:chOff x="256" y="1656"/>
            <a:chExt cx="570" cy="660"/>
          </a:xfrm>
        </p:grpSpPr>
        <p:sp>
          <p:nvSpPr>
            <p:cNvPr id="3081" name="Line 6"/>
            <p:cNvSpPr>
              <a:spLocks noChangeShapeType="1"/>
            </p:cNvSpPr>
            <p:nvPr/>
          </p:nvSpPr>
          <p:spPr bwMode="auto">
            <a:xfrm>
              <a:off x="384" y="1824"/>
              <a:ext cx="0" cy="43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2" name="Line 7"/>
            <p:cNvSpPr>
              <a:spLocks noChangeShapeType="1"/>
            </p:cNvSpPr>
            <p:nvPr/>
          </p:nvSpPr>
          <p:spPr bwMode="auto">
            <a:xfrm rot="5400000">
              <a:off x="480" y="1920"/>
              <a:ext cx="0" cy="43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3" name="Text Box 8"/>
            <p:cNvSpPr txBox="1">
              <a:spLocks noChangeArrowheads="1"/>
            </p:cNvSpPr>
            <p:nvPr/>
          </p:nvSpPr>
          <p:spPr bwMode="auto">
            <a:xfrm>
              <a:off x="638" y="2064"/>
              <a:ext cx="1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solidFill>
                    <a:srgbClr val="00B0F0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256" y="1656"/>
              <a:ext cx="18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solidFill>
                    <a:srgbClr val="00B0F0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4975225" y="5224463"/>
            <a:ext cx="2579688" cy="457200"/>
          </a:xfrm>
          <a:prstGeom prst="rect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1954213" y="5715000"/>
          <a:ext cx="4910137" cy="700088"/>
        </p:xfrm>
        <a:graphic>
          <a:graphicData uri="http://schemas.openxmlformats.org/presentationml/2006/ole">
            <p:oleObj spid="_x0000_s3087" name="Equation" r:id="rId4" imgW="32131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4582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Comic Sans MS" pitchFamily="66" charset="0"/>
              </a:rPr>
              <a:t>   </a:t>
            </a:r>
            <a:r>
              <a:rPr lang="en-US" sz="2400">
                <a:solidFill>
                  <a:schemeClr val="accent1"/>
                </a:solidFill>
                <a:latin typeface="Comic Sans MS" pitchFamily="66" charset="0"/>
              </a:rPr>
              <a:t>You drop an egg onto  1) the floor    2) a thick piece of foam rubber. In both cases, the egg does not bounce.</a:t>
            </a:r>
          </a:p>
          <a:p>
            <a:r>
              <a:rPr lang="en-US" sz="2400">
                <a:solidFill>
                  <a:schemeClr val="accent1"/>
                </a:solidFill>
                <a:latin typeface="Comic Sans MS" pitchFamily="66" charset="0"/>
              </a:rPr>
              <a:t>    In which case is the impulse greater?</a:t>
            </a:r>
          </a:p>
          <a:p>
            <a:r>
              <a:rPr lang="en-US" sz="2400">
                <a:solidFill>
                  <a:schemeClr val="accent1"/>
                </a:solidFill>
                <a:latin typeface="Comic Sans MS" pitchFamily="66" charset="0"/>
              </a:rPr>
              <a:t>	A) Floor</a:t>
            </a:r>
          </a:p>
          <a:p>
            <a:r>
              <a:rPr lang="en-US" sz="2400">
                <a:solidFill>
                  <a:schemeClr val="accent1"/>
                </a:solidFill>
                <a:latin typeface="Comic Sans MS" pitchFamily="66" charset="0"/>
              </a:rPr>
              <a:t>	B)  Foam</a:t>
            </a:r>
          </a:p>
          <a:p>
            <a:r>
              <a:rPr lang="en-US" sz="2400">
                <a:solidFill>
                  <a:schemeClr val="accent1"/>
                </a:solidFill>
                <a:latin typeface="Comic Sans MS" pitchFamily="66" charset="0"/>
              </a:rPr>
              <a:t>	C)  the same</a:t>
            </a:r>
          </a:p>
          <a:p>
            <a:r>
              <a:rPr lang="en-US"/>
              <a:t> 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436563" y="4208463"/>
            <a:ext cx="71358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In which case is the average force greater</a:t>
            </a:r>
          </a:p>
          <a:p>
            <a:pPr marL="285750" indent="-285750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	A)  Floor   </a:t>
            </a:r>
          </a:p>
          <a:p>
            <a:pPr marL="285750" indent="-285750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	B)  Foam</a:t>
            </a:r>
          </a:p>
          <a:p>
            <a:pPr marL="285750" indent="-285750">
              <a:defRPr/>
            </a:pPr>
            <a:r>
              <a:rPr lang="en-US" sz="2400" dirty="0">
                <a:solidFill>
                  <a:schemeClr val="accent1"/>
                </a:solidFill>
                <a:latin typeface="+mn-lt"/>
              </a:rPr>
              <a:t>	C)  the same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001713" y="10953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Question</a:t>
            </a:r>
          </a:p>
        </p:txBody>
      </p:sp>
      <p:sp>
        <p:nvSpPr>
          <p:cNvPr id="224261" name="Oval 5"/>
          <p:cNvSpPr>
            <a:spLocks noChangeArrowheads="1"/>
          </p:cNvSpPr>
          <p:nvPr/>
        </p:nvSpPr>
        <p:spPr bwMode="auto">
          <a:xfrm>
            <a:off x="0" y="2895600"/>
            <a:ext cx="3276600" cy="381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4262" name="Oval 6"/>
          <p:cNvSpPr>
            <a:spLocks noChangeArrowheads="1"/>
          </p:cNvSpPr>
          <p:nvPr/>
        </p:nvSpPr>
        <p:spPr bwMode="auto">
          <a:xfrm>
            <a:off x="195263" y="4613275"/>
            <a:ext cx="3048000" cy="415925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3371850" y="2208213"/>
            <a:ext cx="55435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I = </a:t>
            </a:r>
            <a:r>
              <a:rPr lang="en-US" sz="3200" dirty="0">
                <a:solidFill>
                  <a:srgbClr val="FFFF00"/>
                </a:solidFill>
                <a:latin typeface="Symbol" pitchFamily="18" charset="2"/>
              </a:rPr>
              <a:t>D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P</a:t>
            </a:r>
          </a:p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</a:rPr>
              <a:t>Same change in momentum</a:t>
            </a:r>
          </a:p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  <a:sym typeface="Euclid Symbol"/>
              </a:rPr>
              <a:t> same impulse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4138613" y="4640263"/>
            <a:ext cx="4157662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200" dirty="0" err="1">
                <a:solidFill>
                  <a:srgbClr val="FFFF00"/>
                </a:solidFill>
                <a:latin typeface="Symbol" pitchFamily="18" charset="2"/>
              </a:rPr>
              <a:t>D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p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= F </a:t>
            </a:r>
            <a:r>
              <a:rPr lang="en-US" sz="3200" dirty="0" err="1">
                <a:solidFill>
                  <a:srgbClr val="FFFF00"/>
                </a:solidFill>
                <a:latin typeface="Symbol" pitchFamily="18" charset="2"/>
              </a:rPr>
              <a:t>D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t</a:t>
            </a:r>
            <a:endParaRPr lang="en-US" sz="32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F = </a:t>
            </a:r>
            <a:r>
              <a:rPr lang="en-US" sz="3200" dirty="0" err="1">
                <a:solidFill>
                  <a:srgbClr val="FFFF00"/>
                </a:solidFill>
                <a:latin typeface="Symbol" pitchFamily="18" charset="2"/>
              </a:rPr>
              <a:t>D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p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/</a:t>
            </a:r>
            <a:r>
              <a:rPr lang="en-US" sz="3200" dirty="0" err="1">
                <a:solidFill>
                  <a:srgbClr val="FFFF00"/>
                </a:solidFill>
                <a:latin typeface="Symbol" pitchFamily="18" charset="2"/>
              </a:rPr>
              <a:t>D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t</a:t>
            </a:r>
            <a:endParaRPr lang="en-US" sz="32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</a:rPr>
              <a:t>Smaller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Symbol" pitchFamily="18" charset="2"/>
              </a:rPr>
              <a:t>D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</a:rPr>
              <a:t>t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= 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larger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</a:rPr>
              <a:t>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autoUpdateAnimBg="0"/>
      <p:bldP spid="224261" grpId="0" animBg="1"/>
      <p:bldP spid="224262" grpId="0" animBg="1"/>
      <p:bldP spid="2242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6375"/>
            <a:ext cx="7162800" cy="923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Pushing Off…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81063"/>
            <a:ext cx="7947025" cy="20891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     Fred (</a:t>
            </a:r>
            <a:r>
              <a:rPr lang="en-US" smtClean="0">
                <a:solidFill>
                  <a:srgbClr val="00B0F0"/>
                </a:solidFill>
              </a:rPr>
              <a:t>75 kg</a:t>
            </a:r>
            <a:r>
              <a:rPr lang="en-US" smtClean="0"/>
              <a:t>) and Jane (</a:t>
            </a:r>
            <a:r>
              <a:rPr lang="en-US" smtClean="0">
                <a:solidFill>
                  <a:srgbClr val="00B0F0"/>
                </a:solidFill>
              </a:rPr>
              <a:t>50 kg</a:t>
            </a:r>
            <a:r>
              <a:rPr lang="en-US" smtClean="0"/>
              <a:t>) are at rest on skates facing each other. Jane then pushes Fred w/ a constant force </a:t>
            </a:r>
            <a:r>
              <a:rPr lang="en-US" smtClean="0">
                <a:solidFill>
                  <a:srgbClr val="00B0F0"/>
                </a:solidFill>
              </a:rPr>
              <a:t>F = 45 N </a:t>
            </a:r>
            <a:r>
              <a:rPr lang="en-US" smtClean="0"/>
              <a:t>for a time </a:t>
            </a:r>
            <a:r>
              <a:rPr lang="en-US" smtClean="0">
                <a:solidFill>
                  <a:srgbClr val="00B0F0"/>
                </a:solidFill>
                <a:latin typeface="Symbol" pitchFamily="18" charset="2"/>
              </a:rPr>
              <a:t>D</a:t>
            </a:r>
            <a:r>
              <a:rPr lang="en-US" smtClean="0">
                <a:solidFill>
                  <a:srgbClr val="00B0F0"/>
                </a:solidFill>
              </a:rPr>
              <a:t>t=3 seconds</a:t>
            </a:r>
            <a:r>
              <a:rPr lang="en-US" smtClean="0"/>
              <a:t>.  Who will be moving fastest at the end of the push?</a:t>
            </a:r>
          </a:p>
          <a:p>
            <a:pPr>
              <a:buFont typeface="Monotype Sorts" pitchFamily="2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	A) Fred		B) Same	C) Jane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3438525" cy="2554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>
                <a:solidFill>
                  <a:srgbClr val="00B0F0"/>
                </a:solidFill>
              </a:rPr>
              <a:t>Fred</a:t>
            </a:r>
          </a:p>
          <a:p>
            <a:r>
              <a:rPr lang="en-US">
                <a:solidFill>
                  <a:schemeClr val="tx2"/>
                </a:solidFill>
              </a:rPr>
              <a:t>F = +45 N   (positive direct.)</a:t>
            </a:r>
          </a:p>
          <a:p>
            <a:r>
              <a:rPr lang="en-US">
                <a:solidFill>
                  <a:schemeClr val="tx2"/>
                </a:solidFill>
              </a:rPr>
              <a:t>I  = +45 (3) N-s = 135 N-s</a:t>
            </a:r>
          </a:p>
          <a:p>
            <a:r>
              <a:rPr lang="en-US">
                <a:solidFill>
                  <a:schemeClr val="tx2"/>
                </a:solidFill>
                <a:latin typeface="Symbol" pitchFamily="18" charset="2"/>
              </a:rPr>
              <a:t>I </a:t>
            </a:r>
            <a:r>
              <a:rPr lang="en-US">
                <a:solidFill>
                  <a:schemeClr val="tx2"/>
                </a:solidFill>
              </a:rPr>
              <a:t>=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 D</a:t>
            </a:r>
            <a:r>
              <a:rPr lang="en-US">
                <a:solidFill>
                  <a:schemeClr val="tx2"/>
                </a:solidFill>
              </a:rPr>
              <a:t>p </a:t>
            </a:r>
          </a:p>
          <a:p>
            <a:r>
              <a:rPr lang="en-US">
                <a:solidFill>
                  <a:schemeClr val="tx2"/>
                </a:solidFill>
              </a:rPr>
              <a:t>  = mv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</a:rPr>
              <a:t> – mv</a:t>
            </a:r>
            <a:r>
              <a:rPr lang="en-US" baseline="-25000">
                <a:solidFill>
                  <a:schemeClr val="tx2"/>
                </a:solidFill>
              </a:rPr>
              <a:t>i</a:t>
            </a:r>
            <a:r>
              <a:rPr lang="en-US">
                <a:solidFill>
                  <a:schemeClr val="tx2"/>
                </a:solidFill>
              </a:rPr>
              <a:t> </a:t>
            </a:r>
          </a:p>
          <a:p>
            <a:r>
              <a:rPr lang="en-US">
                <a:solidFill>
                  <a:schemeClr val="tx2"/>
                </a:solidFill>
                <a:latin typeface="Symbol" pitchFamily="18" charset="2"/>
              </a:rPr>
              <a:t>I</a:t>
            </a:r>
            <a:r>
              <a:rPr lang="en-US">
                <a:solidFill>
                  <a:schemeClr val="tx2"/>
                </a:solidFill>
              </a:rPr>
              <a:t>/m = 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i</a:t>
            </a:r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</a:rPr>
              <a:t> = 135 N-s / 75 kg</a:t>
            </a:r>
          </a:p>
          <a:p>
            <a:r>
              <a:rPr lang="en-US">
                <a:solidFill>
                  <a:schemeClr val="tx2"/>
                </a:solidFill>
              </a:rPr>
              <a:t>    = 1.8 m/s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4800600" y="3048000"/>
            <a:ext cx="3438525" cy="2554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>
                <a:solidFill>
                  <a:srgbClr val="00B0F0"/>
                </a:solidFill>
              </a:rPr>
              <a:t>Jane</a:t>
            </a:r>
          </a:p>
          <a:p>
            <a:r>
              <a:rPr lang="en-US">
                <a:solidFill>
                  <a:schemeClr val="tx2"/>
                </a:solidFill>
              </a:rPr>
              <a:t>F = -45 N   Newton’s 3</a:t>
            </a:r>
            <a:r>
              <a:rPr lang="en-US" baseline="30000">
                <a:solidFill>
                  <a:schemeClr val="tx2"/>
                </a:solidFill>
              </a:rPr>
              <a:t>rd</a:t>
            </a:r>
            <a:r>
              <a:rPr lang="en-US">
                <a:solidFill>
                  <a:schemeClr val="tx2"/>
                </a:solidFill>
              </a:rPr>
              <a:t> law</a:t>
            </a:r>
          </a:p>
          <a:p>
            <a:r>
              <a:rPr lang="en-US">
                <a:solidFill>
                  <a:schemeClr val="tx2"/>
                </a:solidFill>
              </a:rPr>
              <a:t>I  = -45 (3) N-s = -135 N-s</a:t>
            </a:r>
          </a:p>
          <a:p>
            <a:r>
              <a:rPr lang="en-US">
                <a:solidFill>
                  <a:schemeClr val="tx2"/>
                </a:solidFill>
                <a:latin typeface="Symbol" pitchFamily="18" charset="2"/>
              </a:rPr>
              <a:t>I </a:t>
            </a:r>
            <a:r>
              <a:rPr lang="en-US">
                <a:solidFill>
                  <a:schemeClr val="tx2"/>
                </a:solidFill>
              </a:rPr>
              <a:t>=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 D</a:t>
            </a:r>
            <a:r>
              <a:rPr lang="en-US">
                <a:solidFill>
                  <a:schemeClr val="tx2"/>
                </a:solidFill>
              </a:rPr>
              <a:t>p </a:t>
            </a:r>
          </a:p>
          <a:p>
            <a:r>
              <a:rPr lang="en-US">
                <a:solidFill>
                  <a:schemeClr val="tx2"/>
                </a:solidFill>
              </a:rPr>
              <a:t>  = mv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</a:rPr>
              <a:t> – mv</a:t>
            </a:r>
            <a:r>
              <a:rPr lang="en-US" baseline="-25000">
                <a:solidFill>
                  <a:schemeClr val="tx2"/>
                </a:solidFill>
              </a:rPr>
              <a:t>i</a:t>
            </a:r>
            <a:r>
              <a:rPr lang="en-US">
                <a:solidFill>
                  <a:schemeClr val="tx2"/>
                </a:solidFill>
              </a:rPr>
              <a:t> </a:t>
            </a:r>
          </a:p>
          <a:p>
            <a:r>
              <a:rPr lang="en-US">
                <a:solidFill>
                  <a:schemeClr val="tx2"/>
                </a:solidFill>
                <a:latin typeface="Symbol" pitchFamily="18" charset="2"/>
              </a:rPr>
              <a:t>I</a:t>
            </a:r>
            <a:r>
              <a:rPr lang="en-US">
                <a:solidFill>
                  <a:schemeClr val="tx2"/>
                </a:solidFill>
              </a:rPr>
              <a:t>/m = 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</a:rPr>
              <a:t> - v</a:t>
            </a:r>
            <a:r>
              <a:rPr lang="en-US" baseline="-25000">
                <a:solidFill>
                  <a:schemeClr val="tx2"/>
                </a:solidFill>
              </a:rPr>
              <a:t>i</a:t>
            </a:r>
            <a:endParaRPr lang="en-US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v</a:t>
            </a:r>
            <a:r>
              <a:rPr lang="en-US" baseline="-25000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</a:rPr>
              <a:t> = -135 N-s / 50 kg</a:t>
            </a:r>
          </a:p>
          <a:p>
            <a:r>
              <a:rPr lang="en-US">
                <a:solidFill>
                  <a:schemeClr val="tx2"/>
                </a:solidFill>
              </a:rPr>
              <a:t>    = -2.7 m/s</a:t>
            </a:r>
          </a:p>
        </p:txBody>
      </p:sp>
      <p:sp>
        <p:nvSpPr>
          <p:cNvPr id="220169" name="Oval 9"/>
          <p:cNvSpPr>
            <a:spLocks noChangeArrowheads="1"/>
          </p:cNvSpPr>
          <p:nvPr/>
        </p:nvSpPr>
        <p:spPr bwMode="auto">
          <a:xfrm>
            <a:off x="4713288" y="1981200"/>
            <a:ext cx="2476500" cy="6731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20170" name="Text Box 10"/>
          <p:cNvSpPr txBox="1">
            <a:spLocks noChangeArrowheads="1"/>
          </p:cNvSpPr>
          <p:nvPr/>
        </p:nvSpPr>
        <p:spPr bwMode="auto">
          <a:xfrm>
            <a:off x="620713" y="5954713"/>
            <a:ext cx="6542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/>
              <a:t>Note: P</a:t>
            </a:r>
            <a:r>
              <a:rPr lang="en-US" b="1" baseline="-25000"/>
              <a:t>fred</a:t>
            </a:r>
            <a:r>
              <a:rPr lang="en-US" b="1"/>
              <a:t> + P</a:t>
            </a:r>
            <a:r>
              <a:rPr lang="en-US" b="1" baseline="-25000"/>
              <a:t>jane</a:t>
            </a:r>
            <a:r>
              <a:rPr lang="en-US" b="1"/>
              <a:t> = 75 (1.8)  +  50 (-2.7)   = 0!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01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0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0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01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0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0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0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0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0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0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20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20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 build="p" animBg="1"/>
      <p:bldP spid="220167" grpId="0" build="p" animBg="1"/>
      <p:bldP spid="220169" grpId="0" animBg="1"/>
      <p:bldP spid="220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7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Hitting a Baseball </a:t>
            </a:r>
          </a:p>
        </p:txBody>
      </p:sp>
      <p:pic>
        <p:nvPicPr>
          <p:cNvPr id="30723" name="Picture 3" descr="09_06"/>
          <p:cNvPicPr>
            <a:picLocks noChangeAspect="1" noChangeArrowheads="1"/>
          </p:cNvPicPr>
          <p:nvPr/>
        </p:nvPicPr>
        <p:blipFill>
          <a:blip r:embed="rId2" cstate="print">
            <a:lum bright="-12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2263" y="2481263"/>
            <a:ext cx="2133600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8925" y="1336675"/>
            <a:ext cx="230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    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57200" y="1227138"/>
            <a:ext cx="2378075" cy="511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/>
              <a:t> A 150 g baseball is thrown at a speed of 20 m/s.  It is hit straight back to the pitcher at a speed of 40 m/s.  The interaction force is as shown here.</a:t>
            </a:r>
          </a:p>
          <a:p>
            <a:endParaRPr lang="en-US" sz="1800"/>
          </a:p>
          <a:p>
            <a:r>
              <a:rPr lang="en-US" sz="1800"/>
              <a:t>What is the maximum force </a:t>
            </a:r>
            <a:r>
              <a:rPr lang="en-US" sz="1800" i="1">
                <a:latin typeface="Times New Roman" pitchFamily="18" charset="0"/>
              </a:rPr>
              <a:t>F</a:t>
            </a:r>
            <a:r>
              <a:rPr lang="en-US" sz="1800" i="1" baseline="-25000">
                <a:latin typeface="Times New Roman" pitchFamily="18" charset="0"/>
              </a:rPr>
              <a:t>max</a:t>
            </a:r>
            <a:r>
              <a:rPr lang="en-US" sz="1800"/>
              <a:t> that the bat exerts on the ball?</a:t>
            </a:r>
          </a:p>
          <a:p>
            <a:endParaRPr lang="en-US" sz="1800"/>
          </a:p>
          <a:p>
            <a:r>
              <a:rPr lang="en-US" sz="1800"/>
              <a:t>What is the average force </a:t>
            </a:r>
            <a:r>
              <a:rPr lang="en-US" sz="1800" i="1">
                <a:latin typeface="Times New Roman" pitchFamily="18" charset="0"/>
              </a:rPr>
              <a:t>F</a:t>
            </a:r>
            <a:r>
              <a:rPr lang="en-US" sz="1800" i="1" baseline="-25000">
                <a:latin typeface="Times New Roman" pitchFamily="18" charset="0"/>
              </a:rPr>
              <a:t>av</a:t>
            </a:r>
            <a:r>
              <a:rPr lang="en-US" sz="1800"/>
              <a:t> that the bat exerts on the ball?</a:t>
            </a:r>
          </a:p>
          <a:p>
            <a:endParaRPr lang="en-US"/>
          </a:p>
        </p:txBody>
      </p:sp>
      <p:pic>
        <p:nvPicPr>
          <p:cNvPr id="241670" name="Picture 6" descr="09_07"/>
          <p:cNvPicPr>
            <a:picLocks noChangeAspect="1" noChangeArrowheads="1"/>
          </p:cNvPicPr>
          <p:nvPr/>
        </p:nvPicPr>
        <p:blipFill>
          <a:blip r:embed="rId3" cstate="print">
            <a:lum bright="-12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219200"/>
            <a:ext cx="37115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63557"/>
            <a:ext cx="7162800" cy="1389043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Momentum Conservation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520328"/>
            <a:ext cx="7391400" cy="4671152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 concept of </a:t>
            </a:r>
            <a:r>
              <a:rPr lang="en-US" sz="2400" dirty="0" smtClean="0">
                <a:solidFill>
                  <a:schemeClr val="accent1"/>
                </a:solidFill>
              </a:rPr>
              <a:t>momentum conservation </a:t>
            </a:r>
            <a:r>
              <a:rPr lang="en-US" sz="2400" dirty="0" smtClean="0"/>
              <a:t>is one of the most fundamental principles in physics.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This is a component (vector) equation.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We can apply it to any direction in which there is no external force applied.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You will see that we often have momentum conservation (F</a:t>
            </a:r>
            <a:r>
              <a:rPr lang="en-US" sz="2400" baseline="-25000" dirty="0" smtClean="0"/>
              <a:t>EXT</a:t>
            </a:r>
            <a:r>
              <a:rPr lang="en-US" sz="2400" dirty="0" smtClean="0"/>
              <a:t>=0) even when mechanical energy is not conserved.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Elastic collisions don’t lose mechanical energy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In inelastic collisions mechanical energy is reduced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We will show that linear momentum must still be conserved, F=ma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Elastic vs. Inelastic Collisions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1546225"/>
            <a:ext cx="7670800" cy="1404938"/>
          </a:xfrm>
        </p:spPr>
        <p:txBody>
          <a:bodyPr/>
          <a:lstStyle/>
          <a:p>
            <a:r>
              <a:rPr lang="en-US" smtClean="0"/>
              <a:t>A collision is said to be </a:t>
            </a:r>
            <a:r>
              <a:rPr lang="en-US" i="1" smtClean="0">
                <a:solidFill>
                  <a:schemeClr val="tx2"/>
                </a:solidFill>
              </a:rPr>
              <a:t>elastic</a:t>
            </a:r>
            <a:r>
              <a:rPr lang="en-US" smtClean="0"/>
              <a:t> when kinetic energy as well as momentum is conserved before and after the collision.                          </a:t>
            </a:r>
            <a:r>
              <a:rPr lang="en-US" i="1" smtClean="0">
                <a:solidFill>
                  <a:schemeClr val="tx2"/>
                </a:solidFill>
              </a:rPr>
              <a:t>K</a:t>
            </a:r>
            <a:r>
              <a:rPr lang="en-US" i="1" baseline="-25000" smtClean="0">
                <a:solidFill>
                  <a:schemeClr val="tx2"/>
                </a:solidFill>
              </a:rPr>
              <a:t>before</a:t>
            </a:r>
            <a:r>
              <a:rPr lang="en-US" i="1" smtClean="0">
                <a:solidFill>
                  <a:schemeClr val="tx2"/>
                </a:solidFill>
              </a:rPr>
              <a:t> = K</a:t>
            </a:r>
            <a:r>
              <a:rPr lang="en-US" i="1" baseline="-25000" smtClean="0">
                <a:solidFill>
                  <a:schemeClr val="tx2"/>
                </a:solidFill>
              </a:rPr>
              <a:t>after</a:t>
            </a:r>
            <a:endParaRPr lang="en-US" i="1" smtClean="0">
              <a:solidFill>
                <a:schemeClr val="tx2"/>
              </a:solidFill>
            </a:endParaRPr>
          </a:p>
          <a:p>
            <a:pPr lvl="1"/>
            <a:r>
              <a:rPr lang="en-US" smtClean="0"/>
              <a:t>Carts colliding with a spring in between, billiard balls, etc.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255713" y="3125788"/>
            <a:ext cx="2235200" cy="687387"/>
            <a:chOff x="1866" y="2740"/>
            <a:chExt cx="1408" cy="433"/>
          </a:xfrm>
        </p:grpSpPr>
        <p:sp>
          <p:nvSpPr>
            <p:cNvPr id="7199" name="Rectangle 5"/>
            <p:cNvSpPr>
              <a:spLocks noChangeArrowheads="1"/>
            </p:cNvSpPr>
            <p:nvPr/>
          </p:nvSpPr>
          <p:spPr bwMode="auto">
            <a:xfrm>
              <a:off x="2548" y="2740"/>
              <a:ext cx="520" cy="4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7200" name="Group 6"/>
            <p:cNvGrpSpPr>
              <a:grpSpLocks/>
            </p:cNvGrpSpPr>
            <p:nvPr/>
          </p:nvGrpSpPr>
          <p:grpSpPr bwMode="auto">
            <a:xfrm>
              <a:off x="2400" y="2828"/>
              <a:ext cx="134" cy="296"/>
              <a:chOff x="2400" y="2828"/>
              <a:chExt cx="134" cy="296"/>
            </a:xfrm>
          </p:grpSpPr>
          <p:grpSp>
            <p:nvGrpSpPr>
              <p:cNvPr id="7203" name="Group 7"/>
              <p:cNvGrpSpPr>
                <a:grpSpLocks/>
              </p:cNvGrpSpPr>
              <p:nvPr/>
            </p:nvGrpSpPr>
            <p:grpSpPr bwMode="auto">
              <a:xfrm>
                <a:off x="2400" y="2828"/>
                <a:ext cx="63" cy="296"/>
                <a:chOff x="2400" y="2828"/>
                <a:chExt cx="63" cy="296"/>
              </a:xfrm>
            </p:grpSpPr>
            <p:grpSp>
              <p:nvGrpSpPr>
                <p:cNvPr id="7217" name="Group 8"/>
                <p:cNvGrpSpPr>
                  <a:grpSpLocks/>
                </p:cNvGrpSpPr>
                <p:nvPr/>
              </p:nvGrpSpPr>
              <p:grpSpPr bwMode="auto">
                <a:xfrm>
                  <a:off x="2400" y="2828"/>
                  <a:ext cx="27" cy="296"/>
                  <a:chOff x="2400" y="2828"/>
                  <a:chExt cx="27" cy="296"/>
                </a:xfrm>
              </p:grpSpPr>
              <p:sp>
                <p:nvSpPr>
                  <p:cNvPr id="7224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2980"/>
                    <a:ext cx="0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225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08" y="2972"/>
                    <a:ext cx="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7226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417" y="2828"/>
                    <a:ext cx="10" cy="152"/>
                    <a:chOff x="2417" y="2828"/>
                    <a:chExt cx="10" cy="152"/>
                  </a:xfrm>
                </p:grpSpPr>
                <p:sp>
                  <p:nvSpPr>
                    <p:cNvPr id="7227" name="Line 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17" y="2828"/>
                      <a:ext cx="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7228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26" y="2836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7218" name="Group 14"/>
                <p:cNvGrpSpPr>
                  <a:grpSpLocks/>
                </p:cNvGrpSpPr>
                <p:nvPr/>
              </p:nvGrpSpPr>
              <p:grpSpPr bwMode="auto">
                <a:xfrm>
                  <a:off x="2435" y="2828"/>
                  <a:ext cx="28" cy="296"/>
                  <a:chOff x="2435" y="2828"/>
                  <a:chExt cx="28" cy="296"/>
                </a:xfrm>
              </p:grpSpPr>
              <p:sp>
                <p:nvSpPr>
                  <p:cNvPr id="721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435" y="2980"/>
                    <a:ext cx="1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220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4" y="2972"/>
                    <a:ext cx="0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7221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452" y="2828"/>
                    <a:ext cx="11" cy="152"/>
                    <a:chOff x="2452" y="2828"/>
                    <a:chExt cx="11" cy="152"/>
                  </a:xfrm>
                </p:grpSpPr>
                <p:sp>
                  <p:nvSpPr>
                    <p:cNvPr id="7222" name="Line 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52" y="2828"/>
                      <a:ext cx="2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722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62" y="2836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</p:grpSp>
          <p:grpSp>
            <p:nvGrpSpPr>
              <p:cNvPr id="7204" name="Group 20"/>
              <p:cNvGrpSpPr>
                <a:grpSpLocks/>
              </p:cNvGrpSpPr>
              <p:nvPr/>
            </p:nvGrpSpPr>
            <p:grpSpPr bwMode="auto">
              <a:xfrm>
                <a:off x="2471" y="2828"/>
                <a:ext cx="63" cy="296"/>
                <a:chOff x="2471" y="2828"/>
                <a:chExt cx="63" cy="296"/>
              </a:xfrm>
            </p:grpSpPr>
            <p:grpSp>
              <p:nvGrpSpPr>
                <p:cNvPr id="7205" name="Group 21"/>
                <p:cNvGrpSpPr>
                  <a:grpSpLocks/>
                </p:cNvGrpSpPr>
                <p:nvPr/>
              </p:nvGrpSpPr>
              <p:grpSpPr bwMode="auto">
                <a:xfrm>
                  <a:off x="2471" y="2828"/>
                  <a:ext cx="27" cy="296"/>
                  <a:chOff x="2471" y="2828"/>
                  <a:chExt cx="27" cy="296"/>
                </a:xfrm>
              </p:grpSpPr>
              <p:sp>
                <p:nvSpPr>
                  <p:cNvPr id="721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471" y="2980"/>
                    <a:ext cx="0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213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79" y="2972"/>
                    <a:ext cx="3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721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490" y="2828"/>
                    <a:ext cx="8" cy="152"/>
                    <a:chOff x="2490" y="2828"/>
                    <a:chExt cx="8" cy="152"/>
                  </a:xfrm>
                </p:grpSpPr>
                <p:sp>
                  <p:nvSpPr>
                    <p:cNvPr id="7215" name="Line 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0" y="2828"/>
                      <a:ext cx="0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7216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8" y="2836"/>
                      <a:ext cx="0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7206" name="Group 27"/>
                <p:cNvGrpSpPr>
                  <a:grpSpLocks/>
                </p:cNvGrpSpPr>
                <p:nvPr/>
              </p:nvGrpSpPr>
              <p:grpSpPr bwMode="auto">
                <a:xfrm>
                  <a:off x="2506" y="2828"/>
                  <a:ext cx="28" cy="296"/>
                  <a:chOff x="2506" y="2828"/>
                  <a:chExt cx="28" cy="296"/>
                </a:xfrm>
              </p:grpSpPr>
              <p:sp>
                <p:nvSpPr>
                  <p:cNvPr id="720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06" y="2980"/>
                    <a:ext cx="1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208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5" y="2972"/>
                    <a:ext cx="1" cy="15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grpSp>
                <p:nvGrpSpPr>
                  <p:cNvPr id="720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24" y="2828"/>
                    <a:ext cx="10" cy="152"/>
                    <a:chOff x="2524" y="2828"/>
                    <a:chExt cx="10" cy="152"/>
                  </a:xfrm>
                </p:grpSpPr>
                <p:sp>
                  <p:nvSpPr>
                    <p:cNvPr id="7210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24" y="2828"/>
                      <a:ext cx="1" cy="15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7211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33" y="2836"/>
                      <a:ext cx="1" cy="1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  <p:sp>
          <p:nvSpPr>
            <p:cNvPr id="7201" name="Rectangle 34"/>
            <p:cNvSpPr>
              <a:spLocks noChangeArrowheads="1"/>
            </p:cNvSpPr>
            <p:nvPr/>
          </p:nvSpPr>
          <p:spPr bwMode="auto">
            <a:xfrm>
              <a:off x="2020" y="2836"/>
              <a:ext cx="376" cy="3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02" name="Line 36"/>
            <p:cNvSpPr>
              <a:spLocks noChangeShapeType="1"/>
            </p:cNvSpPr>
            <p:nvPr/>
          </p:nvSpPr>
          <p:spPr bwMode="auto">
            <a:xfrm>
              <a:off x="1866" y="3173"/>
              <a:ext cx="1408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5194300" y="2944813"/>
            <a:ext cx="1695450" cy="1039812"/>
            <a:chOff x="3272" y="1855"/>
            <a:chExt cx="1341" cy="823"/>
          </a:xfrm>
        </p:grpSpPr>
        <p:sp>
          <p:nvSpPr>
            <p:cNvPr id="7195" name="Oval 38"/>
            <p:cNvSpPr>
              <a:spLocks noChangeArrowheads="1"/>
            </p:cNvSpPr>
            <p:nvPr/>
          </p:nvSpPr>
          <p:spPr bwMode="auto">
            <a:xfrm>
              <a:off x="3272" y="1916"/>
              <a:ext cx="474" cy="47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E5E5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196" name="Oval 39"/>
            <p:cNvSpPr>
              <a:spLocks noChangeArrowheads="1"/>
            </p:cNvSpPr>
            <p:nvPr/>
          </p:nvSpPr>
          <p:spPr bwMode="auto">
            <a:xfrm>
              <a:off x="4136" y="2201"/>
              <a:ext cx="477" cy="477"/>
            </a:xfrm>
            <a:prstGeom prst="ellipse">
              <a:avLst/>
            </a:prstGeom>
            <a:gradFill rotWithShape="0">
              <a:gsLst>
                <a:gs pos="0">
                  <a:srgbClr val="FC0000"/>
                </a:gs>
                <a:gs pos="100000">
                  <a:srgbClr val="CA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197" name="Line 40"/>
            <p:cNvSpPr>
              <a:spLocks noChangeShapeType="1"/>
            </p:cNvSpPr>
            <p:nvPr/>
          </p:nvSpPr>
          <p:spPr bwMode="auto">
            <a:xfrm>
              <a:off x="3754" y="2156"/>
              <a:ext cx="41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337" name="Rectangle 41"/>
            <p:cNvSpPr>
              <a:spLocks noChangeArrowheads="1"/>
            </p:cNvSpPr>
            <p:nvPr/>
          </p:nvSpPr>
          <p:spPr bwMode="auto">
            <a:xfrm>
              <a:off x="3786" y="1855"/>
              <a:ext cx="32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n-US" b="1" i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r>
                <a:rPr lang="en-US" i="1" baseline="-25000">
                  <a:solidFill>
                    <a:schemeClr val="tx2"/>
                  </a:solidFill>
                </a:rPr>
                <a:t>i </a:t>
              </a:r>
            </a:p>
          </p:txBody>
        </p:sp>
      </p:grpSp>
      <p:sp>
        <p:nvSpPr>
          <p:cNvPr id="55342" name="Rectangle 46"/>
          <p:cNvSpPr>
            <a:spLocks noChangeArrowheads="1"/>
          </p:cNvSpPr>
          <p:nvPr/>
        </p:nvSpPr>
        <p:spPr bwMode="auto">
          <a:xfrm>
            <a:off x="995363" y="4056063"/>
            <a:ext cx="7583487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/>
              <a:t>A collision is said to be </a:t>
            </a:r>
            <a:r>
              <a:rPr lang="en-US" i="1">
                <a:solidFill>
                  <a:schemeClr val="tx2"/>
                </a:solidFill>
              </a:rPr>
              <a:t>inelastic</a:t>
            </a:r>
            <a:r>
              <a:rPr lang="en-US"/>
              <a:t> when kinetic energy is not conserved before and after the collision, but momentum is conserved.                                                 </a:t>
            </a:r>
            <a:r>
              <a:rPr lang="en-US" i="1">
                <a:solidFill>
                  <a:schemeClr val="tx2"/>
                </a:solidFill>
              </a:rPr>
              <a:t>K</a:t>
            </a:r>
            <a:r>
              <a:rPr lang="en-US" i="1" baseline="-25000">
                <a:solidFill>
                  <a:schemeClr val="tx2"/>
                </a:solidFill>
              </a:rPr>
              <a:t>before</a:t>
            </a:r>
            <a:r>
              <a:rPr lang="en-US" i="1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chemeClr val="tx2"/>
                </a:solidFill>
                <a:sym typeface="Symbol" pitchFamily="18" charset="2"/>
              </a:rPr>
              <a:t></a:t>
            </a:r>
            <a:r>
              <a:rPr lang="en-US" i="1">
                <a:solidFill>
                  <a:schemeClr val="tx2"/>
                </a:solidFill>
              </a:rPr>
              <a:t> K</a:t>
            </a:r>
            <a:r>
              <a:rPr lang="en-US" i="1" baseline="-25000">
                <a:solidFill>
                  <a:schemeClr val="tx2"/>
                </a:solidFill>
              </a:rPr>
              <a:t>after</a:t>
            </a:r>
            <a:endParaRPr lang="en-US" i="1">
              <a:solidFill>
                <a:schemeClr val="tx2"/>
              </a:solidFill>
            </a:endParaRPr>
          </a:p>
          <a:p>
            <a:pPr marL="628650" lvl="1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75000"/>
              <a:buFont typeface="Monotype Sorts" pitchFamily="2" charset="2"/>
              <a:buChar char="è"/>
            </a:pPr>
            <a:r>
              <a:rPr lang="en-US"/>
              <a:t>Car crashes, collisions where objects stick together, etc.</a:t>
            </a:r>
          </a:p>
        </p:txBody>
      </p: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2825750" y="5464175"/>
            <a:ext cx="2813050" cy="898525"/>
            <a:chOff x="1671" y="2616"/>
            <a:chExt cx="2577" cy="823"/>
          </a:xfrm>
        </p:grpSpPr>
        <p:graphicFrame>
          <p:nvGraphicFramePr>
            <p:cNvPr id="7170" name="Object 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671" y="2616"/>
            <a:ext cx="2181" cy="800"/>
          </p:xfrm>
          <a:graphic>
            <a:graphicData uri="http://schemas.openxmlformats.org/presentationml/2006/ole">
              <p:oleObj spid="_x0000_s7233" name="Clip" r:id="rId3" imgW="7459663" imgH="2743200" progId="">
                <p:embed/>
              </p:oleObj>
            </a:graphicData>
          </a:graphic>
        </p:graphicFrame>
        <p:grpSp>
          <p:nvGrpSpPr>
            <p:cNvPr id="7178" name="Group 48"/>
            <p:cNvGrpSpPr>
              <a:grpSpLocks/>
            </p:cNvGrpSpPr>
            <p:nvPr/>
          </p:nvGrpSpPr>
          <p:grpSpPr bwMode="auto">
            <a:xfrm>
              <a:off x="3818" y="3009"/>
              <a:ext cx="430" cy="430"/>
              <a:chOff x="3818" y="3009"/>
              <a:chExt cx="430" cy="430"/>
            </a:xfrm>
          </p:grpSpPr>
          <p:grpSp>
            <p:nvGrpSpPr>
              <p:cNvPr id="7179" name="Group 49"/>
              <p:cNvGrpSpPr>
                <a:grpSpLocks/>
              </p:cNvGrpSpPr>
              <p:nvPr/>
            </p:nvGrpSpPr>
            <p:grpSpPr bwMode="auto">
              <a:xfrm>
                <a:off x="3854" y="3347"/>
                <a:ext cx="50" cy="88"/>
                <a:chOff x="3854" y="3347"/>
                <a:chExt cx="50" cy="88"/>
              </a:xfrm>
            </p:grpSpPr>
            <p:sp>
              <p:nvSpPr>
                <p:cNvPr id="7192" name="AutoShape 50"/>
                <p:cNvSpPr>
                  <a:spLocks noChangeArrowheads="1"/>
                </p:cNvSpPr>
                <p:nvPr/>
              </p:nvSpPr>
              <p:spPr bwMode="auto">
                <a:xfrm rot="-1080000">
                  <a:off x="3854" y="3347"/>
                  <a:ext cx="50" cy="88"/>
                </a:xfrm>
                <a:prstGeom prst="octagon">
                  <a:avLst>
                    <a:gd name="adj" fmla="val 29282"/>
                  </a:avLst>
                </a:prstGeom>
                <a:solidFill>
                  <a:schemeClr val="bg2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193" name="Line 51"/>
                <p:cNvSpPr>
                  <a:spLocks noChangeShapeType="1"/>
                </p:cNvSpPr>
                <p:nvPr/>
              </p:nvSpPr>
              <p:spPr bwMode="auto">
                <a:xfrm>
                  <a:off x="3865" y="3373"/>
                  <a:ext cx="6" cy="36"/>
                </a:xfrm>
                <a:prstGeom prst="line">
                  <a:avLst/>
                </a:prstGeom>
                <a:noFill/>
                <a:ln w="12700">
                  <a:solidFill>
                    <a:srgbClr val="67676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194" name="Line 52"/>
                <p:cNvSpPr>
                  <a:spLocks noChangeShapeType="1"/>
                </p:cNvSpPr>
                <p:nvPr/>
              </p:nvSpPr>
              <p:spPr bwMode="auto">
                <a:xfrm>
                  <a:off x="3881" y="3370"/>
                  <a:ext cx="7" cy="40"/>
                </a:xfrm>
                <a:prstGeom prst="line">
                  <a:avLst/>
                </a:prstGeom>
                <a:noFill/>
                <a:ln w="12700">
                  <a:solidFill>
                    <a:srgbClr val="676767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7180" name="Freeform 53"/>
              <p:cNvSpPr>
                <a:spLocks/>
              </p:cNvSpPr>
              <p:nvPr/>
            </p:nvSpPr>
            <p:spPr bwMode="auto">
              <a:xfrm>
                <a:off x="3822" y="3049"/>
                <a:ext cx="49" cy="319"/>
              </a:xfrm>
              <a:custGeom>
                <a:avLst/>
                <a:gdLst>
                  <a:gd name="T0" fmla="*/ 46 w 49"/>
                  <a:gd name="T1" fmla="*/ 0 h 319"/>
                  <a:gd name="T2" fmla="*/ 44 w 49"/>
                  <a:gd name="T3" fmla="*/ 6 h 319"/>
                  <a:gd name="T4" fmla="*/ 40 w 49"/>
                  <a:gd name="T5" fmla="*/ 12 h 319"/>
                  <a:gd name="T6" fmla="*/ 35 w 49"/>
                  <a:gd name="T7" fmla="*/ 18 h 319"/>
                  <a:gd name="T8" fmla="*/ 31 w 49"/>
                  <a:gd name="T9" fmla="*/ 24 h 319"/>
                  <a:gd name="T10" fmla="*/ 27 w 49"/>
                  <a:gd name="T11" fmla="*/ 30 h 319"/>
                  <a:gd name="T12" fmla="*/ 25 w 49"/>
                  <a:gd name="T13" fmla="*/ 36 h 319"/>
                  <a:gd name="T14" fmla="*/ 25 w 49"/>
                  <a:gd name="T15" fmla="*/ 42 h 319"/>
                  <a:gd name="T16" fmla="*/ 23 w 49"/>
                  <a:gd name="T17" fmla="*/ 48 h 319"/>
                  <a:gd name="T18" fmla="*/ 23 w 49"/>
                  <a:gd name="T19" fmla="*/ 54 h 319"/>
                  <a:gd name="T20" fmla="*/ 23 w 49"/>
                  <a:gd name="T21" fmla="*/ 60 h 319"/>
                  <a:gd name="T22" fmla="*/ 23 w 49"/>
                  <a:gd name="T23" fmla="*/ 66 h 319"/>
                  <a:gd name="T24" fmla="*/ 21 w 49"/>
                  <a:gd name="T25" fmla="*/ 72 h 319"/>
                  <a:gd name="T26" fmla="*/ 21 w 49"/>
                  <a:gd name="T27" fmla="*/ 78 h 319"/>
                  <a:gd name="T28" fmla="*/ 21 w 49"/>
                  <a:gd name="T29" fmla="*/ 84 h 319"/>
                  <a:gd name="T30" fmla="*/ 23 w 49"/>
                  <a:gd name="T31" fmla="*/ 90 h 319"/>
                  <a:gd name="T32" fmla="*/ 23 w 49"/>
                  <a:gd name="T33" fmla="*/ 96 h 319"/>
                  <a:gd name="T34" fmla="*/ 23 w 49"/>
                  <a:gd name="T35" fmla="*/ 102 h 319"/>
                  <a:gd name="T36" fmla="*/ 23 w 49"/>
                  <a:gd name="T37" fmla="*/ 108 h 319"/>
                  <a:gd name="T38" fmla="*/ 23 w 49"/>
                  <a:gd name="T39" fmla="*/ 114 h 319"/>
                  <a:gd name="T40" fmla="*/ 23 w 49"/>
                  <a:gd name="T41" fmla="*/ 120 h 319"/>
                  <a:gd name="T42" fmla="*/ 25 w 49"/>
                  <a:gd name="T43" fmla="*/ 126 h 319"/>
                  <a:gd name="T44" fmla="*/ 27 w 49"/>
                  <a:gd name="T45" fmla="*/ 132 h 319"/>
                  <a:gd name="T46" fmla="*/ 27 w 49"/>
                  <a:gd name="T47" fmla="*/ 138 h 319"/>
                  <a:gd name="T48" fmla="*/ 27 w 49"/>
                  <a:gd name="T49" fmla="*/ 144 h 319"/>
                  <a:gd name="T50" fmla="*/ 27 w 49"/>
                  <a:gd name="T51" fmla="*/ 150 h 319"/>
                  <a:gd name="T52" fmla="*/ 27 w 49"/>
                  <a:gd name="T53" fmla="*/ 156 h 319"/>
                  <a:gd name="T54" fmla="*/ 27 w 49"/>
                  <a:gd name="T55" fmla="*/ 162 h 319"/>
                  <a:gd name="T56" fmla="*/ 27 w 49"/>
                  <a:gd name="T57" fmla="*/ 168 h 319"/>
                  <a:gd name="T58" fmla="*/ 27 w 49"/>
                  <a:gd name="T59" fmla="*/ 174 h 319"/>
                  <a:gd name="T60" fmla="*/ 29 w 49"/>
                  <a:gd name="T61" fmla="*/ 180 h 319"/>
                  <a:gd name="T62" fmla="*/ 29 w 49"/>
                  <a:gd name="T63" fmla="*/ 186 h 319"/>
                  <a:gd name="T64" fmla="*/ 31 w 49"/>
                  <a:gd name="T65" fmla="*/ 192 h 319"/>
                  <a:gd name="T66" fmla="*/ 33 w 49"/>
                  <a:gd name="T67" fmla="*/ 198 h 319"/>
                  <a:gd name="T68" fmla="*/ 33 w 49"/>
                  <a:gd name="T69" fmla="*/ 204 h 319"/>
                  <a:gd name="T70" fmla="*/ 33 w 49"/>
                  <a:gd name="T71" fmla="*/ 210 h 319"/>
                  <a:gd name="T72" fmla="*/ 31 w 49"/>
                  <a:gd name="T73" fmla="*/ 218 h 319"/>
                  <a:gd name="T74" fmla="*/ 29 w 49"/>
                  <a:gd name="T75" fmla="*/ 224 h 319"/>
                  <a:gd name="T76" fmla="*/ 27 w 49"/>
                  <a:gd name="T77" fmla="*/ 230 h 319"/>
                  <a:gd name="T78" fmla="*/ 27 w 49"/>
                  <a:gd name="T79" fmla="*/ 236 h 319"/>
                  <a:gd name="T80" fmla="*/ 27 w 49"/>
                  <a:gd name="T81" fmla="*/ 242 h 319"/>
                  <a:gd name="T82" fmla="*/ 25 w 49"/>
                  <a:gd name="T83" fmla="*/ 248 h 319"/>
                  <a:gd name="T84" fmla="*/ 23 w 49"/>
                  <a:gd name="T85" fmla="*/ 254 h 319"/>
                  <a:gd name="T86" fmla="*/ 21 w 49"/>
                  <a:gd name="T87" fmla="*/ 260 h 319"/>
                  <a:gd name="T88" fmla="*/ 19 w 49"/>
                  <a:gd name="T89" fmla="*/ 266 h 319"/>
                  <a:gd name="T90" fmla="*/ 17 w 49"/>
                  <a:gd name="T91" fmla="*/ 272 h 319"/>
                  <a:gd name="T92" fmla="*/ 13 w 49"/>
                  <a:gd name="T93" fmla="*/ 278 h 319"/>
                  <a:gd name="T94" fmla="*/ 10 w 49"/>
                  <a:gd name="T95" fmla="*/ 284 h 319"/>
                  <a:gd name="T96" fmla="*/ 4 w 49"/>
                  <a:gd name="T97" fmla="*/ 290 h 319"/>
                  <a:gd name="T98" fmla="*/ 2 w 49"/>
                  <a:gd name="T99" fmla="*/ 296 h 319"/>
                  <a:gd name="T100" fmla="*/ 0 w 49"/>
                  <a:gd name="T101" fmla="*/ 302 h 319"/>
                  <a:gd name="T102" fmla="*/ 0 w 49"/>
                  <a:gd name="T103" fmla="*/ 308 h 319"/>
                  <a:gd name="T104" fmla="*/ 2 w 49"/>
                  <a:gd name="T105" fmla="*/ 314 h 319"/>
                  <a:gd name="T106" fmla="*/ 8 w 49"/>
                  <a:gd name="T107" fmla="*/ 316 h 319"/>
                  <a:gd name="T108" fmla="*/ 15 w 49"/>
                  <a:gd name="T109" fmla="*/ 318 h 319"/>
                  <a:gd name="T110" fmla="*/ 21 w 49"/>
                  <a:gd name="T111" fmla="*/ 318 h 319"/>
                  <a:gd name="T112" fmla="*/ 27 w 49"/>
                  <a:gd name="T113" fmla="*/ 316 h 319"/>
                  <a:gd name="T114" fmla="*/ 33 w 49"/>
                  <a:gd name="T115" fmla="*/ 314 h 319"/>
                  <a:gd name="T116" fmla="*/ 42 w 49"/>
                  <a:gd name="T117" fmla="*/ 316 h 319"/>
                  <a:gd name="T118" fmla="*/ 48 w 49"/>
                  <a:gd name="T119" fmla="*/ 316 h 31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"/>
                  <a:gd name="T181" fmla="*/ 0 h 319"/>
                  <a:gd name="T182" fmla="*/ 49 w 49"/>
                  <a:gd name="T183" fmla="*/ 319 h 31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" h="319">
                    <a:moveTo>
                      <a:pt x="46" y="0"/>
                    </a:moveTo>
                    <a:lnTo>
                      <a:pt x="44" y="6"/>
                    </a:lnTo>
                    <a:lnTo>
                      <a:pt x="40" y="12"/>
                    </a:lnTo>
                    <a:lnTo>
                      <a:pt x="35" y="18"/>
                    </a:lnTo>
                    <a:lnTo>
                      <a:pt x="31" y="24"/>
                    </a:lnTo>
                    <a:lnTo>
                      <a:pt x="27" y="30"/>
                    </a:lnTo>
                    <a:lnTo>
                      <a:pt x="25" y="36"/>
                    </a:lnTo>
                    <a:lnTo>
                      <a:pt x="25" y="42"/>
                    </a:lnTo>
                    <a:lnTo>
                      <a:pt x="23" y="48"/>
                    </a:lnTo>
                    <a:lnTo>
                      <a:pt x="23" y="54"/>
                    </a:lnTo>
                    <a:lnTo>
                      <a:pt x="23" y="60"/>
                    </a:lnTo>
                    <a:lnTo>
                      <a:pt x="23" y="66"/>
                    </a:lnTo>
                    <a:lnTo>
                      <a:pt x="21" y="72"/>
                    </a:lnTo>
                    <a:lnTo>
                      <a:pt x="21" y="78"/>
                    </a:lnTo>
                    <a:lnTo>
                      <a:pt x="21" y="84"/>
                    </a:lnTo>
                    <a:lnTo>
                      <a:pt x="23" y="90"/>
                    </a:lnTo>
                    <a:lnTo>
                      <a:pt x="23" y="96"/>
                    </a:lnTo>
                    <a:lnTo>
                      <a:pt x="23" y="102"/>
                    </a:lnTo>
                    <a:lnTo>
                      <a:pt x="23" y="108"/>
                    </a:lnTo>
                    <a:lnTo>
                      <a:pt x="23" y="114"/>
                    </a:lnTo>
                    <a:lnTo>
                      <a:pt x="23" y="120"/>
                    </a:lnTo>
                    <a:lnTo>
                      <a:pt x="25" y="126"/>
                    </a:lnTo>
                    <a:lnTo>
                      <a:pt x="27" y="132"/>
                    </a:lnTo>
                    <a:lnTo>
                      <a:pt x="27" y="138"/>
                    </a:lnTo>
                    <a:lnTo>
                      <a:pt x="27" y="144"/>
                    </a:lnTo>
                    <a:lnTo>
                      <a:pt x="27" y="150"/>
                    </a:lnTo>
                    <a:lnTo>
                      <a:pt x="27" y="156"/>
                    </a:lnTo>
                    <a:lnTo>
                      <a:pt x="27" y="162"/>
                    </a:lnTo>
                    <a:lnTo>
                      <a:pt x="27" y="168"/>
                    </a:lnTo>
                    <a:lnTo>
                      <a:pt x="27" y="174"/>
                    </a:lnTo>
                    <a:lnTo>
                      <a:pt x="29" y="180"/>
                    </a:lnTo>
                    <a:lnTo>
                      <a:pt x="29" y="186"/>
                    </a:lnTo>
                    <a:lnTo>
                      <a:pt x="31" y="192"/>
                    </a:lnTo>
                    <a:lnTo>
                      <a:pt x="33" y="198"/>
                    </a:lnTo>
                    <a:lnTo>
                      <a:pt x="33" y="204"/>
                    </a:lnTo>
                    <a:lnTo>
                      <a:pt x="33" y="210"/>
                    </a:lnTo>
                    <a:lnTo>
                      <a:pt x="31" y="218"/>
                    </a:lnTo>
                    <a:lnTo>
                      <a:pt x="29" y="224"/>
                    </a:lnTo>
                    <a:lnTo>
                      <a:pt x="27" y="230"/>
                    </a:lnTo>
                    <a:lnTo>
                      <a:pt x="27" y="236"/>
                    </a:lnTo>
                    <a:lnTo>
                      <a:pt x="27" y="242"/>
                    </a:lnTo>
                    <a:lnTo>
                      <a:pt x="25" y="248"/>
                    </a:lnTo>
                    <a:lnTo>
                      <a:pt x="23" y="254"/>
                    </a:lnTo>
                    <a:lnTo>
                      <a:pt x="21" y="260"/>
                    </a:lnTo>
                    <a:lnTo>
                      <a:pt x="19" y="266"/>
                    </a:lnTo>
                    <a:lnTo>
                      <a:pt x="17" y="272"/>
                    </a:lnTo>
                    <a:lnTo>
                      <a:pt x="13" y="278"/>
                    </a:lnTo>
                    <a:lnTo>
                      <a:pt x="10" y="284"/>
                    </a:lnTo>
                    <a:lnTo>
                      <a:pt x="4" y="290"/>
                    </a:lnTo>
                    <a:lnTo>
                      <a:pt x="2" y="296"/>
                    </a:lnTo>
                    <a:lnTo>
                      <a:pt x="0" y="302"/>
                    </a:lnTo>
                    <a:lnTo>
                      <a:pt x="0" y="308"/>
                    </a:lnTo>
                    <a:lnTo>
                      <a:pt x="2" y="314"/>
                    </a:lnTo>
                    <a:lnTo>
                      <a:pt x="8" y="316"/>
                    </a:lnTo>
                    <a:lnTo>
                      <a:pt x="15" y="318"/>
                    </a:lnTo>
                    <a:lnTo>
                      <a:pt x="21" y="318"/>
                    </a:lnTo>
                    <a:lnTo>
                      <a:pt x="27" y="316"/>
                    </a:lnTo>
                    <a:lnTo>
                      <a:pt x="33" y="314"/>
                    </a:lnTo>
                    <a:lnTo>
                      <a:pt x="42" y="316"/>
                    </a:lnTo>
                    <a:lnTo>
                      <a:pt x="48" y="316"/>
                    </a:lnTo>
                  </a:path>
                </a:pathLst>
              </a:custGeom>
              <a:noFill/>
              <a:ln w="12700" cap="rnd">
                <a:solidFill>
                  <a:srgbClr val="FE9B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7181" name="Group 54"/>
              <p:cNvGrpSpPr>
                <a:grpSpLocks/>
              </p:cNvGrpSpPr>
              <p:nvPr/>
            </p:nvGrpSpPr>
            <p:grpSpPr bwMode="auto">
              <a:xfrm>
                <a:off x="3868" y="3009"/>
                <a:ext cx="380" cy="430"/>
                <a:chOff x="3868" y="3009"/>
                <a:chExt cx="380" cy="430"/>
              </a:xfrm>
            </p:grpSpPr>
            <p:graphicFrame>
              <p:nvGraphicFramePr>
                <p:cNvPr id="7171" name="Object 1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3868" y="3009"/>
                <a:ext cx="380" cy="430"/>
              </p:xfrm>
              <a:graphic>
                <a:graphicData uri="http://schemas.openxmlformats.org/presentationml/2006/ole">
                  <p:oleObj spid="_x0000_s7234" name="Clip" r:id="rId4" imgW="6985080" imgH="5482440" progId="">
                    <p:embed/>
                  </p:oleObj>
                </a:graphicData>
              </a:graphic>
            </p:graphicFrame>
            <p:sp>
              <p:nvSpPr>
                <p:cNvPr id="7185" name="Freeform 56"/>
                <p:cNvSpPr>
                  <a:spLocks/>
                </p:cNvSpPr>
                <p:nvPr/>
              </p:nvSpPr>
              <p:spPr bwMode="auto">
                <a:xfrm>
                  <a:off x="4013" y="3078"/>
                  <a:ext cx="25" cy="88"/>
                </a:xfrm>
                <a:custGeom>
                  <a:avLst/>
                  <a:gdLst>
                    <a:gd name="T0" fmla="*/ 1 w 25"/>
                    <a:gd name="T1" fmla="*/ 87 h 88"/>
                    <a:gd name="T2" fmla="*/ 16 w 25"/>
                    <a:gd name="T3" fmla="*/ 67 h 88"/>
                    <a:gd name="T4" fmla="*/ 0 w 25"/>
                    <a:gd name="T5" fmla="*/ 52 h 88"/>
                    <a:gd name="T6" fmla="*/ 18 w 25"/>
                    <a:gd name="T7" fmla="*/ 42 h 88"/>
                    <a:gd name="T8" fmla="*/ 24 w 25"/>
                    <a:gd name="T9" fmla="*/ 30 h 88"/>
                    <a:gd name="T10" fmla="*/ 7 w 25"/>
                    <a:gd name="T11" fmla="*/ 22 h 88"/>
                    <a:gd name="T12" fmla="*/ 16 w 25"/>
                    <a:gd name="T13" fmla="*/ 9 h 88"/>
                    <a:gd name="T14" fmla="*/ 12 w 25"/>
                    <a:gd name="T15" fmla="*/ 0 h 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"/>
                    <a:gd name="T25" fmla="*/ 0 h 88"/>
                    <a:gd name="T26" fmla="*/ 25 w 25"/>
                    <a:gd name="T27" fmla="*/ 88 h 8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" h="88">
                      <a:moveTo>
                        <a:pt x="1" y="87"/>
                      </a:moveTo>
                      <a:lnTo>
                        <a:pt x="16" y="67"/>
                      </a:lnTo>
                      <a:lnTo>
                        <a:pt x="0" y="52"/>
                      </a:lnTo>
                      <a:lnTo>
                        <a:pt x="18" y="42"/>
                      </a:lnTo>
                      <a:lnTo>
                        <a:pt x="24" y="30"/>
                      </a:lnTo>
                      <a:lnTo>
                        <a:pt x="7" y="22"/>
                      </a:lnTo>
                      <a:lnTo>
                        <a:pt x="16" y="9"/>
                      </a:lnTo>
                      <a:lnTo>
                        <a:pt x="12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186" name="Freeform 57"/>
                <p:cNvSpPr>
                  <a:spLocks/>
                </p:cNvSpPr>
                <p:nvPr/>
              </p:nvSpPr>
              <p:spPr bwMode="auto">
                <a:xfrm>
                  <a:off x="3956" y="3081"/>
                  <a:ext cx="50" cy="53"/>
                </a:xfrm>
                <a:custGeom>
                  <a:avLst/>
                  <a:gdLst>
                    <a:gd name="T0" fmla="*/ 49 w 50"/>
                    <a:gd name="T1" fmla="*/ 52 h 53"/>
                    <a:gd name="T2" fmla="*/ 33 w 50"/>
                    <a:gd name="T3" fmla="*/ 36 h 53"/>
                    <a:gd name="T4" fmla="*/ 6 w 50"/>
                    <a:gd name="T5" fmla="*/ 37 h 53"/>
                    <a:gd name="T6" fmla="*/ 15 w 50"/>
                    <a:gd name="T7" fmla="*/ 19 h 53"/>
                    <a:gd name="T8" fmla="*/ 0 w 50"/>
                    <a:gd name="T9" fmla="*/ 10 h 53"/>
                    <a:gd name="T10" fmla="*/ 6 w 50"/>
                    <a:gd name="T11" fmla="*/ 0 h 5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0"/>
                    <a:gd name="T19" fmla="*/ 0 h 53"/>
                    <a:gd name="T20" fmla="*/ 50 w 50"/>
                    <a:gd name="T21" fmla="*/ 53 h 5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0" h="53">
                      <a:moveTo>
                        <a:pt x="49" y="52"/>
                      </a:moveTo>
                      <a:lnTo>
                        <a:pt x="33" y="36"/>
                      </a:lnTo>
                      <a:lnTo>
                        <a:pt x="6" y="37"/>
                      </a:lnTo>
                      <a:lnTo>
                        <a:pt x="15" y="19"/>
                      </a:lnTo>
                      <a:lnTo>
                        <a:pt x="0" y="10"/>
                      </a:lnTo>
                      <a:lnTo>
                        <a:pt x="6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187" name="Freeform 58"/>
                <p:cNvSpPr>
                  <a:spLocks/>
                </p:cNvSpPr>
                <p:nvPr/>
              </p:nvSpPr>
              <p:spPr bwMode="auto">
                <a:xfrm>
                  <a:off x="3917" y="3087"/>
                  <a:ext cx="58" cy="85"/>
                </a:xfrm>
                <a:custGeom>
                  <a:avLst/>
                  <a:gdLst>
                    <a:gd name="T0" fmla="*/ 57 w 58"/>
                    <a:gd name="T1" fmla="*/ 84 h 85"/>
                    <a:gd name="T2" fmla="*/ 54 w 58"/>
                    <a:gd name="T3" fmla="*/ 66 h 85"/>
                    <a:gd name="T4" fmla="*/ 36 w 58"/>
                    <a:gd name="T5" fmla="*/ 58 h 85"/>
                    <a:gd name="T6" fmla="*/ 27 w 58"/>
                    <a:gd name="T7" fmla="*/ 72 h 85"/>
                    <a:gd name="T8" fmla="*/ 13 w 58"/>
                    <a:gd name="T9" fmla="*/ 48 h 85"/>
                    <a:gd name="T10" fmla="*/ 34 w 58"/>
                    <a:gd name="T11" fmla="*/ 30 h 85"/>
                    <a:gd name="T12" fmla="*/ 1 w 58"/>
                    <a:gd name="T13" fmla="*/ 22 h 85"/>
                    <a:gd name="T14" fmla="*/ 0 w 58"/>
                    <a:gd name="T15" fmla="*/ 6 h 85"/>
                    <a:gd name="T16" fmla="*/ 7 w 58"/>
                    <a:gd name="T17" fmla="*/ 0 h 8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8"/>
                    <a:gd name="T28" fmla="*/ 0 h 85"/>
                    <a:gd name="T29" fmla="*/ 58 w 58"/>
                    <a:gd name="T30" fmla="*/ 85 h 8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8" h="85">
                      <a:moveTo>
                        <a:pt x="57" y="84"/>
                      </a:moveTo>
                      <a:lnTo>
                        <a:pt x="54" y="66"/>
                      </a:lnTo>
                      <a:lnTo>
                        <a:pt x="36" y="58"/>
                      </a:lnTo>
                      <a:lnTo>
                        <a:pt x="27" y="72"/>
                      </a:lnTo>
                      <a:lnTo>
                        <a:pt x="13" y="48"/>
                      </a:lnTo>
                      <a:lnTo>
                        <a:pt x="34" y="30"/>
                      </a:lnTo>
                      <a:lnTo>
                        <a:pt x="1" y="22"/>
                      </a:lnTo>
                      <a:lnTo>
                        <a:pt x="0" y="6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188" name="Freeform 59"/>
                <p:cNvSpPr>
                  <a:spLocks/>
                </p:cNvSpPr>
                <p:nvPr/>
              </p:nvSpPr>
              <p:spPr bwMode="auto">
                <a:xfrm>
                  <a:off x="4058" y="3079"/>
                  <a:ext cx="32" cy="87"/>
                </a:xfrm>
                <a:custGeom>
                  <a:avLst/>
                  <a:gdLst>
                    <a:gd name="T0" fmla="*/ 6 w 32"/>
                    <a:gd name="T1" fmla="*/ 86 h 87"/>
                    <a:gd name="T2" fmla="*/ 31 w 32"/>
                    <a:gd name="T3" fmla="*/ 75 h 87"/>
                    <a:gd name="T4" fmla="*/ 16 w 32"/>
                    <a:gd name="T5" fmla="*/ 66 h 87"/>
                    <a:gd name="T6" fmla="*/ 30 w 32"/>
                    <a:gd name="T7" fmla="*/ 50 h 87"/>
                    <a:gd name="T8" fmla="*/ 3 w 32"/>
                    <a:gd name="T9" fmla="*/ 51 h 87"/>
                    <a:gd name="T10" fmla="*/ 7 w 32"/>
                    <a:gd name="T11" fmla="*/ 33 h 87"/>
                    <a:gd name="T12" fmla="*/ 21 w 32"/>
                    <a:gd name="T13" fmla="*/ 29 h 87"/>
                    <a:gd name="T14" fmla="*/ 16 w 32"/>
                    <a:gd name="T15" fmla="*/ 17 h 87"/>
                    <a:gd name="T16" fmla="*/ 0 w 32"/>
                    <a:gd name="T17" fmla="*/ 6 h 87"/>
                    <a:gd name="T18" fmla="*/ 10 w 32"/>
                    <a:gd name="T19" fmla="*/ 0 h 8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2"/>
                    <a:gd name="T31" fmla="*/ 0 h 87"/>
                    <a:gd name="T32" fmla="*/ 32 w 32"/>
                    <a:gd name="T33" fmla="*/ 87 h 8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2" h="87">
                      <a:moveTo>
                        <a:pt x="6" y="86"/>
                      </a:moveTo>
                      <a:lnTo>
                        <a:pt x="31" y="75"/>
                      </a:lnTo>
                      <a:lnTo>
                        <a:pt x="16" y="66"/>
                      </a:lnTo>
                      <a:lnTo>
                        <a:pt x="30" y="50"/>
                      </a:lnTo>
                      <a:lnTo>
                        <a:pt x="3" y="51"/>
                      </a:lnTo>
                      <a:lnTo>
                        <a:pt x="7" y="33"/>
                      </a:lnTo>
                      <a:lnTo>
                        <a:pt x="21" y="29"/>
                      </a:lnTo>
                      <a:lnTo>
                        <a:pt x="16" y="17"/>
                      </a:lnTo>
                      <a:lnTo>
                        <a:pt x="0" y="6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189" name="Line 60"/>
                <p:cNvSpPr>
                  <a:spLocks noChangeShapeType="1"/>
                </p:cNvSpPr>
                <p:nvPr/>
              </p:nvSpPr>
              <p:spPr bwMode="auto">
                <a:xfrm flipH="1" flipV="1">
                  <a:off x="4042" y="3137"/>
                  <a:ext cx="30" cy="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190" name="Freeform 61"/>
                <p:cNvSpPr>
                  <a:spLocks/>
                </p:cNvSpPr>
                <p:nvPr/>
              </p:nvSpPr>
              <p:spPr bwMode="auto">
                <a:xfrm>
                  <a:off x="3887" y="3085"/>
                  <a:ext cx="34" cy="90"/>
                </a:xfrm>
                <a:custGeom>
                  <a:avLst/>
                  <a:gdLst>
                    <a:gd name="T0" fmla="*/ 10 w 34"/>
                    <a:gd name="T1" fmla="*/ 89 h 90"/>
                    <a:gd name="T2" fmla="*/ 33 w 34"/>
                    <a:gd name="T3" fmla="*/ 77 h 90"/>
                    <a:gd name="T4" fmla="*/ 3 w 34"/>
                    <a:gd name="T5" fmla="*/ 68 h 90"/>
                    <a:gd name="T6" fmla="*/ 19 w 34"/>
                    <a:gd name="T7" fmla="*/ 53 h 90"/>
                    <a:gd name="T8" fmla="*/ 6 w 34"/>
                    <a:gd name="T9" fmla="*/ 39 h 90"/>
                    <a:gd name="T10" fmla="*/ 16 w 34"/>
                    <a:gd name="T11" fmla="*/ 26 h 90"/>
                    <a:gd name="T12" fmla="*/ 0 w 34"/>
                    <a:gd name="T13" fmla="*/ 11 h 90"/>
                    <a:gd name="T14" fmla="*/ 9 w 34"/>
                    <a:gd name="T15" fmla="*/ 0 h 9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4"/>
                    <a:gd name="T25" fmla="*/ 0 h 90"/>
                    <a:gd name="T26" fmla="*/ 34 w 34"/>
                    <a:gd name="T27" fmla="*/ 90 h 9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4" h="90">
                      <a:moveTo>
                        <a:pt x="10" y="89"/>
                      </a:moveTo>
                      <a:lnTo>
                        <a:pt x="33" y="77"/>
                      </a:lnTo>
                      <a:lnTo>
                        <a:pt x="3" y="68"/>
                      </a:lnTo>
                      <a:lnTo>
                        <a:pt x="19" y="53"/>
                      </a:lnTo>
                      <a:lnTo>
                        <a:pt x="6" y="39"/>
                      </a:lnTo>
                      <a:lnTo>
                        <a:pt x="16" y="26"/>
                      </a:lnTo>
                      <a:lnTo>
                        <a:pt x="0" y="11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191" name="Freeform 62"/>
                <p:cNvSpPr>
                  <a:spLocks/>
                </p:cNvSpPr>
                <p:nvPr/>
              </p:nvSpPr>
              <p:spPr bwMode="auto">
                <a:xfrm>
                  <a:off x="4097" y="3085"/>
                  <a:ext cx="38" cy="82"/>
                </a:xfrm>
                <a:custGeom>
                  <a:avLst/>
                  <a:gdLst>
                    <a:gd name="T0" fmla="*/ 10 w 38"/>
                    <a:gd name="T1" fmla="*/ 81 h 82"/>
                    <a:gd name="T2" fmla="*/ 37 w 38"/>
                    <a:gd name="T3" fmla="*/ 75 h 82"/>
                    <a:gd name="T4" fmla="*/ 27 w 38"/>
                    <a:gd name="T5" fmla="*/ 59 h 82"/>
                    <a:gd name="T6" fmla="*/ 36 w 38"/>
                    <a:gd name="T7" fmla="*/ 51 h 82"/>
                    <a:gd name="T8" fmla="*/ 18 w 38"/>
                    <a:gd name="T9" fmla="*/ 30 h 82"/>
                    <a:gd name="T10" fmla="*/ 10 w 38"/>
                    <a:gd name="T11" fmla="*/ 45 h 82"/>
                    <a:gd name="T12" fmla="*/ 0 w 38"/>
                    <a:gd name="T13" fmla="*/ 30 h 82"/>
                    <a:gd name="T14" fmla="*/ 10 w 38"/>
                    <a:gd name="T15" fmla="*/ 6 h 82"/>
                    <a:gd name="T16" fmla="*/ 28 w 38"/>
                    <a:gd name="T17" fmla="*/ 0 h 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8"/>
                    <a:gd name="T28" fmla="*/ 0 h 82"/>
                    <a:gd name="T29" fmla="*/ 38 w 38"/>
                    <a:gd name="T30" fmla="*/ 82 h 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8" h="82">
                      <a:moveTo>
                        <a:pt x="10" y="81"/>
                      </a:moveTo>
                      <a:lnTo>
                        <a:pt x="37" y="75"/>
                      </a:lnTo>
                      <a:lnTo>
                        <a:pt x="27" y="59"/>
                      </a:lnTo>
                      <a:lnTo>
                        <a:pt x="36" y="51"/>
                      </a:lnTo>
                      <a:lnTo>
                        <a:pt x="18" y="30"/>
                      </a:lnTo>
                      <a:lnTo>
                        <a:pt x="10" y="45"/>
                      </a:lnTo>
                      <a:lnTo>
                        <a:pt x="0" y="30"/>
                      </a:lnTo>
                      <a:lnTo>
                        <a:pt x="10" y="6"/>
                      </a:lnTo>
                      <a:lnTo>
                        <a:pt x="28" y="0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7182" name="Freeform 63"/>
              <p:cNvSpPr>
                <a:spLocks/>
              </p:cNvSpPr>
              <p:nvPr/>
            </p:nvSpPr>
            <p:spPr bwMode="auto">
              <a:xfrm>
                <a:off x="3844" y="3075"/>
                <a:ext cx="31" cy="289"/>
              </a:xfrm>
              <a:custGeom>
                <a:avLst/>
                <a:gdLst>
                  <a:gd name="T0" fmla="*/ 24 w 31"/>
                  <a:gd name="T1" fmla="*/ 0 h 289"/>
                  <a:gd name="T2" fmla="*/ 18 w 31"/>
                  <a:gd name="T3" fmla="*/ 4 h 289"/>
                  <a:gd name="T4" fmla="*/ 16 w 31"/>
                  <a:gd name="T5" fmla="*/ 10 h 289"/>
                  <a:gd name="T6" fmla="*/ 14 w 31"/>
                  <a:gd name="T7" fmla="*/ 16 h 289"/>
                  <a:gd name="T8" fmla="*/ 10 w 31"/>
                  <a:gd name="T9" fmla="*/ 22 h 289"/>
                  <a:gd name="T10" fmla="*/ 6 w 31"/>
                  <a:gd name="T11" fmla="*/ 28 h 289"/>
                  <a:gd name="T12" fmla="*/ 6 w 31"/>
                  <a:gd name="T13" fmla="*/ 34 h 289"/>
                  <a:gd name="T14" fmla="*/ 4 w 31"/>
                  <a:gd name="T15" fmla="*/ 40 h 289"/>
                  <a:gd name="T16" fmla="*/ 4 w 31"/>
                  <a:gd name="T17" fmla="*/ 46 h 289"/>
                  <a:gd name="T18" fmla="*/ 2 w 31"/>
                  <a:gd name="T19" fmla="*/ 52 h 289"/>
                  <a:gd name="T20" fmla="*/ 0 w 31"/>
                  <a:gd name="T21" fmla="*/ 58 h 289"/>
                  <a:gd name="T22" fmla="*/ 0 w 31"/>
                  <a:gd name="T23" fmla="*/ 64 h 289"/>
                  <a:gd name="T24" fmla="*/ 2 w 31"/>
                  <a:gd name="T25" fmla="*/ 70 h 289"/>
                  <a:gd name="T26" fmla="*/ 4 w 31"/>
                  <a:gd name="T27" fmla="*/ 76 h 289"/>
                  <a:gd name="T28" fmla="*/ 4 w 31"/>
                  <a:gd name="T29" fmla="*/ 82 h 289"/>
                  <a:gd name="T30" fmla="*/ 10 w 31"/>
                  <a:gd name="T31" fmla="*/ 88 h 289"/>
                  <a:gd name="T32" fmla="*/ 12 w 31"/>
                  <a:gd name="T33" fmla="*/ 94 h 289"/>
                  <a:gd name="T34" fmla="*/ 16 w 31"/>
                  <a:gd name="T35" fmla="*/ 100 h 289"/>
                  <a:gd name="T36" fmla="*/ 20 w 31"/>
                  <a:gd name="T37" fmla="*/ 106 h 289"/>
                  <a:gd name="T38" fmla="*/ 22 w 31"/>
                  <a:gd name="T39" fmla="*/ 112 h 289"/>
                  <a:gd name="T40" fmla="*/ 24 w 31"/>
                  <a:gd name="T41" fmla="*/ 118 h 289"/>
                  <a:gd name="T42" fmla="*/ 26 w 31"/>
                  <a:gd name="T43" fmla="*/ 124 h 289"/>
                  <a:gd name="T44" fmla="*/ 28 w 31"/>
                  <a:gd name="T45" fmla="*/ 130 h 289"/>
                  <a:gd name="T46" fmla="*/ 28 w 31"/>
                  <a:gd name="T47" fmla="*/ 136 h 289"/>
                  <a:gd name="T48" fmla="*/ 30 w 31"/>
                  <a:gd name="T49" fmla="*/ 142 h 289"/>
                  <a:gd name="T50" fmla="*/ 24 w 31"/>
                  <a:gd name="T51" fmla="*/ 138 h 289"/>
                  <a:gd name="T52" fmla="*/ 24 w 31"/>
                  <a:gd name="T53" fmla="*/ 144 h 289"/>
                  <a:gd name="T54" fmla="*/ 24 w 31"/>
                  <a:gd name="T55" fmla="*/ 150 h 289"/>
                  <a:gd name="T56" fmla="*/ 26 w 31"/>
                  <a:gd name="T57" fmla="*/ 156 h 289"/>
                  <a:gd name="T58" fmla="*/ 26 w 31"/>
                  <a:gd name="T59" fmla="*/ 162 h 289"/>
                  <a:gd name="T60" fmla="*/ 26 w 31"/>
                  <a:gd name="T61" fmla="*/ 168 h 289"/>
                  <a:gd name="T62" fmla="*/ 26 w 31"/>
                  <a:gd name="T63" fmla="*/ 174 h 289"/>
                  <a:gd name="T64" fmla="*/ 26 w 31"/>
                  <a:gd name="T65" fmla="*/ 180 h 289"/>
                  <a:gd name="T66" fmla="*/ 24 w 31"/>
                  <a:gd name="T67" fmla="*/ 186 h 289"/>
                  <a:gd name="T68" fmla="*/ 22 w 31"/>
                  <a:gd name="T69" fmla="*/ 192 h 289"/>
                  <a:gd name="T70" fmla="*/ 22 w 31"/>
                  <a:gd name="T71" fmla="*/ 198 h 289"/>
                  <a:gd name="T72" fmla="*/ 22 w 31"/>
                  <a:gd name="T73" fmla="*/ 204 h 289"/>
                  <a:gd name="T74" fmla="*/ 20 w 31"/>
                  <a:gd name="T75" fmla="*/ 210 h 289"/>
                  <a:gd name="T76" fmla="*/ 20 w 31"/>
                  <a:gd name="T77" fmla="*/ 216 h 289"/>
                  <a:gd name="T78" fmla="*/ 22 w 31"/>
                  <a:gd name="T79" fmla="*/ 222 h 289"/>
                  <a:gd name="T80" fmla="*/ 20 w 31"/>
                  <a:gd name="T81" fmla="*/ 228 h 289"/>
                  <a:gd name="T82" fmla="*/ 20 w 31"/>
                  <a:gd name="T83" fmla="*/ 234 h 289"/>
                  <a:gd name="T84" fmla="*/ 22 w 31"/>
                  <a:gd name="T85" fmla="*/ 240 h 289"/>
                  <a:gd name="T86" fmla="*/ 26 w 31"/>
                  <a:gd name="T87" fmla="*/ 246 h 289"/>
                  <a:gd name="T88" fmla="*/ 26 w 31"/>
                  <a:gd name="T89" fmla="*/ 252 h 289"/>
                  <a:gd name="T90" fmla="*/ 24 w 31"/>
                  <a:gd name="T91" fmla="*/ 258 h 289"/>
                  <a:gd name="T92" fmla="*/ 22 w 31"/>
                  <a:gd name="T93" fmla="*/ 264 h 289"/>
                  <a:gd name="T94" fmla="*/ 22 w 31"/>
                  <a:gd name="T95" fmla="*/ 270 h 289"/>
                  <a:gd name="T96" fmla="*/ 24 w 31"/>
                  <a:gd name="T97" fmla="*/ 276 h 289"/>
                  <a:gd name="T98" fmla="*/ 24 w 31"/>
                  <a:gd name="T99" fmla="*/ 282 h 289"/>
                  <a:gd name="T100" fmla="*/ 24 w 31"/>
                  <a:gd name="T101" fmla="*/ 288 h 289"/>
                  <a:gd name="T102" fmla="*/ 26 w 31"/>
                  <a:gd name="T103" fmla="*/ 288 h 28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1"/>
                  <a:gd name="T157" fmla="*/ 0 h 289"/>
                  <a:gd name="T158" fmla="*/ 31 w 31"/>
                  <a:gd name="T159" fmla="*/ 289 h 28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1" h="289">
                    <a:moveTo>
                      <a:pt x="24" y="0"/>
                    </a:moveTo>
                    <a:lnTo>
                      <a:pt x="18" y="4"/>
                    </a:lnTo>
                    <a:lnTo>
                      <a:pt x="16" y="10"/>
                    </a:lnTo>
                    <a:lnTo>
                      <a:pt x="14" y="16"/>
                    </a:lnTo>
                    <a:lnTo>
                      <a:pt x="10" y="22"/>
                    </a:lnTo>
                    <a:lnTo>
                      <a:pt x="6" y="28"/>
                    </a:lnTo>
                    <a:lnTo>
                      <a:pt x="6" y="34"/>
                    </a:lnTo>
                    <a:lnTo>
                      <a:pt x="4" y="40"/>
                    </a:lnTo>
                    <a:lnTo>
                      <a:pt x="4" y="46"/>
                    </a:lnTo>
                    <a:lnTo>
                      <a:pt x="2" y="52"/>
                    </a:lnTo>
                    <a:lnTo>
                      <a:pt x="0" y="58"/>
                    </a:lnTo>
                    <a:lnTo>
                      <a:pt x="0" y="64"/>
                    </a:lnTo>
                    <a:lnTo>
                      <a:pt x="2" y="70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10" y="88"/>
                    </a:lnTo>
                    <a:lnTo>
                      <a:pt x="12" y="94"/>
                    </a:lnTo>
                    <a:lnTo>
                      <a:pt x="16" y="100"/>
                    </a:lnTo>
                    <a:lnTo>
                      <a:pt x="20" y="106"/>
                    </a:lnTo>
                    <a:lnTo>
                      <a:pt x="22" y="112"/>
                    </a:lnTo>
                    <a:lnTo>
                      <a:pt x="24" y="118"/>
                    </a:lnTo>
                    <a:lnTo>
                      <a:pt x="26" y="124"/>
                    </a:lnTo>
                    <a:lnTo>
                      <a:pt x="28" y="130"/>
                    </a:lnTo>
                    <a:lnTo>
                      <a:pt x="28" y="136"/>
                    </a:lnTo>
                    <a:lnTo>
                      <a:pt x="30" y="142"/>
                    </a:lnTo>
                    <a:lnTo>
                      <a:pt x="24" y="138"/>
                    </a:lnTo>
                    <a:lnTo>
                      <a:pt x="24" y="144"/>
                    </a:lnTo>
                    <a:lnTo>
                      <a:pt x="24" y="150"/>
                    </a:lnTo>
                    <a:lnTo>
                      <a:pt x="26" y="156"/>
                    </a:lnTo>
                    <a:lnTo>
                      <a:pt x="26" y="162"/>
                    </a:lnTo>
                    <a:lnTo>
                      <a:pt x="26" y="168"/>
                    </a:lnTo>
                    <a:lnTo>
                      <a:pt x="26" y="174"/>
                    </a:lnTo>
                    <a:lnTo>
                      <a:pt x="26" y="180"/>
                    </a:lnTo>
                    <a:lnTo>
                      <a:pt x="24" y="186"/>
                    </a:lnTo>
                    <a:lnTo>
                      <a:pt x="22" y="192"/>
                    </a:lnTo>
                    <a:lnTo>
                      <a:pt x="22" y="198"/>
                    </a:lnTo>
                    <a:lnTo>
                      <a:pt x="22" y="204"/>
                    </a:lnTo>
                    <a:lnTo>
                      <a:pt x="20" y="210"/>
                    </a:lnTo>
                    <a:lnTo>
                      <a:pt x="20" y="216"/>
                    </a:lnTo>
                    <a:lnTo>
                      <a:pt x="22" y="222"/>
                    </a:lnTo>
                    <a:lnTo>
                      <a:pt x="20" y="228"/>
                    </a:lnTo>
                    <a:lnTo>
                      <a:pt x="20" y="234"/>
                    </a:lnTo>
                    <a:lnTo>
                      <a:pt x="22" y="240"/>
                    </a:lnTo>
                    <a:lnTo>
                      <a:pt x="26" y="246"/>
                    </a:lnTo>
                    <a:lnTo>
                      <a:pt x="26" y="252"/>
                    </a:lnTo>
                    <a:lnTo>
                      <a:pt x="24" y="258"/>
                    </a:lnTo>
                    <a:lnTo>
                      <a:pt x="22" y="264"/>
                    </a:lnTo>
                    <a:lnTo>
                      <a:pt x="22" y="270"/>
                    </a:lnTo>
                    <a:lnTo>
                      <a:pt x="24" y="276"/>
                    </a:lnTo>
                    <a:lnTo>
                      <a:pt x="24" y="282"/>
                    </a:lnTo>
                    <a:lnTo>
                      <a:pt x="24" y="288"/>
                    </a:lnTo>
                    <a:lnTo>
                      <a:pt x="26" y="288"/>
                    </a:lnTo>
                  </a:path>
                </a:pathLst>
              </a:custGeom>
              <a:noFill/>
              <a:ln w="12700" cap="rnd">
                <a:solidFill>
                  <a:srgbClr val="FE9B0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183" name="Freeform 64"/>
              <p:cNvSpPr>
                <a:spLocks/>
              </p:cNvSpPr>
              <p:nvPr/>
            </p:nvSpPr>
            <p:spPr bwMode="auto">
              <a:xfrm>
                <a:off x="3818" y="3321"/>
                <a:ext cx="59" cy="49"/>
              </a:xfrm>
              <a:custGeom>
                <a:avLst/>
                <a:gdLst>
                  <a:gd name="T0" fmla="*/ 54 w 59"/>
                  <a:gd name="T1" fmla="*/ 4 h 49"/>
                  <a:gd name="T2" fmla="*/ 48 w 59"/>
                  <a:gd name="T3" fmla="*/ 4 h 49"/>
                  <a:gd name="T4" fmla="*/ 42 w 59"/>
                  <a:gd name="T5" fmla="*/ 2 h 49"/>
                  <a:gd name="T6" fmla="*/ 36 w 59"/>
                  <a:gd name="T7" fmla="*/ 2 h 49"/>
                  <a:gd name="T8" fmla="*/ 30 w 59"/>
                  <a:gd name="T9" fmla="*/ 0 h 49"/>
                  <a:gd name="T10" fmla="*/ 24 w 59"/>
                  <a:gd name="T11" fmla="*/ 0 h 49"/>
                  <a:gd name="T12" fmla="*/ 18 w 59"/>
                  <a:gd name="T13" fmla="*/ 2 h 49"/>
                  <a:gd name="T14" fmla="*/ 12 w 59"/>
                  <a:gd name="T15" fmla="*/ 6 h 49"/>
                  <a:gd name="T16" fmla="*/ 8 w 59"/>
                  <a:gd name="T17" fmla="*/ 12 h 49"/>
                  <a:gd name="T18" fmla="*/ 6 w 59"/>
                  <a:gd name="T19" fmla="*/ 18 h 49"/>
                  <a:gd name="T20" fmla="*/ 2 w 59"/>
                  <a:gd name="T21" fmla="*/ 24 h 49"/>
                  <a:gd name="T22" fmla="*/ 0 w 59"/>
                  <a:gd name="T23" fmla="*/ 30 h 49"/>
                  <a:gd name="T24" fmla="*/ 0 w 59"/>
                  <a:gd name="T25" fmla="*/ 36 h 49"/>
                  <a:gd name="T26" fmla="*/ 2 w 59"/>
                  <a:gd name="T27" fmla="*/ 42 h 49"/>
                  <a:gd name="T28" fmla="*/ 8 w 59"/>
                  <a:gd name="T29" fmla="*/ 46 h 49"/>
                  <a:gd name="T30" fmla="*/ 14 w 59"/>
                  <a:gd name="T31" fmla="*/ 48 h 49"/>
                  <a:gd name="T32" fmla="*/ 20 w 59"/>
                  <a:gd name="T33" fmla="*/ 48 h 49"/>
                  <a:gd name="T34" fmla="*/ 26 w 59"/>
                  <a:gd name="T35" fmla="*/ 48 h 49"/>
                  <a:gd name="T36" fmla="*/ 32 w 59"/>
                  <a:gd name="T37" fmla="*/ 48 h 49"/>
                  <a:gd name="T38" fmla="*/ 38 w 59"/>
                  <a:gd name="T39" fmla="*/ 46 h 49"/>
                  <a:gd name="T40" fmla="*/ 44 w 59"/>
                  <a:gd name="T41" fmla="*/ 46 h 49"/>
                  <a:gd name="T42" fmla="*/ 50 w 59"/>
                  <a:gd name="T43" fmla="*/ 48 h 49"/>
                  <a:gd name="T44" fmla="*/ 56 w 59"/>
                  <a:gd name="T45" fmla="*/ 44 h 49"/>
                  <a:gd name="T46" fmla="*/ 56 w 59"/>
                  <a:gd name="T47" fmla="*/ 38 h 49"/>
                  <a:gd name="T48" fmla="*/ 58 w 59"/>
                  <a:gd name="T49" fmla="*/ 32 h 49"/>
                  <a:gd name="T50" fmla="*/ 58 w 59"/>
                  <a:gd name="T51" fmla="*/ 26 h 49"/>
                  <a:gd name="T52" fmla="*/ 56 w 59"/>
                  <a:gd name="T53" fmla="*/ 20 h 49"/>
                  <a:gd name="T54" fmla="*/ 54 w 59"/>
                  <a:gd name="T55" fmla="*/ 14 h 49"/>
                  <a:gd name="T56" fmla="*/ 54 w 59"/>
                  <a:gd name="T57" fmla="*/ 8 h 49"/>
                  <a:gd name="T58" fmla="*/ 54 w 59"/>
                  <a:gd name="T59" fmla="*/ 4 h 4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9"/>
                  <a:gd name="T91" fmla="*/ 0 h 49"/>
                  <a:gd name="T92" fmla="*/ 59 w 59"/>
                  <a:gd name="T93" fmla="*/ 49 h 49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9" h="49">
                    <a:moveTo>
                      <a:pt x="54" y="4"/>
                    </a:moveTo>
                    <a:lnTo>
                      <a:pt x="48" y="4"/>
                    </a:lnTo>
                    <a:lnTo>
                      <a:pt x="42" y="2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2" y="6"/>
                    </a:lnTo>
                    <a:lnTo>
                      <a:pt x="8" y="12"/>
                    </a:lnTo>
                    <a:lnTo>
                      <a:pt x="6" y="18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8" y="46"/>
                    </a:lnTo>
                    <a:lnTo>
                      <a:pt x="14" y="48"/>
                    </a:lnTo>
                    <a:lnTo>
                      <a:pt x="20" y="48"/>
                    </a:lnTo>
                    <a:lnTo>
                      <a:pt x="26" y="48"/>
                    </a:lnTo>
                    <a:lnTo>
                      <a:pt x="32" y="48"/>
                    </a:lnTo>
                    <a:lnTo>
                      <a:pt x="38" y="46"/>
                    </a:lnTo>
                    <a:lnTo>
                      <a:pt x="44" y="46"/>
                    </a:lnTo>
                    <a:lnTo>
                      <a:pt x="50" y="48"/>
                    </a:lnTo>
                    <a:lnTo>
                      <a:pt x="56" y="44"/>
                    </a:lnTo>
                    <a:lnTo>
                      <a:pt x="56" y="38"/>
                    </a:lnTo>
                    <a:lnTo>
                      <a:pt x="58" y="32"/>
                    </a:lnTo>
                    <a:lnTo>
                      <a:pt x="58" y="26"/>
                    </a:lnTo>
                    <a:lnTo>
                      <a:pt x="56" y="20"/>
                    </a:lnTo>
                    <a:lnTo>
                      <a:pt x="54" y="14"/>
                    </a:lnTo>
                    <a:lnTo>
                      <a:pt x="54" y="8"/>
                    </a:lnTo>
                    <a:lnTo>
                      <a:pt x="54" y="4"/>
                    </a:lnTo>
                  </a:path>
                </a:pathLst>
              </a:custGeom>
              <a:solidFill>
                <a:srgbClr val="676767"/>
              </a:solidFill>
              <a:ln w="12700" cap="rnd">
                <a:solidFill>
                  <a:srgbClr val="67676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184" name="Freeform 65"/>
              <p:cNvSpPr>
                <a:spLocks/>
              </p:cNvSpPr>
              <p:nvPr/>
            </p:nvSpPr>
            <p:spPr bwMode="auto">
              <a:xfrm>
                <a:off x="3842" y="3167"/>
                <a:ext cx="27" cy="153"/>
              </a:xfrm>
              <a:custGeom>
                <a:avLst/>
                <a:gdLst>
                  <a:gd name="T0" fmla="*/ 26 w 27"/>
                  <a:gd name="T1" fmla="*/ 14 h 153"/>
                  <a:gd name="T2" fmla="*/ 22 w 27"/>
                  <a:gd name="T3" fmla="*/ 8 h 153"/>
                  <a:gd name="T4" fmla="*/ 16 w 27"/>
                  <a:gd name="T5" fmla="*/ 6 h 153"/>
                  <a:gd name="T6" fmla="*/ 10 w 27"/>
                  <a:gd name="T7" fmla="*/ 4 h 153"/>
                  <a:gd name="T8" fmla="*/ 8 w 27"/>
                  <a:gd name="T9" fmla="*/ 10 h 153"/>
                  <a:gd name="T10" fmla="*/ 8 w 27"/>
                  <a:gd name="T11" fmla="*/ 16 h 153"/>
                  <a:gd name="T12" fmla="*/ 6 w 27"/>
                  <a:gd name="T13" fmla="*/ 22 h 153"/>
                  <a:gd name="T14" fmla="*/ 4 w 27"/>
                  <a:gd name="T15" fmla="*/ 28 h 153"/>
                  <a:gd name="T16" fmla="*/ 6 w 27"/>
                  <a:gd name="T17" fmla="*/ 34 h 153"/>
                  <a:gd name="T18" fmla="*/ 8 w 27"/>
                  <a:gd name="T19" fmla="*/ 40 h 153"/>
                  <a:gd name="T20" fmla="*/ 8 w 27"/>
                  <a:gd name="T21" fmla="*/ 48 h 153"/>
                  <a:gd name="T22" fmla="*/ 8 w 27"/>
                  <a:gd name="T23" fmla="*/ 54 h 153"/>
                  <a:gd name="T24" fmla="*/ 8 w 27"/>
                  <a:gd name="T25" fmla="*/ 60 h 153"/>
                  <a:gd name="T26" fmla="*/ 6 w 27"/>
                  <a:gd name="T27" fmla="*/ 66 h 153"/>
                  <a:gd name="T28" fmla="*/ 4 w 27"/>
                  <a:gd name="T29" fmla="*/ 72 h 153"/>
                  <a:gd name="T30" fmla="*/ 4 w 27"/>
                  <a:gd name="T31" fmla="*/ 78 h 153"/>
                  <a:gd name="T32" fmla="*/ 4 w 27"/>
                  <a:gd name="T33" fmla="*/ 84 h 153"/>
                  <a:gd name="T34" fmla="*/ 10 w 27"/>
                  <a:gd name="T35" fmla="*/ 88 h 153"/>
                  <a:gd name="T36" fmla="*/ 10 w 27"/>
                  <a:gd name="T37" fmla="*/ 94 h 153"/>
                  <a:gd name="T38" fmla="*/ 10 w 27"/>
                  <a:gd name="T39" fmla="*/ 100 h 153"/>
                  <a:gd name="T40" fmla="*/ 10 w 27"/>
                  <a:gd name="T41" fmla="*/ 106 h 153"/>
                  <a:gd name="T42" fmla="*/ 10 w 27"/>
                  <a:gd name="T43" fmla="*/ 112 h 153"/>
                  <a:gd name="T44" fmla="*/ 10 w 27"/>
                  <a:gd name="T45" fmla="*/ 118 h 153"/>
                  <a:gd name="T46" fmla="*/ 6 w 27"/>
                  <a:gd name="T47" fmla="*/ 124 h 153"/>
                  <a:gd name="T48" fmla="*/ 4 w 27"/>
                  <a:gd name="T49" fmla="*/ 130 h 153"/>
                  <a:gd name="T50" fmla="*/ 0 w 27"/>
                  <a:gd name="T51" fmla="*/ 136 h 153"/>
                  <a:gd name="T52" fmla="*/ 0 w 27"/>
                  <a:gd name="T53" fmla="*/ 142 h 153"/>
                  <a:gd name="T54" fmla="*/ 4 w 27"/>
                  <a:gd name="T55" fmla="*/ 148 h 153"/>
                  <a:gd name="T56" fmla="*/ 10 w 27"/>
                  <a:gd name="T57" fmla="*/ 150 h 153"/>
                  <a:gd name="T58" fmla="*/ 16 w 27"/>
                  <a:gd name="T59" fmla="*/ 152 h 153"/>
                  <a:gd name="T60" fmla="*/ 22 w 27"/>
                  <a:gd name="T61" fmla="*/ 148 h 153"/>
                  <a:gd name="T62" fmla="*/ 26 w 27"/>
                  <a:gd name="T63" fmla="*/ 142 h 153"/>
                  <a:gd name="T64" fmla="*/ 26 w 27"/>
                  <a:gd name="T65" fmla="*/ 136 h 153"/>
                  <a:gd name="T66" fmla="*/ 24 w 27"/>
                  <a:gd name="T67" fmla="*/ 130 h 153"/>
                  <a:gd name="T68" fmla="*/ 24 w 27"/>
                  <a:gd name="T69" fmla="*/ 124 h 153"/>
                  <a:gd name="T70" fmla="*/ 24 w 27"/>
                  <a:gd name="T71" fmla="*/ 116 h 153"/>
                  <a:gd name="T72" fmla="*/ 24 w 27"/>
                  <a:gd name="T73" fmla="*/ 110 h 153"/>
                  <a:gd name="T74" fmla="*/ 24 w 27"/>
                  <a:gd name="T75" fmla="*/ 104 h 153"/>
                  <a:gd name="T76" fmla="*/ 24 w 27"/>
                  <a:gd name="T77" fmla="*/ 96 h 153"/>
                  <a:gd name="T78" fmla="*/ 24 w 27"/>
                  <a:gd name="T79" fmla="*/ 90 h 153"/>
                  <a:gd name="T80" fmla="*/ 24 w 27"/>
                  <a:gd name="T81" fmla="*/ 84 h 153"/>
                  <a:gd name="T82" fmla="*/ 22 w 27"/>
                  <a:gd name="T83" fmla="*/ 78 h 153"/>
                  <a:gd name="T84" fmla="*/ 22 w 27"/>
                  <a:gd name="T85" fmla="*/ 72 h 153"/>
                  <a:gd name="T86" fmla="*/ 24 w 27"/>
                  <a:gd name="T87" fmla="*/ 66 h 153"/>
                  <a:gd name="T88" fmla="*/ 26 w 27"/>
                  <a:gd name="T89" fmla="*/ 60 h 153"/>
                  <a:gd name="T90" fmla="*/ 26 w 27"/>
                  <a:gd name="T91" fmla="*/ 52 h 153"/>
                  <a:gd name="T92" fmla="*/ 26 w 27"/>
                  <a:gd name="T93" fmla="*/ 46 h 153"/>
                  <a:gd name="T94" fmla="*/ 26 w 27"/>
                  <a:gd name="T95" fmla="*/ 40 h 153"/>
                  <a:gd name="T96" fmla="*/ 26 w 27"/>
                  <a:gd name="T97" fmla="*/ 34 h 153"/>
                  <a:gd name="T98" fmla="*/ 26 w 27"/>
                  <a:gd name="T99" fmla="*/ 28 h 153"/>
                  <a:gd name="T100" fmla="*/ 26 w 27"/>
                  <a:gd name="T101" fmla="*/ 22 h 153"/>
                  <a:gd name="T102" fmla="*/ 24 w 27"/>
                  <a:gd name="T103" fmla="*/ 16 h 153"/>
                  <a:gd name="T104" fmla="*/ 20 w 27"/>
                  <a:gd name="T105" fmla="*/ 10 h 153"/>
                  <a:gd name="T106" fmla="*/ 18 w 27"/>
                  <a:gd name="T107" fmla="*/ 4 h 153"/>
                  <a:gd name="T108" fmla="*/ 16 w 27"/>
                  <a:gd name="T109" fmla="*/ 0 h 15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7"/>
                  <a:gd name="T166" fmla="*/ 0 h 153"/>
                  <a:gd name="T167" fmla="*/ 27 w 27"/>
                  <a:gd name="T168" fmla="*/ 153 h 15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7" h="153">
                    <a:moveTo>
                      <a:pt x="26" y="14"/>
                    </a:moveTo>
                    <a:lnTo>
                      <a:pt x="22" y="8"/>
                    </a:lnTo>
                    <a:lnTo>
                      <a:pt x="16" y="6"/>
                    </a:lnTo>
                    <a:lnTo>
                      <a:pt x="10" y="4"/>
                    </a:lnTo>
                    <a:lnTo>
                      <a:pt x="8" y="10"/>
                    </a:lnTo>
                    <a:lnTo>
                      <a:pt x="8" y="16"/>
                    </a:lnTo>
                    <a:lnTo>
                      <a:pt x="6" y="22"/>
                    </a:lnTo>
                    <a:lnTo>
                      <a:pt x="4" y="28"/>
                    </a:lnTo>
                    <a:lnTo>
                      <a:pt x="6" y="34"/>
                    </a:lnTo>
                    <a:lnTo>
                      <a:pt x="8" y="40"/>
                    </a:lnTo>
                    <a:lnTo>
                      <a:pt x="8" y="48"/>
                    </a:lnTo>
                    <a:lnTo>
                      <a:pt x="8" y="54"/>
                    </a:lnTo>
                    <a:lnTo>
                      <a:pt x="8" y="60"/>
                    </a:lnTo>
                    <a:lnTo>
                      <a:pt x="6" y="66"/>
                    </a:lnTo>
                    <a:lnTo>
                      <a:pt x="4" y="72"/>
                    </a:lnTo>
                    <a:lnTo>
                      <a:pt x="4" y="78"/>
                    </a:lnTo>
                    <a:lnTo>
                      <a:pt x="4" y="84"/>
                    </a:lnTo>
                    <a:lnTo>
                      <a:pt x="10" y="88"/>
                    </a:lnTo>
                    <a:lnTo>
                      <a:pt x="10" y="94"/>
                    </a:lnTo>
                    <a:lnTo>
                      <a:pt x="10" y="100"/>
                    </a:lnTo>
                    <a:lnTo>
                      <a:pt x="10" y="106"/>
                    </a:lnTo>
                    <a:lnTo>
                      <a:pt x="10" y="112"/>
                    </a:lnTo>
                    <a:lnTo>
                      <a:pt x="10" y="118"/>
                    </a:lnTo>
                    <a:lnTo>
                      <a:pt x="6" y="124"/>
                    </a:lnTo>
                    <a:lnTo>
                      <a:pt x="4" y="130"/>
                    </a:lnTo>
                    <a:lnTo>
                      <a:pt x="0" y="136"/>
                    </a:lnTo>
                    <a:lnTo>
                      <a:pt x="0" y="142"/>
                    </a:lnTo>
                    <a:lnTo>
                      <a:pt x="4" y="148"/>
                    </a:lnTo>
                    <a:lnTo>
                      <a:pt x="10" y="150"/>
                    </a:lnTo>
                    <a:lnTo>
                      <a:pt x="16" y="152"/>
                    </a:lnTo>
                    <a:lnTo>
                      <a:pt x="22" y="148"/>
                    </a:lnTo>
                    <a:lnTo>
                      <a:pt x="26" y="142"/>
                    </a:lnTo>
                    <a:lnTo>
                      <a:pt x="26" y="136"/>
                    </a:lnTo>
                    <a:lnTo>
                      <a:pt x="24" y="130"/>
                    </a:lnTo>
                    <a:lnTo>
                      <a:pt x="24" y="124"/>
                    </a:lnTo>
                    <a:lnTo>
                      <a:pt x="24" y="116"/>
                    </a:lnTo>
                    <a:lnTo>
                      <a:pt x="24" y="110"/>
                    </a:lnTo>
                    <a:lnTo>
                      <a:pt x="24" y="104"/>
                    </a:lnTo>
                    <a:lnTo>
                      <a:pt x="24" y="96"/>
                    </a:lnTo>
                    <a:lnTo>
                      <a:pt x="24" y="90"/>
                    </a:lnTo>
                    <a:lnTo>
                      <a:pt x="24" y="84"/>
                    </a:lnTo>
                    <a:lnTo>
                      <a:pt x="22" y="78"/>
                    </a:lnTo>
                    <a:lnTo>
                      <a:pt x="22" y="72"/>
                    </a:lnTo>
                    <a:lnTo>
                      <a:pt x="24" y="66"/>
                    </a:lnTo>
                    <a:lnTo>
                      <a:pt x="26" y="60"/>
                    </a:lnTo>
                    <a:lnTo>
                      <a:pt x="26" y="52"/>
                    </a:lnTo>
                    <a:lnTo>
                      <a:pt x="26" y="46"/>
                    </a:lnTo>
                    <a:lnTo>
                      <a:pt x="26" y="40"/>
                    </a:lnTo>
                    <a:lnTo>
                      <a:pt x="26" y="34"/>
                    </a:lnTo>
                    <a:lnTo>
                      <a:pt x="26" y="28"/>
                    </a:lnTo>
                    <a:lnTo>
                      <a:pt x="26" y="22"/>
                    </a:lnTo>
                    <a:lnTo>
                      <a:pt x="24" y="16"/>
                    </a:lnTo>
                    <a:lnTo>
                      <a:pt x="20" y="10"/>
                    </a:lnTo>
                    <a:lnTo>
                      <a:pt x="18" y="4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E9B03"/>
              </a:solidFill>
              <a:ln w="12700" cap="rnd">
                <a:solidFill>
                  <a:srgbClr val="FE9B0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  <p:bldP spid="55342" grpId="0"/>
    </p:bldLst>
  </p:timing>
</p:sld>
</file>

<file path=ppt/theme/theme1.xml><?xml version="1.0" encoding="utf-8"?>
<a:theme xmlns:a="http://schemas.openxmlformats.org/drawingml/2006/main" name="ph111web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ph111w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111we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111we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111we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1705</TotalTime>
  <Pages>31</Pages>
  <Words>1721</Words>
  <Application>Microsoft Office PowerPoint</Application>
  <PresentationFormat>On-screen Show (4:3)</PresentationFormat>
  <Paragraphs>322</Paragraphs>
  <Slides>34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ph111web</vt:lpstr>
      <vt:lpstr>Equation</vt:lpstr>
      <vt:lpstr>Clip</vt:lpstr>
      <vt:lpstr>From Newton Two New Concepts Impulse &amp; Momentum</vt:lpstr>
      <vt:lpstr>Think</vt:lpstr>
      <vt:lpstr>Change in Momentum </vt:lpstr>
      <vt:lpstr>Question 1</vt:lpstr>
      <vt:lpstr>Question</vt:lpstr>
      <vt:lpstr>Pushing Off…</vt:lpstr>
      <vt:lpstr>Hitting a Baseball </vt:lpstr>
      <vt:lpstr>Momentum Conservation</vt:lpstr>
      <vt:lpstr>Elastic vs. Inelastic Collisions</vt:lpstr>
      <vt:lpstr>Inelastic collision in 1-D: Example 1</vt:lpstr>
      <vt:lpstr>Example 1...</vt:lpstr>
      <vt:lpstr>Example 1...</vt:lpstr>
      <vt:lpstr>Inelastic Collision in 1-D: Example 2</vt:lpstr>
      <vt:lpstr>Example 2...</vt:lpstr>
      <vt:lpstr>Example 2...</vt:lpstr>
      <vt:lpstr> Momentum Conservation</vt:lpstr>
      <vt:lpstr> Momentum Conservation</vt:lpstr>
      <vt:lpstr> Momentum Conservation</vt:lpstr>
      <vt:lpstr>Inelastic collision in 2-D</vt:lpstr>
      <vt:lpstr>Inelastic collision in 2-D...</vt:lpstr>
      <vt:lpstr>Inelastic collision in 2-D...</vt:lpstr>
      <vt:lpstr>Inelastic collision in 2-D...</vt:lpstr>
      <vt:lpstr>Explosion (inelastic collision)</vt:lpstr>
      <vt:lpstr>Explosion...</vt:lpstr>
      <vt:lpstr> Center of Mass</vt:lpstr>
      <vt:lpstr> Center of Mass</vt:lpstr>
      <vt:lpstr> Center of Mass</vt:lpstr>
      <vt:lpstr>Comment on Energy Conservation</vt:lpstr>
      <vt:lpstr>Slide 29</vt:lpstr>
      <vt:lpstr>Slide 30</vt:lpstr>
      <vt:lpstr>Slide 31</vt:lpstr>
      <vt:lpstr>Ballistic Pendulum</vt:lpstr>
      <vt:lpstr>Ballistic Pendulum...</vt:lpstr>
      <vt:lpstr>Ballistic Pendulum...</vt:lpstr>
    </vt:vector>
  </TitlesOfParts>
  <Company>wci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SPH4U: Lecture 14 Notes</dc:title>
  <dc:subject>Center of Mass Motion</dc:subject>
  <dc:creator>mjb</dc:creator>
  <cp:lastModifiedBy>Morrison</cp:lastModifiedBy>
  <cp:revision>52</cp:revision>
  <cp:lastPrinted>1994-12-13T12:48:38Z</cp:lastPrinted>
  <dcterms:created xsi:type="dcterms:W3CDTF">1994-12-13T12:20:04Z</dcterms:created>
  <dcterms:modified xsi:type="dcterms:W3CDTF">2012-04-15T19:26:26Z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\\Phyugwww\WWW\courses\phys111\fall02\Lectures</vt:lpwstr>
  </property>
</Properties>
</file>