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848" r:id="rId2"/>
    <p:sldId id="882" r:id="rId3"/>
    <p:sldId id="883" r:id="rId4"/>
    <p:sldId id="884" r:id="rId5"/>
    <p:sldId id="885" r:id="rId6"/>
    <p:sldId id="887" r:id="rId7"/>
    <p:sldId id="888" r:id="rId8"/>
    <p:sldId id="889" r:id="rId9"/>
    <p:sldId id="860" r:id="rId10"/>
    <p:sldId id="890" r:id="rId11"/>
    <p:sldId id="862" r:id="rId12"/>
    <p:sldId id="897" r:id="rId13"/>
    <p:sldId id="899" r:id="rId14"/>
    <p:sldId id="900" r:id="rId15"/>
    <p:sldId id="901" r:id="rId16"/>
    <p:sldId id="902" r:id="rId17"/>
    <p:sldId id="903" r:id="rId18"/>
  </p:sldIdLst>
  <p:sldSz cx="9144000" cy="6858000" type="screen4x3"/>
  <p:notesSz cx="6858000" cy="9144000"/>
  <p:custShowLst>
    <p:custShow name="Transparencies" id="0">
      <p:sldLst/>
    </p:custShow>
    <p:custShow name="Bellringers" id="1">
      <p:sldLst/>
    </p:custShow>
    <p:custShow name="Chapter Presentation" id="2">
      <p:sldLst/>
    </p:custShow>
    <p:custShow name="Image and Activity Bank" id="3">
      <p:sldLst/>
    </p:custShow>
    <p:custShow name="Quotes" id="4">
      <p:sldLst/>
    </p:custShow>
    <p:custShow name="Chapter Menu" id="5">
      <p:sldLst/>
    </p:custShow>
    <p:custShow name="Lesson 1" id="6">
      <p:sldLst/>
    </p:custShow>
    <p:custShow name="Lesson 2" id="7">
      <p:sldLst/>
    </p:custShow>
    <p:custShow name="Lesson 3" id="8">
      <p:sldLst/>
    </p:custShow>
    <p:custShow name="Lesson 4" id="9">
      <p:sldLst/>
    </p:custShow>
    <p:custShow name="Visual Concepts" id="10">
      <p:sldLst/>
    </p:custShow>
    <p:custShow name="Sample Problems" id="11">
      <p:sldLst/>
    </p:custShow>
    <p:custShow name="Standardized Test Prep" id="12">
      <p:sldLst/>
    </p:custShow>
  </p:custShowLst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0000"/>
    <a:srgbClr val="CC3300"/>
    <a:srgbClr val="000099"/>
    <a:srgbClr val="FFCC00"/>
    <a:srgbClr val="CC000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665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2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235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5323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253235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253235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53235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253235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dirty="0"/>
            </a:p>
          </p:txBody>
        </p:sp>
      </p:grpSp>
      <p:sp>
        <p:nvSpPr>
          <p:cNvPr id="25323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3236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32370" name="AutoShape 18">
            <a:hlinkClick r:id="" action="ppaction://customshow?id=5" highlightClick="1"/>
          </p:cNvPr>
          <p:cNvSpPr>
            <a:spLocks noChangeArrowheads="1"/>
          </p:cNvSpPr>
          <p:nvPr userDrawn="1"/>
        </p:nvSpPr>
        <p:spPr bwMode="auto">
          <a:xfrm>
            <a:off x="5029200" y="62484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2532371" name="AutoShape 19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858000" y="65532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133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53133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53133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dirty="0"/>
              </a:p>
            </p:txBody>
          </p:sp>
          <p:sp>
            <p:nvSpPr>
              <p:cNvPr id="253133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CA" dirty="0"/>
              </a:p>
            </p:txBody>
          </p:sp>
        </p:grpSp>
        <p:grpSp>
          <p:nvGrpSpPr>
            <p:cNvPr id="25313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5313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dirty="0"/>
              </a:p>
            </p:txBody>
          </p:sp>
          <p:sp>
            <p:nvSpPr>
              <p:cNvPr id="25313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dirty="0"/>
              </a:p>
            </p:txBody>
          </p:sp>
        </p:grpSp>
      </p:grpSp>
      <p:sp>
        <p:nvSpPr>
          <p:cNvPr id="253133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313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31348" name="AutoShape 20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3352800" y="-914400"/>
            <a:ext cx="1042988" cy="15763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156" name="AutoShape 4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8229600" cy="1905000"/>
          </a:xfrm>
        </p:spPr>
        <p:txBody>
          <a:bodyPr/>
          <a:lstStyle/>
          <a:p>
            <a:r>
              <a:rPr lang="en-US" dirty="0" smtClean="0"/>
              <a:t>How are elements organized?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1211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95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Periodic Law</a:t>
            </a:r>
          </a:p>
        </p:txBody>
      </p:sp>
      <p:sp>
        <p:nvSpPr>
          <p:cNvPr id="33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dirty="0"/>
              <a:t>A vertical column on the periodic table is called a </a:t>
            </a:r>
            <a:r>
              <a:rPr lang="en-US" b="1" dirty="0"/>
              <a:t>group. </a:t>
            </a:r>
            <a:r>
              <a:rPr lang="en-US" dirty="0"/>
              <a:t>Elements in a group share chemical properties.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A horizontal row on the periodic table is called a </a:t>
            </a:r>
            <a:r>
              <a:rPr lang="en-US" b="1" dirty="0"/>
              <a:t>period.</a:t>
            </a:r>
            <a:r>
              <a:rPr lang="en-US" dirty="0"/>
              <a:t> Elements in the same period have the same number of occupied energy levels.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2227" name="Rectangle 3"/>
          <p:cNvSpPr>
            <a:spLocks noChangeArrowheads="1"/>
          </p:cNvSpPr>
          <p:nvPr/>
        </p:nvSpPr>
        <p:spPr bwMode="auto">
          <a:xfrm>
            <a:off x="762000" y="985838"/>
            <a:ext cx="7705725" cy="881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</a:rPr>
              <a:t>The Periodic Law, </a:t>
            </a:r>
            <a:r>
              <a:rPr lang="en-US" sz="2800" i="1" dirty="0">
                <a:solidFill>
                  <a:srgbClr val="FFCC00"/>
                </a:solidFill>
              </a:rPr>
              <a:t>continued</a:t>
            </a:r>
          </a:p>
          <a:p>
            <a:r>
              <a:rPr lang="en-US" sz="2400" b="1" dirty="0">
                <a:solidFill>
                  <a:srgbClr val="FFCC00"/>
                </a:solidFill>
              </a:rPr>
              <a:t>Organization of the Periodic Table, </a:t>
            </a:r>
            <a:r>
              <a:rPr lang="en-US" sz="2400" i="1" dirty="0">
                <a:solidFill>
                  <a:srgbClr val="FFCC00"/>
                </a:solidFill>
              </a:rPr>
              <a:t>continued</a:t>
            </a:r>
          </a:p>
        </p:txBody>
      </p:sp>
      <p:pic>
        <p:nvPicPr>
          <p:cNvPr id="3252230" name="Picture 6" descr="04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3563"/>
            <a:ext cx="9144000" cy="5684837"/>
          </a:xfrm>
          <a:prstGeom prst="rect">
            <a:avLst/>
          </a:prstGeom>
          <a:noFill/>
          <a:ln w="28575">
            <a:solidFill>
              <a:srgbClr val="0099FF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97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Trends in the Periodic Table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3269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CA" dirty="0" smtClean="0"/>
              <a:t>Atomic Radius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CA" dirty="0" smtClean="0"/>
              <a:t>The atomic radius is the distance from the centre of the atom to the outer shell of the electrons</a:t>
            </a:r>
          </a:p>
          <a:p>
            <a:r>
              <a:rPr lang="en-CA" dirty="0" smtClean="0"/>
              <a:t>As you move across the period left to right the radius decreases</a:t>
            </a:r>
          </a:p>
          <a:p>
            <a:r>
              <a:rPr lang="en-CA" dirty="0" smtClean="0"/>
              <a:t>The nuclear charge increases attracting all electrons in the shell more tightly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CA" dirty="0" smtClean="0"/>
              <a:t>Atomic Radius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CA" dirty="0" smtClean="0"/>
              <a:t>As you move down a group or family the atomic radius increases</a:t>
            </a:r>
          </a:p>
          <a:p>
            <a:r>
              <a:rPr lang="en-CA" dirty="0" smtClean="0"/>
              <a:t>The distance to outer shells is increased and the inner electrons shield the outer electrons from the attractive force of the nucleus lowering the effective nuclear charge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CA" dirty="0" smtClean="0"/>
              <a:t>Ionization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CA" dirty="0" smtClean="0"/>
              <a:t>Ionization energy is the energy required to remove an outer electron</a:t>
            </a:r>
          </a:p>
          <a:p>
            <a:r>
              <a:rPr lang="en-CA" dirty="0" smtClean="0"/>
              <a:t>As you move left to right across a period the ionization energy increases (the effective nuclear charge is greater)</a:t>
            </a:r>
          </a:p>
          <a:p>
            <a:r>
              <a:rPr lang="en-CA" dirty="0" smtClean="0"/>
              <a:t>As you go down a group the ionization energy decreases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CA" dirty="0" smtClean="0"/>
              <a:t>Electron Affinity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693025" cy="5181600"/>
          </a:xfrm>
        </p:spPr>
        <p:txBody>
          <a:bodyPr/>
          <a:lstStyle/>
          <a:p>
            <a:r>
              <a:rPr lang="en-CA" dirty="0" smtClean="0"/>
              <a:t>The energy absorbed or released when an electron is added</a:t>
            </a:r>
          </a:p>
          <a:p>
            <a:r>
              <a:rPr lang="en-CA" dirty="0" smtClean="0"/>
              <a:t>As you move left to right across a period the electron affinity increases (the atom is closer to full valence shell)</a:t>
            </a:r>
          </a:p>
          <a:p>
            <a:r>
              <a:rPr lang="en-CA" dirty="0" smtClean="0"/>
              <a:t>As you go down a group the electron affinity decreases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CA" dirty="0" err="1" smtClean="0"/>
              <a:t>Electronegativity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CA" dirty="0" err="1" smtClean="0"/>
              <a:t>Electronegativity</a:t>
            </a:r>
            <a:r>
              <a:rPr lang="en-CA" dirty="0" smtClean="0"/>
              <a:t>(EN) is a </a:t>
            </a:r>
            <a:r>
              <a:rPr lang="en-CA" dirty="0" err="1" smtClean="0"/>
              <a:t>unitless</a:t>
            </a:r>
            <a:r>
              <a:rPr lang="en-CA" dirty="0" smtClean="0"/>
              <a:t> measure of an atoms ability to attract shared electrons</a:t>
            </a:r>
          </a:p>
          <a:p>
            <a:r>
              <a:rPr lang="en-CA" dirty="0" smtClean="0"/>
              <a:t>Smaller atoms have higher </a:t>
            </a:r>
            <a:r>
              <a:rPr lang="en-CA" dirty="0" err="1" smtClean="0"/>
              <a:t>electronegativity</a:t>
            </a:r>
            <a:r>
              <a:rPr lang="en-CA" dirty="0" smtClean="0"/>
              <a:t> than larger atoms</a:t>
            </a:r>
          </a:p>
          <a:p>
            <a:r>
              <a:rPr lang="en-CA" dirty="0" smtClean="0"/>
              <a:t>Across a period left to right EN increases</a:t>
            </a:r>
          </a:p>
          <a:p>
            <a:r>
              <a:rPr lang="en-CA" dirty="0" smtClean="0"/>
              <a:t>Down a group EN decreases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31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Patterns in Element Properties</a:t>
            </a:r>
          </a:p>
        </p:txBody>
      </p:sp>
      <p:sp>
        <p:nvSpPr>
          <p:cNvPr id="32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US" dirty="0"/>
              <a:t>Pure elements at room temperature and atmospheric pressure can be solids, liquids, or gases.</a:t>
            </a:r>
          </a:p>
          <a:p>
            <a:r>
              <a:rPr lang="en-US" dirty="0"/>
              <a:t>Some elements are colorless. Others</a:t>
            </a:r>
            <a:r>
              <a:rPr lang="en-US" b="1" dirty="0"/>
              <a:t> </a:t>
            </a:r>
            <a:r>
              <a:rPr lang="en-US" dirty="0"/>
              <a:t>are colored.</a:t>
            </a:r>
            <a:endParaRPr lang="en-US" b="1" i="1" dirty="0"/>
          </a:p>
          <a:p>
            <a:r>
              <a:rPr lang="en-US" dirty="0"/>
              <a:t>Despite the differences between elements, groups of elements share certain properties.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52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r>
              <a:rPr lang="en-US" dirty="0"/>
              <a:t>Newlands’ Law</a:t>
            </a:r>
          </a:p>
        </p:txBody>
      </p:sp>
      <p:sp>
        <p:nvSpPr>
          <p:cNvPr id="32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93025" cy="4876800"/>
          </a:xfrm>
        </p:spPr>
        <p:txBody>
          <a:bodyPr/>
          <a:lstStyle/>
          <a:p>
            <a:r>
              <a:rPr lang="en-US" dirty="0"/>
              <a:t>In 1865, John Newlands arranged the elements by atomic mass and noticed that physical properties repeated every eighth element.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This is called the </a:t>
            </a:r>
            <a:r>
              <a:rPr lang="en-US" b="1" i="1" dirty="0"/>
              <a:t>Law of Octaves.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Mendeleev</a:t>
            </a:r>
          </a:p>
        </p:txBody>
      </p:sp>
      <p:sp>
        <p:nvSpPr>
          <p:cNvPr id="32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1869, Dmitri Mendeleev used Newlands’s observation and other information to produce the first orderly arrangement, or periodic table, of all 63 elements known at the time.</a:t>
            </a:r>
          </a:p>
          <a:p>
            <a:pPr>
              <a:lnSpc>
                <a:spcPct val="90000"/>
              </a:lnSpc>
            </a:pPr>
            <a:r>
              <a:rPr lang="en-US" dirty="0"/>
              <a:t>Mendeleev wrote the symbol for each element, along with the physical and chemical properties and the relative atomic mass of the element, on a card.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9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Mendeleev</a:t>
            </a:r>
          </a:p>
        </p:txBody>
      </p:sp>
      <p:sp>
        <p:nvSpPr>
          <p:cNvPr id="32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US" dirty="0"/>
              <a:t>Mendeleev started a new row each time the properties of the elements repeated.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Mendeleev predicted the properties of the missing elements.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34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Beyond Mendeleev</a:t>
            </a:r>
          </a:p>
        </p:txBody>
      </p:sp>
      <p:sp>
        <p:nvSpPr>
          <p:cNvPr id="33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5181600"/>
          </a:xfrm>
        </p:spPr>
        <p:txBody>
          <a:bodyPr/>
          <a:lstStyle/>
          <a:p>
            <a:r>
              <a:rPr lang="en-US" sz="2800" dirty="0"/>
              <a:t>When the elements were arranged by increasing atomic number, the discrepancies in Mendeleev’s table disappeared.</a:t>
            </a:r>
          </a:p>
          <a:p>
            <a:endParaRPr lang="en-US" sz="2800" dirty="0"/>
          </a:p>
          <a:p>
            <a:r>
              <a:rPr lang="en-US" sz="2800" dirty="0"/>
              <a:t>Moseley’s work led to both the modern definition of atomic number, and showed that atomic number, not atomic mass, is the basis for the organization of the periodic table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54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Periodic Law</a:t>
            </a:r>
          </a:p>
        </p:txBody>
      </p:sp>
      <p:sp>
        <p:nvSpPr>
          <p:cNvPr id="33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Mendeleev’s principle of chemical periodicity is known as the </a:t>
            </a:r>
            <a:r>
              <a:rPr lang="en-US" sz="2800" b="1" dirty="0"/>
              <a:t>periodic law, </a:t>
            </a:r>
            <a:r>
              <a:rPr lang="en-US" sz="2800" dirty="0"/>
              <a:t>which states that when the elements are arranged according to their atomic numbers, elements with similar properties appear at regular intervals.</a:t>
            </a: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Elements in each column of the periodic table have the same number of electrons in their outer energy level (Valence Electrons).</a:t>
            </a: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Periodic Law</a:t>
            </a:r>
          </a:p>
        </p:txBody>
      </p:sp>
      <p:sp>
        <p:nvSpPr>
          <p:cNvPr id="33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b="1" dirty="0"/>
              <a:t>Valence electrons</a:t>
            </a:r>
            <a:r>
              <a:rPr lang="en-US" dirty="0"/>
              <a:t> are found in the outermost shell of an atom and that determines the atom’s chemical properties.</a:t>
            </a:r>
          </a:p>
          <a:p>
            <a:endParaRPr lang="en-US" dirty="0"/>
          </a:p>
          <a:p>
            <a:r>
              <a:rPr lang="en-US" dirty="0"/>
              <a:t>Elements with the same number of valence electrons tend to react in similar ways.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81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723900"/>
            <a:ext cx="7772400" cy="4953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>
                <a:solidFill>
                  <a:schemeClr val="tx2"/>
                </a:solidFill>
              </a:rPr>
              <a:t>Blocks of the Periodic Table</a:t>
            </a:r>
          </a:p>
        </p:txBody>
      </p:sp>
      <p:pic>
        <p:nvPicPr>
          <p:cNvPr id="3248133" name="Picture 5" descr="04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0825" cy="47958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1_Capsules">
  <a:themeElements>
    <a:clrScheme name="1_Capsules 9">
      <a:dk1>
        <a:srgbClr val="000000"/>
      </a:dk1>
      <a:lt1>
        <a:srgbClr val="FFFFFF"/>
      </a:lt1>
      <a:dk2>
        <a:srgbClr val="0033CC"/>
      </a:dk2>
      <a:lt2>
        <a:srgbClr val="FFFF00"/>
      </a:lt2>
      <a:accent1>
        <a:srgbClr val="0033CC"/>
      </a:accent1>
      <a:accent2>
        <a:srgbClr val="FFFF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E700"/>
      </a:accent6>
      <a:hlink>
        <a:srgbClr val="0000FF"/>
      </a:hlink>
      <a:folHlink>
        <a:srgbClr val="FFFF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0033CC"/>
        </a:dk2>
        <a:lt2>
          <a:srgbClr val="FFFF00"/>
        </a:lt2>
        <a:accent1>
          <a:srgbClr val="0033CC"/>
        </a:accent1>
        <a:accent2>
          <a:srgbClr val="FFFF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E700"/>
        </a:accent6>
        <a:hlink>
          <a:srgbClr val="0000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17673</TotalTime>
  <Words>592</Words>
  <Application>Microsoft Office PowerPoint</Application>
  <PresentationFormat>On-screen Show (4:3)</PresentationFormat>
  <Paragraphs>56</Paragraphs>
  <Slides>17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13</vt:i4>
      </vt:variant>
    </vt:vector>
  </HeadingPairs>
  <TitlesOfParts>
    <vt:vector size="31" baseType="lpstr">
      <vt:lpstr>1_Capsules</vt:lpstr>
      <vt:lpstr>How are elements organized? </vt:lpstr>
      <vt:lpstr>Patterns in Element Properties</vt:lpstr>
      <vt:lpstr>Newlands’ Law</vt:lpstr>
      <vt:lpstr>Mendeleev</vt:lpstr>
      <vt:lpstr>Mendeleev</vt:lpstr>
      <vt:lpstr>Beyond Mendeleev</vt:lpstr>
      <vt:lpstr>Periodic Law</vt:lpstr>
      <vt:lpstr>Periodic Law</vt:lpstr>
      <vt:lpstr>Slide 9</vt:lpstr>
      <vt:lpstr>Periodic Law</vt:lpstr>
      <vt:lpstr>Slide 11</vt:lpstr>
      <vt:lpstr>Trends in the Periodic Table </vt:lpstr>
      <vt:lpstr>Atomic Radius</vt:lpstr>
      <vt:lpstr>Atomic Radius</vt:lpstr>
      <vt:lpstr>Ionization Energy</vt:lpstr>
      <vt:lpstr>Electron Affinity</vt:lpstr>
      <vt:lpstr>Electronegativity</vt:lpstr>
      <vt:lpstr>Transparencies</vt:lpstr>
      <vt:lpstr>Bellringers</vt:lpstr>
      <vt:lpstr>Chapter Presentation</vt:lpstr>
      <vt:lpstr>Image and Activity Bank</vt:lpstr>
      <vt:lpstr>Quotes</vt:lpstr>
      <vt:lpstr>Chapter Menu</vt:lpstr>
      <vt:lpstr>Lesson 1</vt:lpstr>
      <vt:lpstr>Lesson 2</vt:lpstr>
      <vt:lpstr>Lesson 3</vt:lpstr>
      <vt:lpstr>Lesson 4</vt:lpstr>
      <vt:lpstr>Visual Concepts</vt:lpstr>
      <vt:lpstr>Sample Problems</vt:lpstr>
      <vt:lpstr>Standardized Test Prep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Morrison</dc:creator>
  <cp:lastModifiedBy>Morrison</cp:lastModifiedBy>
  <cp:revision>1138</cp:revision>
  <cp:lastPrinted>2004-02-20T14:12:55Z</cp:lastPrinted>
  <dcterms:modified xsi:type="dcterms:W3CDTF">2012-09-06T21:23:57Z</dcterms:modified>
</cp:coreProperties>
</file>