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765778-B927-4162-ACEF-7C3A84D60BEC}" type="datetimeFigureOut">
              <a:rPr lang="en-CA" smtClean="0"/>
              <a:pPr/>
              <a:t>02/09/2013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Relating speed to distance and </a:t>
            </a:r>
            <a:r>
              <a:rPr lang="en-CA" b="1" dirty="0" smtClean="0"/>
              <a:t>time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2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en-CA" dirty="0" smtClean="0"/>
              <a:t>Therefore the average velocity of the plane is </a:t>
            </a:r>
            <a:r>
              <a:rPr lang="en-CA" b="1" dirty="0" smtClean="0">
                <a:solidFill>
                  <a:srgbClr val="002060"/>
                </a:solidFill>
              </a:rPr>
              <a:t>100 m/s</a:t>
            </a:r>
          </a:p>
          <a:p>
            <a:endParaRPr lang="en-CA" dirty="0" smtClean="0"/>
          </a:p>
          <a:p>
            <a:r>
              <a:rPr lang="en-CA" dirty="0" smtClean="0"/>
              <a:t>But is that a speed you are familiar with?</a:t>
            </a:r>
          </a:p>
          <a:p>
            <a:endParaRPr lang="en-CA" dirty="0" smtClean="0"/>
          </a:p>
          <a:p>
            <a:r>
              <a:rPr lang="en-CA" dirty="0" smtClean="0"/>
              <a:t>Let’s convert it to km/h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If you do not want to write that out every time, know the conversion factor is </a:t>
            </a:r>
            <a:r>
              <a:rPr lang="en-CA" b="1" dirty="0" smtClean="0"/>
              <a:t>1 m/s = 3.6 km/h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437112"/>
            <a:ext cx="6360707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12968" cy="4389120"/>
          </a:xfrm>
        </p:spPr>
        <p:txBody>
          <a:bodyPr/>
          <a:lstStyle/>
          <a:p>
            <a:r>
              <a:rPr lang="en-CA" dirty="0" smtClean="0"/>
              <a:t>You are riding on the train from Cochrane to </a:t>
            </a:r>
            <a:r>
              <a:rPr lang="en-CA" dirty="0" err="1" smtClean="0"/>
              <a:t>Moosonee</a:t>
            </a:r>
            <a:r>
              <a:rPr lang="en-CA" dirty="0" smtClean="0"/>
              <a:t>, you see a mile marker that says 150 miles. You know that the train ride is a total of 186 miles. If the train has an average speed of 60 km/h, how long will it be before you are in </a:t>
            </a:r>
            <a:r>
              <a:rPr lang="en-CA" dirty="0" err="1" smtClean="0"/>
              <a:t>Moosonee</a:t>
            </a:r>
            <a:r>
              <a:rPr lang="en-CA" dirty="0" smtClean="0"/>
              <a:t>?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CA" b="1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040560"/>
          </a:xfrm>
        </p:spPr>
        <p:txBody>
          <a:bodyPr>
            <a:normAutofit/>
          </a:bodyPr>
          <a:lstStyle/>
          <a:p>
            <a:r>
              <a:rPr lang="en-CA" dirty="0" smtClean="0"/>
              <a:t>Write down what you know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dirty="0" smtClean="0">
                <a:solidFill>
                  <a:srgbClr val="002060"/>
                </a:solidFill>
              </a:rPr>
              <a:t> = </a:t>
            </a:r>
            <a:r>
              <a:rPr lang="en-CA" b="1" i="1" dirty="0" smtClean="0">
                <a:solidFill>
                  <a:srgbClr val="002060"/>
                </a:solidFill>
              </a:rPr>
              <a:t>d</a:t>
            </a:r>
            <a:r>
              <a:rPr lang="en-CA" b="1" i="1" baseline="-25000" dirty="0" smtClean="0">
                <a:solidFill>
                  <a:srgbClr val="002060"/>
                </a:solidFill>
              </a:rPr>
              <a:t>2</a:t>
            </a:r>
            <a:r>
              <a:rPr lang="en-CA" b="1" i="1" dirty="0" smtClean="0">
                <a:solidFill>
                  <a:srgbClr val="002060"/>
                </a:solidFill>
              </a:rPr>
              <a:t> – d</a:t>
            </a:r>
            <a:r>
              <a:rPr lang="en-CA" b="1" i="1" baseline="-25000" dirty="0" smtClean="0">
                <a:solidFill>
                  <a:srgbClr val="002060"/>
                </a:solidFill>
              </a:rPr>
              <a:t>1</a:t>
            </a: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i="1" dirty="0" smtClean="0">
                <a:solidFill>
                  <a:srgbClr val="002060"/>
                </a:solidFill>
              </a:rPr>
              <a:t> = 186 </a:t>
            </a:r>
            <a:r>
              <a:rPr lang="en-CA" b="1" dirty="0" smtClean="0">
                <a:solidFill>
                  <a:srgbClr val="002060"/>
                </a:solidFill>
              </a:rPr>
              <a:t>mi</a:t>
            </a:r>
            <a:r>
              <a:rPr lang="en-CA" b="1" i="1" dirty="0" smtClean="0">
                <a:solidFill>
                  <a:srgbClr val="002060"/>
                </a:solidFill>
              </a:rPr>
              <a:t> – 150</a:t>
            </a:r>
            <a:r>
              <a:rPr lang="en-CA" b="1" dirty="0" smtClean="0">
                <a:solidFill>
                  <a:srgbClr val="002060"/>
                </a:solidFill>
              </a:rPr>
              <a:t>mi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dirty="0" smtClean="0">
                <a:solidFill>
                  <a:srgbClr val="002060"/>
                </a:solidFill>
              </a:rPr>
              <a:t> = 36 mi </a:t>
            </a:r>
          </a:p>
          <a:p>
            <a:r>
              <a:rPr lang="en-CA" dirty="0" smtClean="0"/>
              <a:t>Convert miles to km ( 1km = 0.621mi)</a:t>
            </a:r>
          </a:p>
          <a:p>
            <a:endParaRPr lang="en-CA" i="1" dirty="0" smtClean="0"/>
          </a:p>
          <a:p>
            <a:r>
              <a:rPr lang="en-CA" i="1" dirty="0" err="1" smtClean="0"/>
              <a:t>Δd</a:t>
            </a:r>
            <a:r>
              <a:rPr lang="en-CA" dirty="0" smtClean="0"/>
              <a:t> = </a:t>
            </a:r>
            <a:r>
              <a:rPr lang="en-CA" b="1" dirty="0" smtClean="0">
                <a:solidFill>
                  <a:srgbClr val="002060"/>
                </a:solidFill>
              </a:rPr>
              <a:t>58 km</a:t>
            </a:r>
          </a:p>
          <a:p>
            <a:r>
              <a:rPr lang="en-CA" i="1" dirty="0" smtClean="0"/>
              <a:t> </a:t>
            </a:r>
            <a:r>
              <a:rPr lang="en-CA" i="1" dirty="0" err="1" smtClean="0"/>
              <a:t>v</a:t>
            </a:r>
            <a:r>
              <a:rPr lang="en-CA" i="1" baseline="-25000" dirty="0" err="1" smtClean="0"/>
              <a:t>av</a:t>
            </a:r>
            <a:r>
              <a:rPr lang="en-CA" dirty="0" smtClean="0"/>
              <a:t> = </a:t>
            </a:r>
            <a:r>
              <a:rPr lang="en-CA" b="1" dirty="0" smtClean="0">
                <a:solidFill>
                  <a:srgbClr val="002060"/>
                </a:solidFill>
              </a:rPr>
              <a:t>50 km/h </a:t>
            </a:r>
          </a:p>
          <a:p>
            <a:r>
              <a:rPr lang="en-CA" b="1" dirty="0" smtClean="0"/>
              <a:t>Write down what you don’t know</a:t>
            </a:r>
          </a:p>
          <a:p>
            <a:r>
              <a:rPr lang="en-CA" i="1" dirty="0" err="1" smtClean="0"/>
              <a:t>Δt</a:t>
            </a:r>
            <a:r>
              <a:rPr lang="en-CA" dirty="0" smtClean="0"/>
              <a:t> = ? </a:t>
            </a:r>
            <a:endParaRPr lang="en-CA" b="1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933056"/>
            <a:ext cx="2712301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down the formula</a:t>
            </a:r>
          </a:p>
          <a:p>
            <a:r>
              <a:rPr lang="en-CA" dirty="0" smtClean="0"/>
              <a:t>Is this the one we need?</a:t>
            </a:r>
          </a:p>
          <a:p>
            <a:endParaRPr lang="en-CA" dirty="0" smtClean="0"/>
          </a:p>
          <a:p>
            <a:r>
              <a:rPr lang="en-CA" dirty="0" smtClean="0"/>
              <a:t>Rearrange the formula to find </a:t>
            </a:r>
            <a:r>
              <a:rPr lang="en-CA" i="1" dirty="0" err="1" smtClean="0"/>
              <a:t>Δt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16832"/>
            <a:ext cx="1949755" cy="1152128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005064"/>
            <a:ext cx="2004502" cy="1368152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933056"/>
            <a:ext cx="2923860" cy="1296144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5661248"/>
            <a:ext cx="2520280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3: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Therefore, the trip will take 1.2 more hours. </a:t>
            </a:r>
          </a:p>
          <a:p>
            <a:r>
              <a:rPr lang="en-CA" dirty="0" smtClean="0"/>
              <a:t>If you want to convert to minutes use the conversion factor 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1 h = 60 min</a:t>
            </a:r>
          </a:p>
          <a:p>
            <a:r>
              <a:rPr lang="en-CA" dirty="0" smtClean="0"/>
              <a:t>= 72 minutes</a:t>
            </a:r>
            <a:endParaRPr lang="en-CA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068960"/>
            <a:ext cx="3312368" cy="1304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/>
              <a:t>Quantity Symbols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dirty="0" smtClean="0"/>
              <a:t>Italic letters used to represent quantities (distance, time, speed) in scientific equations. </a:t>
            </a:r>
            <a:endParaRPr lang="en-CA" sz="2400" dirty="0" smtClean="0"/>
          </a:p>
          <a:p>
            <a:pPr lvl="0"/>
            <a:r>
              <a:rPr lang="en-CA" sz="2800" dirty="0" smtClean="0"/>
              <a:t>They do not always represent the same thing</a:t>
            </a:r>
            <a:endParaRPr lang="en-CA" sz="2400" dirty="0" smtClean="0"/>
          </a:p>
          <a:p>
            <a:pPr lvl="1"/>
            <a:r>
              <a:rPr lang="en-CA" dirty="0" smtClean="0"/>
              <a:t>Example: </a:t>
            </a:r>
            <a:r>
              <a:rPr lang="en-CA" i="1" dirty="0" smtClean="0"/>
              <a:t>d</a:t>
            </a:r>
            <a:r>
              <a:rPr lang="en-CA" dirty="0" smtClean="0"/>
              <a:t> = distance, diameter, density. </a:t>
            </a:r>
            <a:endParaRPr lang="en-CA" sz="2000" dirty="0" smtClean="0"/>
          </a:p>
          <a:p>
            <a:pPr lvl="0"/>
            <a:r>
              <a:rPr lang="en-CA" sz="2800" dirty="0" smtClean="0"/>
              <a:t>These are different from unit symbols that are not italic. </a:t>
            </a:r>
            <a:endParaRPr lang="en-CA" sz="2400" dirty="0" smtClean="0"/>
          </a:p>
          <a:p>
            <a:pPr lvl="1"/>
            <a:r>
              <a:rPr lang="en-CA" i="1" dirty="0" smtClean="0"/>
              <a:t>m </a:t>
            </a:r>
            <a:r>
              <a:rPr lang="en-CA" dirty="0" smtClean="0"/>
              <a:t>= mass </a:t>
            </a:r>
            <a:r>
              <a:rPr lang="en-CA" dirty="0" err="1" smtClean="0"/>
              <a:t>vs</a:t>
            </a:r>
            <a:r>
              <a:rPr lang="en-CA" dirty="0" smtClean="0"/>
              <a:t> m = meters 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Instantaneous Speed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b="1" dirty="0" smtClean="0"/>
              <a:t>The speed at which an object is travelling at a particular instant. </a:t>
            </a:r>
          </a:p>
          <a:p>
            <a:pPr lvl="0"/>
            <a:r>
              <a:rPr lang="en-CA" dirty="0" smtClean="0"/>
              <a:t>It is not affected by its previous speed, or by how long it has been moving</a:t>
            </a:r>
          </a:p>
          <a:p>
            <a:endParaRPr lang="en-CA" dirty="0"/>
          </a:p>
        </p:txBody>
      </p:sp>
      <p:pic>
        <p:nvPicPr>
          <p:cNvPr id="27650" name="Picture 2" descr="http://www.winstonmotorsports.com/images/bigstockphoto_Speedometer_At___Mph_2912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25946"/>
            <a:ext cx="4058816" cy="3132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Constant Speed (</a:t>
            </a:r>
            <a:r>
              <a:rPr lang="en-CA" dirty="0" smtClean="0"/>
              <a:t>uniform motion</a:t>
            </a:r>
            <a:r>
              <a:rPr lang="en-CA" b="1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If the instantaneous speed of an object remains the same over a period of time, the object is said to be traveling at a constant speed. </a:t>
            </a:r>
          </a:p>
          <a:p>
            <a:endParaRPr lang="en-CA" dirty="0"/>
          </a:p>
        </p:txBody>
      </p:sp>
      <p:pic>
        <p:nvPicPr>
          <p:cNvPr id="29698" name="Picture 2" descr="http://c.photoshelter.com/img-get/I0000pGtu_xpGP0g/s/600/600/Fphoto-63460709A-6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8027"/>
            <a:ext cx="5354960" cy="3569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CA" b="1" dirty="0" smtClean="0"/>
              <a:t>Practice problems</a:t>
            </a:r>
            <a:r>
              <a:rPr lang="en-CA" b="1" dirty="0" smtClean="0"/>
              <a:t>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30120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A student is rides their bicycle a distance of 45 km with an average velocity of 20km/h. How long would this take the student? </a:t>
            </a:r>
            <a:r>
              <a:rPr lang="en-CA" sz="2000" b="1" dirty="0" smtClean="0"/>
              <a:t>T (2) C (1) 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Mr. Hoover often drives his car from Cochrane to Sault Ste. Marie at an average speed of 25 m/s for 7.6 hours. What is the distance of this trip? </a:t>
            </a:r>
            <a:r>
              <a:rPr lang="en-CA" sz="2000" b="1" dirty="0" smtClean="0"/>
              <a:t>T (3) C (1)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The distance from </a:t>
            </a:r>
            <a:r>
              <a:rPr lang="en-CA" sz="2000" dirty="0" err="1" smtClean="0"/>
              <a:t>Wasaga</a:t>
            </a:r>
            <a:r>
              <a:rPr lang="en-CA" sz="2000" dirty="0" smtClean="0"/>
              <a:t> Beach to Collingwood is 20.6km. The speed limit between the two cities is 50 km/h. How long will it take to you to travel from </a:t>
            </a:r>
            <a:r>
              <a:rPr lang="en-CA" sz="2000" dirty="0" err="1" smtClean="0"/>
              <a:t>Wasaga</a:t>
            </a:r>
            <a:r>
              <a:rPr lang="en-CA" sz="2000" dirty="0" smtClean="0"/>
              <a:t> Beach to Collingwood? </a:t>
            </a:r>
            <a:r>
              <a:rPr lang="en-CA" sz="2000" b="1" dirty="0" smtClean="0"/>
              <a:t>T (2) C (1)  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 The current world record for the 100m sprint was set by </a:t>
            </a:r>
            <a:r>
              <a:rPr lang="en-CA" sz="2000" dirty="0" err="1" smtClean="0"/>
              <a:t>Usain</a:t>
            </a:r>
            <a:r>
              <a:rPr lang="en-CA" sz="2000" dirty="0" smtClean="0"/>
              <a:t> Bolt in 2009. His time was 9.578 seconds. What was his average speed?</a:t>
            </a:r>
            <a:r>
              <a:rPr lang="en-CA" sz="2000" b="1" dirty="0" smtClean="0"/>
              <a:t> T (1) C (1)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The current world record for the 400m sprint was set by Michael Johnson in 1999. His time was 43.18 seconds. What was his average speed </a:t>
            </a:r>
            <a:r>
              <a:rPr lang="en-CA" sz="2000" b="1" dirty="0" smtClean="0"/>
              <a:t>T (1) C (1)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How many m/s slower was Michael Johnson compared to </a:t>
            </a:r>
            <a:r>
              <a:rPr lang="en-CA" sz="2000" dirty="0" err="1" smtClean="0"/>
              <a:t>Usain</a:t>
            </a:r>
            <a:r>
              <a:rPr lang="en-CA" sz="2000" dirty="0" smtClean="0"/>
              <a:t> Bolt? </a:t>
            </a:r>
            <a:r>
              <a:rPr lang="en-CA" sz="2000" b="1" dirty="0" smtClean="0"/>
              <a:t>T (1) 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What is the difference between instantaneous speed and average speed? Give an example for each.</a:t>
            </a:r>
            <a:r>
              <a:rPr lang="en-CA" sz="2000" b="1" dirty="0" smtClean="0"/>
              <a:t> C (2)</a:t>
            </a:r>
            <a:endParaRPr lang="en-CA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Relating speed to distance and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 smtClean="0"/>
              <a:t>Distance</a:t>
            </a:r>
            <a:endParaRPr lang="en-CA" sz="2800" dirty="0" smtClean="0"/>
          </a:p>
          <a:p>
            <a:pPr lvl="1"/>
            <a:r>
              <a:rPr lang="en-CA" sz="2800" b="1" dirty="0" smtClean="0">
                <a:solidFill>
                  <a:srgbClr val="002060"/>
                </a:solidFill>
              </a:rPr>
              <a:t>The amount of space between two objects or points</a:t>
            </a:r>
          </a:p>
          <a:p>
            <a:r>
              <a:rPr lang="en-CA" sz="2800" b="1" dirty="0" smtClean="0"/>
              <a:t>Time </a:t>
            </a:r>
            <a:endParaRPr lang="en-CA" sz="2800" dirty="0" smtClean="0"/>
          </a:p>
          <a:p>
            <a:pPr lvl="0"/>
            <a:r>
              <a:rPr lang="en-CA" sz="2800" dirty="0" smtClean="0"/>
              <a:t>The duration between two events and is usually measured in seconds, minutes and hours.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Average speed (</a:t>
            </a:r>
            <a:r>
              <a:rPr lang="en-CA" b="1" dirty="0" err="1" smtClean="0"/>
              <a:t>v</a:t>
            </a:r>
            <a:r>
              <a:rPr lang="en-CA" b="1" baseline="-25000" dirty="0" err="1" smtClean="0"/>
              <a:t>av</a:t>
            </a:r>
            <a:r>
              <a:rPr lang="en-CA" b="1" baseline="-25000" dirty="0" smtClean="0"/>
              <a:t>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The total distance divided by the total time for a trip. </a:t>
            </a:r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r>
              <a:rPr lang="en-CA" i="1" dirty="0" smtClean="0"/>
              <a:t>Δ </a:t>
            </a:r>
            <a:r>
              <a:rPr lang="en-CA" dirty="0" smtClean="0"/>
              <a:t>is read as “change in” </a:t>
            </a:r>
          </a:p>
          <a:p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140968"/>
            <a:ext cx="2808312" cy="165945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i="1" dirty="0" err="1" smtClean="0"/>
              <a:t>Δd</a:t>
            </a:r>
            <a:r>
              <a:rPr lang="en-CA" sz="2800" i="1" dirty="0" smtClean="0"/>
              <a:t> </a:t>
            </a:r>
            <a:r>
              <a:rPr lang="en-CA" sz="2800" dirty="0" smtClean="0"/>
              <a:t>is read as “change in </a:t>
            </a:r>
            <a:r>
              <a:rPr lang="en-CA" sz="2800" b="1" dirty="0" smtClean="0">
                <a:solidFill>
                  <a:srgbClr val="002060"/>
                </a:solidFill>
              </a:rPr>
              <a:t>distance</a:t>
            </a:r>
            <a:r>
              <a:rPr lang="en-CA" sz="2400" dirty="0" smtClean="0"/>
              <a:t>”</a:t>
            </a:r>
            <a:endParaRPr lang="en-CA" sz="2400" b="1" dirty="0" smtClean="0">
              <a:solidFill>
                <a:srgbClr val="002060"/>
              </a:solidFill>
            </a:endParaRPr>
          </a:p>
          <a:p>
            <a:pPr lvl="1"/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i="1" dirty="0" smtClean="0">
                <a:solidFill>
                  <a:srgbClr val="002060"/>
                </a:solidFill>
              </a:rPr>
              <a:t> = d</a:t>
            </a:r>
            <a:r>
              <a:rPr lang="en-CA" b="1" i="1" baseline="-25000" dirty="0" smtClean="0">
                <a:solidFill>
                  <a:srgbClr val="002060"/>
                </a:solidFill>
              </a:rPr>
              <a:t>2</a:t>
            </a:r>
            <a:r>
              <a:rPr lang="en-CA" b="1" i="1" dirty="0" smtClean="0">
                <a:solidFill>
                  <a:srgbClr val="002060"/>
                </a:solidFill>
              </a:rPr>
              <a:t> – d</a:t>
            </a:r>
            <a:r>
              <a:rPr lang="en-CA" b="1" i="1" baseline="-25000" dirty="0" smtClean="0">
                <a:solidFill>
                  <a:srgbClr val="002060"/>
                </a:solidFill>
              </a:rPr>
              <a:t>1</a:t>
            </a:r>
            <a:r>
              <a:rPr lang="en-CA" b="1" i="1" dirty="0" smtClean="0">
                <a:solidFill>
                  <a:srgbClr val="002060"/>
                </a:solidFill>
              </a:rPr>
              <a:t> </a:t>
            </a:r>
            <a:endParaRPr lang="en-CA" sz="2000" b="1" dirty="0" smtClean="0">
              <a:solidFill>
                <a:srgbClr val="002060"/>
              </a:solidFill>
            </a:endParaRPr>
          </a:p>
          <a:p>
            <a:pPr lvl="1"/>
            <a:r>
              <a:rPr lang="en-CA" i="1" dirty="0" smtClean="0"/>
              <a:t>d</a:t>
            </a:r>
            <a:r>
              <a:rPr lang="en-CA" i="1" baseline="-25000" dirty="0" smtClean="0"/>
              <a:t>1</a:t>
            </a:r>
            <a:r>
              <a:rPr lang="en-CA" baseline="-25000" dirty="0" smtClean="0"/>
              <a:t> </a:t>
            </a:r>
            <a:r>
              <a:rPr lang="en-CA" dirty="0" smtClean="0"/>
              <a:t>is one distance measurement; </a:t>
            </a:r>
            <a:r>
              <a:rPr lang="en-CA" i="1" dirty="0" smtClean="0"/>
              <a:t>d</a:t>
            </a:r>
            <a:r>
              <a:rPr lang="en-CA" i="1" baseline="-25000" dirty="0" smtClean="0"/>
              <a:t>1</a:t>
            </a:r>
            <a:r>
              <a:rPr lang="en-CA" dirty="0" smtClean="0"/>
              <a:t> is often 0</a:t>
            </a:r>
            <a:endParaRPr lang="en-CA" sz="2000" dirty="0" smtClean="0"/>
          </a:p>
          <a:p>
            <a:pPr lvl="1"/>
            <a:r>
              <a:rPr lang="en-CA" i="1" dirty="0" smtClean="0"/>
              <a:t>d</a:t>
            </a:r>
            <a:r>
              <a:rPr lang="en-CA" i="1" baseline="-25000" dirty="0" smtClean="0"/>
              <a:t>2</a:t>
            </a:r>
            <a:r>
              <a:rPr lang="en-CA" dirty="0" smtClean="0"/>
              <a:t> is a later distance measurement</a:t>
            </a:r>
          </a:p>
          <a:p>
            <a:pPr lvl="1">
              <a:buNone/>
            </a:pPr>
            <a:endParaRPr lang="en-CA" sz="2000" dirty="0" smtClean="0"/>
          </a:p>
          <a:p>
            <a:pPr lvl="0"/>
            <a:r>
              <a:rPr lang="en-CA" sz="2800" i="1" dirty="0" err="1" smtClean="0"/>
              <a:t>Δt</a:t>
            </a:r>
            <a:r>
              <a:rPr lang="en-CA" sz="2800" dirty="0" smtClean="0"/>
              <a:t> is read as “change it </a:t>
            </a:r>
            <a:r>
              <a:rPr lang="en-CA" sz="2800" b="1" dirty="0" smtClean="0">
                <a:solidFill>
                  <a:srgbClr val="002060"/>
                </a:solidFill>
              </a:rPr>
              <a:t>time</a:t>
            </a:r>
            <a:r>
              <a:rPr lang="en-CA" sz="2800" dirty="0" smtClean="0"/>
              <a:t>”</a:t>
            </a:r>
            <a:endParaRPr lang="en-CA" sz="2400" dirty="0" smtClean="0"/>
          </a:p>
          <a:p>
            <a:pPr lvl="1"/>
            <a:r>
              <a:rPr lang="en-CA" b="1" i="1" dirty="0" err="1" smtClean="0">
                <a:solidFill>
                  <a:srgbClr val="002060"/>
                </a:solidFill>
              </a:rPr>
              <a:t>Δt</a:t>
            </a:r>
            <a:r>
              <a:rPr lang="en-CA" b="1" i="1" dirty="0" smtClean="0">
                <a:solidFill>
                  <a:srgbClr val="002060"/>
                </a:solidFill>
              </a:rPr>
              <a:t> = t</a:t>
            </a:r>
            <a:r>
              <a:rPr lang="en-CA" b="1" i="1" baseline="-25000" dirty="0" smtClean="0">
                <a:solidFill>
                  <a:srgbClr val="002060"/>
                </a:solidFill>
              </a:rPr>
              <a:t>2</a:t>
            </a:r>
            <a:r>
              <a:rPr lang="en-CA" b="1" i="1" dirty="0" smtClean="0">
                <a:solidFill>
                  <a:srgbClr val="002060"/>
                </a:solidFill>
              </a:rPr>
              <a:t> – t</a:t>
            </a:r>
            <a:r>
              <a:rPr lang="en-CA" b="1" i="1" baseline="-25000" dirty="0" smtClean="0">
                <a:solidFill>
                  <a:srgbClr val="002060"/>
                </a:solidFill>
              </a:rPr>
              <a:t>1</a:t>
            </a:r>
            <a:r>
              <a:rPr lang="en-CA" b="1" i="1" dirty="0" smtClean="0">
                <a:solidFill>
                  <a:srgbClr val="002060"/>
                </a:solidFill>
              </a:rPr>
              <a:t> </a:t>
            </a:r>
            <a:endParaRPr lang="en-CA" sz="2000" b="1" dirty="0" smtClean="0">
              <a:solidFill>
                <a:srgbClr val="002060"/>
              </a:solidFill>
            </a:endParaRPr>
          </a:p>
          <a:p>
            <a:pPr lvl="1"/>
            <a:r>
              <a:rPr lang="en-CA" i="1" dirty="0" smtClean="0"/>
              <a:t>t</a:t>
            </a:r>
            <a:r>
              <a:rPr lang="en-CA" i="1" baseline="-25000" dirty="0" smtClean="0"/>
              <a:t>1 </a:t>
            </a:r>
            <a:r>
              <a:rPr lang="en-CA" dirty="0" smtClean="0"/>
              <a:t>is one time measurement; </a:t>
            </a:r>
            <a:r>
              <a:rPr lang="en-CA" i="1" dirty="0" smtClean="0"/>
              <a:t>t</a:t>
            </a:r>
            <a:r>
              <a:rPr lang="en-CA" i="1" baseline="-25000" dirty="0" smtClean="0"/>
              <a:t>1</a:t>
            </a:r>
            <a:r>
              <a:rPr lang="en-CA" dirty="0" smtClean="0"/>
              <a:t> is often the start time, 0. </a:t>
            </a:r>
            <a:endParaRPr lang="en-CA" sz="2000" dirty="0" smtClean="0"/>
          </a:p>
          <a:p>
            <a:pPr lvl="1"/>
            <a:r>
              <a:rPr lang="en-CA" i="1" dirty="0" smtClean="0"/>
              <a:t>t</a:t>
            </a:r>
            <a:r>
              <a:rPr lang="en-CA" i="1" baseline="-25000" dirty="0" smtClean="0"/>
              <a:t>2</a:t>
            </a:r>
            <a:r>
              <a:rPr lang="en-CA" dirty="0" smtClean="0"/>
              <a:t> is a later time measurement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Example 1: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average speed of the polar bear express train if it travels 300 km in 5 hours? </a:t>
            </a:r>
          </a:p>
          <a:p>
            <a:r>
              <a:rPr lang="en-CA" dirty="0" smtClean="0"/>
              <a:t>Write down what you know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dirty="0" smtClean="0">
                <a:solidFill>
                  <a:srgbClr val="002060"/>
                </a:solidFill>
              </a:rPr>
              <a:t> = 300 km 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Δt</a:t>
            </a:r>
            <a:r>
              <a:rPr lang="en-CA" b="1" dirty="0" smtClean="0">
                <a:solidFill>
                  <a:srgbClr val="002060"/>
                </a:solidFill>
              </a:rPr>
              <a:t> = 5 hours </a:t>
            </a:r>
          </a:p>
          <a:p>
            <a:endParaRPr lang="en-CA" b="1" i="1" dirty="0" smtClean="0">
              <a:solidFill>
                <a:srgbClr val="002060"/>
              </a:solidFill>
            </a:endParaRPr>
          </a:p>
          <a:p>
            <a:r>
              <a:rPr lang="en-CA" i="1" dirty="0" smtClean="0"/>
              <a:t>Write down what you want to find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v</a:t>
            </a:r>
            <a:r>
              <a:rPr lang="en-CA" b="1" i="1" baseline="-25000" dirty="0" err="1" smtClean="0">
                <a:solidFill>
                  <a:srgbClr val="002060"/>
                </a:solidFill>
              </a:rPr>
              <a:t>av</a:t>
            </a:r>
            <a:r>
              <a:rPr lang="en-CA" b="1" dirty="0" smtClean="0">
                <a:solidFill>
                  <a:srgbClr val="002060"/>
                </a:solidFill>
              </a:rPr>
              <a:t> = ?</a:t>
            </a:r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1: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 down the formula you will use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Substitute the numbers into the formula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algn="ctr"/>
            <a:r>
              <a:rPr lang="en-CA" dirty="0" smtClean="0"/>
              <a:t>= 60 km /h </a:t>
            </a:r>
            <a:endParaRPr lang="en-CA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492896"/>
            <a:ext cx="2071615" cy="1224136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365104"/>
            <a:ext cx="3076033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a conclusion statement </a:t>
            </a:r>
          </a:p>
          <a:p>
            <a:endParaRPr lang="en-CA" dirty="0" smtClean="0"/>
          </a:p>
          <a:p>
            <a:r>
              <a:rPr lang="en-CA" dirty="0" smtClean="0"/>
              <a:t>Therefore the average velocity of the train is </a:t>
            </a:r>
            <a:r>
              <a:rPr lang="en-CA" b="1" dirty="0" smtClean="0">
                <a:solidFill>
                  <a:srgbClr val="002060"/>
                </a:solidFill>
              </a:rPr>
              <a:t>60 km/h.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Example 2: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n-CA" dirty="0" smtClean="0"/>
              <a:t>While watching a Red Bull Air race, Mr. Hoover hears that in one 1/10</a:t>
            </a:r>
            <a:r>
              <a:rPr lang="en-CA" baseline="30000" dirty="0" smtClean="0"/>
              <a:t>th</a:t>
            </a:r>
            <a:r>
              <a:rPr lang="en-CA" dirty="0" smtClean="0"/>
              <a:t> of a second the planes are traveling 10 meters? What is the average velocity of the airplane? </a:t>
            </a:r>
          </a:p>
          <a:p>
            <a:endParaRPr lang="en-CA" dirty="0" smtClean="0"/>
          </a:p>
          <a:p>
            <a:r>
              <a:rPr lang="en-CA" dirty="0" smtClean="0"/>
              <a:t>Write down what you know 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dirty="0" smtClean="0">
                <a:solidFill>
                  <a:srgbClr val="002060"/>
                </a:solidFill>
              </a:rPr>
              <a:t> = 10 m 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Δt</a:t>
            </a:r>
            <a:r>
              <a:rPr lang="en-CA" b="1" dirty="0" smtClean="0">
                <a:solidFill>
                  <a:srgbClr val="002060"/>
                </a:solidFill>
              </a:rPr>
              <a:t> = 0.1 seconds </a:t>
            </a:r>
          </a:p>
          <a:p>
            <a:endParaRPr lang="en-CA" i="1" dirty="0" smtClean="0"/>
          </a:p>
          <a:p>
            <a:r>
              <a:rPr lang="en-CA" i="1" dirty="0" smtClean="0"/>
              <a:t>Write down what you want to find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v</a:t>
            </a:r>
            <a:r>
              <a:rPr lang="en-CA" b="1" i="1" baseline="-25000" dirty="0" err="1" smtClean="0">
                <a:solidFill>
                  <a:srgbClr val="002060"/>
                </a:solidFill>
              </a:rPr>
              <a:t>av</a:t>
            </a:r>
            <a:r>
              <a:rPr lang="en-CA" b="1" dirty="0" smtClean="0">
                <a:solidFill>
                  <a:srgbClr val="002060"/>
                </a:solidFill>
              </a:rPr>
              <a:t> = ?</a:t>
            </a:r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2: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down the formula you are going to use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Substitute the numbers into the equation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					</a:t>
            </a:r>
            <a:r>
              <a:rPr lang="en-CA" b="1" dirty="0" smtClean="0">
                <a:solidFill>
                  <a:srgbClr val="002060"/>
                </a:solidFill>
              </a:rPr>
              <a:t>= 100 m/s</a:t>
            </a:r>
          </a:p>
          <a:p>
            <a:endParaRPr lang="en-CA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492896"/>
            <a:ext cx="2193474" cy="1296144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437112"/>
            <a:ext cx="2392881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840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Relating speed to distance and time</vt:lpstr>
      <vt:lpstr>Relating speed to distance and time</vt:lpstr>
      <vt:lpstr>Average speed (vav) </vt:lpstr>
      <vt:lpstr>Slide 4</vt:lpstr>
      <vt:lpstr>Example 1:</vt:lpstr>
      <vt:lpstr>Example 1:</vt:lpstr>
      <vt:lpstr>Example 1</vt:lpstr>
      <vt:lpstr>Example 2: </vt:lpstr>
      <vt:lpstr>Example 2:</vt:lpstr>
      <vt:lpstr>Example 2</vt:lpstr>
      <vt:lpstr>Example 3:</vt:lpstr>
      <vt:lpstr>Example 3:</vt:lpstr>
      <vt:lpstr>Example 3:</vt:lpstr>
      <vt:lpstr>Example 3:</vt:lpstr>
      <vt:lpstr>Quantity Symbols </vt:lpstr>
      <vt:lpstr>Instantaneous Speed </vt:lpstr>
      <vt:lpstr>Constant Speed (uniform motion)</vt:lpstr>
      <vt:lpstr>Practice problems: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 Hoover</dc:creator>
  <cp:lastModifiedBy>Morrison</cp:lastModifiedBy>
  <cp:revision>11</cp:revision>
  <dcterms:created xsi:type="dcterms:W3CDTF">2011-01-16T23:21:58Z</dcterms:created>
  <dcterms:modified xsi:type="dcterms:W3CDTF">2013-09-02T14:13:25Z</dcterms:modified>
</cp:coreProperties>
</file>