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2" r:id="rId1"/>
  </p:sldMasterIdLst>
  <p:notesMasterIdLst>
    <p:notesMasterId r:id="rId17"/>
  </p:notesMasterIdLst>
  <p:sldIdLst>
    <p:sldId id="256" r:id="rId2"/>
    <p:sldId id="258" r:id="rId3"/>
    <p:sldId id="257" r:id="rId4"/>
    <p:sldId id="261" r:id="rId5"/>
    <p:sldId id="259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14" autoAdjust="0"/>
  </p:normalViewPr>
  <p:slideViewPr>
    <p:cSldViewPr snapToObjects="1">
      <p:cViewPr varScale="1">
        <p:scale>
          <a:sx n="63" d="100"/>
          <a:sy n="63" d="100"/>
        </p:scale>
        <p:origin x="-7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302A3-ABCC-B444-ABCF-FA4553E1C195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AF0A9-396D-D341-911F-378B6B066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61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ATP can be produced through oxidative </a:t>
            </a:r>
            <a:r>
              <a:rPr lang="en-US" dirty="0" err="1" smtClean="0"/>
              <a:t>phosphorylation</a:t>
            </a:r>
            <a:r>
              <a:rPr lang="en-US" dirty="0" smtClean="0"/>
              <a:t>,</a:t>
            </a:r>
            <a:r>
              <a:rPr lang="en-US" baseline="0" dirty="0" smtClean="0"/>
              <a:t> depending on the length of the fatty acid chain, e.g., </a:t>
            </a:r>
            <a:r>
              <a:rPr lang="en-US" baseline="0" dirty="0" err="1" smtClean="0"/>
              <a:t>Lauric</a:t>
            </a:r>
            <a:r>
              <a:rPr lang="en-US" baseline="0" dirty="0" smtClean="0"/>
              <a:t> acid – split 5 times for an overall contributing yield of 75 ATP!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AF0A9-396D-D341-911F-378B6B0669D1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8D32760-207E-6845-8C7C-269FA80A2A93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2760-207E-6845-8C7C-269FA80A2A93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ECDE-A3EB-2C49-A968-17EE21BDC8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2760-207E-6845-8C7C-269FA80A2A93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ECDE-A3EB-2C49-A968-17EE21BDC8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D32760-207E-6845-8C7C-269FA80A2A93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B2ECDE-A3EB-2C49-A968-17EE21BDC81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8D32760-207E-6845-8C7C-269FA80A2A93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99619C8-A375-448C-891B-9999C6BE8E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2760-207E-6845-8C7C-269FA80A2A93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ECDE-A3EB-2C49-A968-17EE21BDC8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2760-207E-6845-8C7C-269FA80A2A93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ECDE-A3EB-2C49-A968-17EE21BDC81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D32760-207E-6845-8C7C-269FA80A2A93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B2ECDE-A3EB-2C49-A968-17EE21BDC8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32760-207E-6845-8C7C-269FA80A2A93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ECDE-A3EB-2C49-A968-17EE21BDC8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D32760-207E-6845-8C7C-269FA80A2A93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B2ECDE-A3EB-2C49-A968-17EE21BDC81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CA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D32760-207E-6845-8C7C-269FA80A2A93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B2ECDE-A3EB-2C49-A968-17EE21BDC81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D32760-207E-6845-8C7C-269FA80A2A93}" type="datetimeFigureOut">
              <a:rPr lang="en-US" smtClean="0"/>
              <a:t>10/17/2013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5B2ECDE-A3EB-2C49-A968-17EE21BDC8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ambria"/>
                <a:cs typeface="Cambria"/>
              </a:rPr>
              <a:t>Metabolism of Macromolecules</a:t>
            </a:r>
            <a:endParaRPr lang="en-US" sz="40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mbria"/>
                <a:cs typeface="Cambria"/>
              </a:rPr>
              <a:t>Anaerobic Respiration</a:t>
            </a:r>
            <a:endParaRPr lang="en-US" sz="3200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8048"/>
            <a:ext cx="7467600" cy="487375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Cambria"/>
                <a:cs typeface="Cambria"/>
              </a:rPr>
              <a:t>In the absence of oxygen, fermentation occurs in Eukaryotic cells.</a:t>
            </a:r>
          </a:p>
          <a:p>
            <a:pPr marL="82296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Lactic Acid Fermentation</a:t>
            </a:r>
          </a:p>
          <a:p>
            <a:pPr marL="82296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Ethanol Fermentation</a:t>
            </a:r>
            <a:endParaRPr lang="en-US"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mbria"/>
                <a:cs typeface="Cambria"/>
              </a:rPr>
              <a:t>Lactic Acid Fermentation</a:t>
            </a:r>
            <a:endParaRPr lang="en-US" sz="3200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Cambria"/>
                <a:cs typeface="Cambria"/>
              </a:rPr>
              <a:t>Occurs in animal cells (e.g., muscles)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Cambria"/>
                <a:cs typeface="Cambria"/>
              </a:rPr>
              <a:t>NADH acts directly with the </a:t>
            </a:r>
            <a:r>
              <a:rPr lang="en-US" dirty="0" err="1" smtClean="0">
                <a:latin typeface="Cambria"/>
                <a:cs typeface="Cambria"/>
              </a:rPr>
              <a:t>pyruvate</a:t>
            </a:r>
            <a:r>
              <a:rPr lang="en-US" dirty="0" smtClean="0">
                <a:latin typeface="Cambria"/>
                <a:cs typeface="Cambria"/>
              </a:rPr>
              <a:t> at the end of </a:t>
            </a:r>
            <a:r>
              <a:rPr lang="en-US" dirty="0" err="1" smtClean="0">
                <a:latin typeface="Cambria"/>
                <a:cs typeface="Cambria"/>
              </a:rPr>
              <a:t>glycolysis</a:t>
            </a:r>
            <a:r>
              <a:rPr lang="en-US" dirty="0" smtClean="0">
                <a:latin typeface="Cambria"/>
                <a:cs typeface="Cambria"/>
              </a:rPr>
              <a:t> in a </a:t>
            </a:r>
            <a:r>
              <a:rPr lang="en-US" dirty="0" err="1" smtClean="0">
                <a:latin typeface="Cambria"/>
                <a:cs typeface="Cambria"/>
              </a:rPr>
              <a:t>redox</a:t>
            </a:r>
            <a:r>
              <a:rPr lang="en-US" dirty="0" smtClean="0">
                <a:latin typeface="Cambria"/>
                <a:cs typeface="Cambria"/>
              </a:rPr>
              <a:t> reaction.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Cambria"/>
                <a:cs typeface="Cambria"/>
              </a:rPr>
              <a:t>NADH is oxidized						 to</a:t>
            </a:r>
            <a:r>
              <a:rPr lang="en-US" dirty="0" smtClean="0">
                <a:latin typeface="Cambria"/>
                <a:cs typeface="Cambria"/>
                <a:sym typeface="Wingdings"/>
              </a:rPr>
              <a:t>  NAD</a:t>
            </a:r>
            <a:r>
              <a:rPr lang="en-US" baseline="30000" dirty="0" smtClean="0">
                <a:latin typeface="Cambria"/>
                <a:cs typeface="Cambria"/>
                <a:sym typeface="Wingdings"/>
              </a:rPr>
              <a:t>+</a:t>
            </a:r>
            <a:r>
              <a:rPr lang="en-US" dirty="0" smtClean="0">
                <a:latin typeface="Cambria"/>
                <a:cs typeface="Cambria"/>
                <a:sym typeface="Wingdings"/>
              </a:rPr>
              <a:t>  + H</a:t>
            </a:r>
            <a:r>
              <a:rPr lang="en-US" baseline="30000" dirty="0" smtClean="0">
                <a:latin typeface="Cambria"/>
                <a:cs typeface="Cambria"/>
                <a:sym typeface="Wingdings"/>
              </a:rPr>
              <a:t>+</a:t>
            </a:r>
          </a:p>
          <a:p>
            <a:pPr>
              <a:spcAft>
                <a:spcPts val="1200"/>
              </a:spcAft>
            </a:pPr>
            <a:r>
              <a:rPr lang="en-US" dirty="0" err="1" smtClean="0">
                <a:latin typeface="Cambria"/>
                <a:cs typeface="Cambria"/>
                <a:sym typeface="Wingdings"/>
              </a:rPr>
              <a:t>Pyruvate</a:t>
            </a:r>
            <a:r>
              <a:rPr lang="en-US" dirty="0" smtClean="0">
                <a:latin typeface="Cambria"/>
                <a:cs typeface="Cambria"/>
                <a:sym typeface="Wingdings"/>
              </a:rPr>
              <a:t> is reduced 					 to Lactate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048000"/>
            <a:ext cx="4076431" cy="3733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8600" y="6473952"/>
            <a:ext cx="1981200" cy="30784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Cambria"/>
                <a:cs typeface="Cambria"/>
              </a:rPr>
              <a:t>Lactic acid (lactate) travels through the bloodstream to the liver and muscles.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mbria"/>
                <a:cs typeface="Cambria"/>
              </a:rPr>
              <a:t>Lactic acid build up in the muscle cells is felt as fatigue, pain/ache, stiffness, etc.</a:t>
            </a:r>
          </a:p>
          <a:p>
            <a:pPr>
              <a:spcAft>
                <a:spcPts val="600"/>
              </a:spcAft>
            </a:pPr>
            <a:endParaRPr lang="en-US" dirty="0" smtClean="0">
              <a:latin typeface="Cambria"/>
              <a:cs typeface="Cambria"/>
            </a:endParaRPr>
          </a:p>
          <a:p>
            <a:pPr>
              <a:spcAft>
                <a:spcPts val="600"/>
              </a:spcAft>
              <a:buNone/>
            </a:pPr>
            <a:r>
              <a:rPr lang="en-US" u="sng" dirty="0" smtClean="0">
                <a:latin typeface="Cambria"/>
                <a:cs typeface="Cambria"/>
              </a:rPr>
              <a:t>Solution</a:t>
            </a:r>
            <a:r>
              <a:rPr lang="en-US" dirty="0" smtClean="0">
                <a:latin typeface="Cambria"/>
                <a:cs typeface="Cambria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mbria"/>
                <a:cs typeface="Cambria"/>
              </a:rPr>
              <a:t>Repay “oxygen debt” . . . take deep breaths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mbria"/>
                <a:cs typeface="Cambria"/>
              </a:rPr>
              <a:t>Lactate is </a:t>
            </a:r>
            <a:r>
              <a:rPr lang="en-US" dirty="0" err="1" smtClean="0">
                <a:latin typeface="Cambria"/>
                <a:cs typeface="Cambria"/>
              </a:rPr>
              <a:t>catabolized</a:t>
            </a:r>
            <a:r>
              <a:rPr lang="en-US" dirty="0" smtClean="0">
                <a:latin typeface="Cambria"/>
                <a:cs typeface="Cambria"/>
              </a:rPr>
              <a:t> to CO</a:t>
            </a:r>
            <a:r>
              <a:rPr lang="en-US" baseline="-25000" dirty="0" smtClean="0">
                <a:latin typeface="Cambria"/>
                <a:cs typeface="Cambria"/>
              </a:rPr>
              <a:t>2</a:t>
            </a:r>
            <a:r>
              <a:rPr lang="en-US" dirty="0" smtClean="0">
                <a:latin typeface="Cambria"/>
                <a:cs typeface="Cambria"/>
              </a:rPr>
              <a:t> + H</a:t>
            </a:r>
            <a:r>
              <a:rPr lang="en-US" baseline="-25000" dirty="0" smtClean="0">
                <a:latin typeface="Cambria"/>
                <a:cs typeface="Cambria"/>
              </a:rPr>
              <a:t>2</a:t>
            </a:r>
            <a:r>
              <a:rPr lang="en-US" dirty="0" smtClean="0">
                <a:latin typeface="Cambria"/>
                <a:cs typeface="Cambria"/>
              </a:rPr>
              <a:t>O, thereby converting back to </a:t>
            </a:r>
            <a:r>
              <a:rPr lang="en-US" dirty="0" err="1" smtClean="0">
                <a:latin typeface="Cambria"/>
                <a:cs typeface="Cambria"/>
              </a:rPr>
              <a:t>pyruvate</a:t>
            </a:r>
            <a:r>
              <a:rPr lang="en-US" dirty="0" smtClean="0">
                <a:latin typeface="Cambria"/>
                <a:cs typeface="Cambria"/>
              </a:rPr>
              <a:t>, which can undergo oxidation and enter the Krebs cycle.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ambria"/>
                <a:cs typeface="Cambria"/>
              </a:rPr>
              <a:t>Lactic Acid Fermentation</a:t>
            </a:r>
            <a:endParaRPr lang="en-US" sz="3200" b="1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mbria"/>
                <a:cs typeface="Cambria"/>
              </a:rPr>
              <a:t>Ethanol Fermentation</a:t>
            </a:r>
            <a:endParaRPr lang="en-US" sz="3200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72400" cy="487375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Cambria"/>
                <a:cs typeface="Cambria"/>
              </a:rPr>
              <a:t>Occurs in plants, yeast, and some bacteria.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mbria"/>
                <a:cs typeface="Cambria"/>
              </a:rPr>
              <a:t>At the end of </a:t>
            </a:r>
            <a:r>
              <a:rPr lang="en-US" dirty="0" err="1" smtClean="0">
                <a:latin typeface="Cambria"/>
                <a:cs typeface="Cambria"/>
              </a:rPr>
              <a:t>glycolysis</a:t>
            </a:r>
            <a:r>
              <a:rPr lang="en-US" dirty="0" smtClean="0">
                <a:latin typeface="Cambria"/>
                <a:cs typeface="Cambria"/>
              </a:rPr>
              <a:t>, </a:t>
            </a:r>
            <a:r>
              <a:rPr lang="en-US" dirty="0" err="1" smtClean="0">
                <a:latin typeface="Cambria"/>
                <a:cs typeface="Cambria"/>
              </a:rPr>
              <a:t>pyruvate</a:t>
            </a:r>
            <a:r>
              <a:rPr lang="en-US" dirty="0" smtClean="0">
                <a:latin typeface="Cambria"/>
                <a:cs typeface="Cambria"/>
              </a:rPr>
              <a:t> loses its carboxyl group, forming </a:t>
            </a:r>
            <a:r>
              <a:rPr lang="en-US" dirty="0" err="1" smtClean="0">
                <a:latin typeface="Cambria"/>
                <a:cs typeface="Cambria"/>
              </a:rPr>
              <a:t>acetylaldehyde</a:t>
            </a:r>
            <a:r>
              <a:rPr lang="en-US" dirty="0" smtClean="0">
                <a:latin typeface="Cambria"/>
                <a:cs typeface="Cambria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mbria"/>
                <a:cs typeface="Cambria"/>
              </a:rPr>
              <a:t>NADH combines with </a:t>
            </a:r>
            <a:r>
              <a:rPr lang="en-US" dirty="0" err="1" smtClean="0">
                <a:latin typeface="Cambria"/>
                <a:cs typeface="Cambria"/>
              </a:rPr>
              <a:t>acetylaldehyde</a:t>
            </a:r>
            <a:r>
              <a:rPr lang="en-US" dirty="0" smtClean="0">
                <a:latin typeface="Cambria"/>
                <a:cs typeface="Cambria"/>
              </a:rPr>
              <a:t> and forms ethanol.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Cambria"/>
                <a:cs typeface="Cambria"/>
              </a:rPr>
              <a:t>NADH can be oxidized to NAD</a:t>
            </a:r>
            <a:r>
              <a:rPr lang="en-US" baseline="30000" dirty="0" smtClean="0">
                <a:latin typeface="Cambria"/>
                <a:cs typeface="Cambria"/>
              </a:rPr>
              <a:t>+</a:t>
            </a:r>
            <a:r>
              <a:rPr lang="en-US" dirty="0" smtClean="0">
                <a:latin typeface="Cambria"/>
                <a:cs typeface="Cambria"/>
              </a:rPr>
              <a:t> and re-enter </a:t>
            </a:r>
            <a:r>
              <a:rPr lang="en-US" dirty="0" err="1" smtClean="0">
                <a:latin typeface="Cambria"/>
                <a:cs typeface="Cambria"/>
              </a:rPr>
              <a:t>glycolysis</a:t>
            </a:r>
            <a:r>
              <a:rPr lang="en-US" dirty="0" smtClean="0">
                <a:latin typeface="Cambria"/>
                <a:cs typeface="Cambria"/>
              </a:rPr>
              <a:t>.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3962400"/>
            <a:ext cx="4972050" cy="2865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629400" cy="487375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Cambria"/>
                <a:cs typeface="Cambria"/>
              </a:rPr>
              <a:t>Several practical applications, particularly in food industry: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latin typeface="Cambria"/>
                <a:cs typeface="Cambria"/>
              </a:rPr>
              <a:t>Wine-making / Beer-making</a:t>
            </a:r>
          </a:p>
          <a:p>
            <a:pPr marL="822960" lvl="1" indent="-457200">
              <a:spcAft>
                <a:spcPts val="1200"/>
              </a:spcAft>
            </a:pPr>
            <a:r>
              <a:rPr lang="en-US" dirty="0" smtClean="0">
                <a:latin typeface="Cambria"/>
                <a:cs typeface="Cambria"/>
              </a:rPr>
              <a:t>Sugar from fruit or grain ferments to produce alcohol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latin typeface="Cambria"/>
                <a:cs typeface="Cambria"/>
              </a:rPr>
              <a:t>Bread-making</a:t>
            </a:r>
          </a:p>
          <a:p>
            <a:pPr marL="822960" lvl="1" indent="-457200">
              <a:spcAft>
                <a:spcPts val="1200"/>
              </a:spcAft>
            </a:pPr>
            <a:r>
              <a:rPr lang="en-US" dirty="0" smtClean="0">
                <a:latin typeface="Cambria"/>
                <a:cs typeface="Cambria"/>
              </a:rPr>
              <a:t>The CO</a:t>
            </a:r>
            <a:r>
              <a:rPr lang="en-US" baseline="-25000" dirty="0" smtClean="0">
                <a:latin typeface="Cambria"/>
                <a:cs typeface="Cambria"/>
              </a:rPr>
              <a:t>2</a:t>
            </a:r>
            <a:r>
              <a:rPr lang="en-US" dirty="0" smtClean="0">
                <a:latin typeface="Cambria"/>
                <a:cs typeface="Cambria"/>
              </a:rPr>
              <a:t> released when yeast ferments causes bread dough to rise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ambria"/>
                <a:cs typeface="Cambria"/>
              </a:rPr>
              <a:t>Ethanol Fermentation</a:t>
            </a:r>
            <a:endParaRPr lang="en-US" sz="3200" b="1" dirty="0"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5160264"/>
            <a:ext cx="2057400" cy="1481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858" y="2514600"/>
            <a:ext cx="1431253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773969"/>
            <a:ext cx="3873500" cy="608403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ambria"/>
                <a:cs typeface="Cambria"/>
              </a:rPr>
              <a:t>Simplified Overview of Fermentation</a:t>
            </a:r>
            <a:endParaRPr lang="en-US" sz="3200" b="1" dirty="0">
              <a:latin typeface="Cambria"/>
              <a:cs typeface="Cambri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8400" y="6629400"/>
            <a:ext cx="3352800" cy="228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latin typeface="Cambria"/>
                <a:cs typeface="Cambria"/>
              </a:rPr>
              <a:t>Metabolsim</a:t>
            </a:r>
            <a:endParaRPr lang="en-US" sz="3200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Metabolism = Catabolism + Anabolism</a:t>
            </a: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Catabolism refers to energy-releasing </a:t>
            </a:r>
            <a:r>
              <a:rPr lang="en-US" dirty="0" err="1" smtClean="0">
                <a:latin typeface="Cambria"/>
                <a:cs typeface="Cambria"/>
              </a:rPr>
              <a:t>exergonic</a:t>
            </a:r>
            <a:r>
              <a:rPr lang="en-US" dirty="0" smtClean="0">
                <a:latin typeface="Cambria"/>
                <a:cs typeface="Cambria"/>
              </a:rPr>
              <a:t> reactions that breakdown large molecules into smaller molecules.  e.g., hydrolysis</a:t>
            </a: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Anabolism refers to energy-absorbing </a:t>
            </a:r>
            <a:r>
              <a:rPr lang="en-US" dirty="0" err="1" smtClean="0">
                <a:latin typeface="Cambria"/>
                <a:cs typeface="Cambria"/>
              </a:rPr>
              <a:t>endergonic</a:t>
            </a:r>
            <a:r>
              <a:rPr lang="en-US" dirty="0" smtClean="0">
                <a:latin typeface="Cambria"/>
                <a:cs typeface="Cambria"/>
              </a:rPr>
              <a:t> reactions that create larger molecules from smaller molecules.  e.g., dehydration synthesis</a:t>
            </a:r>
            <a:endParaRPr lang="en-US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mbria"/>
                <a:cs typeface="Cambria"/>
              </a:rPr>
              <a:t>Digestion and Metabolism</a:t>
            </a:r>
            <a:endParaRPr lang="en-US" sz="3200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/>
                <a:cs typeface="Cambria"/>
              </a:rPr>
              <a:t>In the process of digestion, macromolecules obtained from our food are broken down into their smaller constituents so that nutrients can be obtained.</a:t>
            </a:r>
          </a:p>
          <a:p>
            <a:pPr>
              <a:buNone/>
            </a:pPr>
            <a:endParaRPr lang="en-US" dirty="0" smtClean="0">
              <a:latin typeface="Cambria"/>
              <a:cs typeface="Cambria"/>
            </a:endParaRPr>
          </a:p>
          <a:p>
            <a:pPr>
              <a:buNone/>
            </a:pPr>
            <a:r>
              <a:rPr lang="en-US" dirty="0" smtClean="0">
                <a:latin typeface="Cambria"/>
                <a:cs typeface="Cambria"/>
              </a:rPr>
              <a:t>Nucleic acids  </a:t>
            </a:r>
            <a:r>
              <a:rPr lang="en-US" dirty="0" err="1" smtClean="0">
                <a:latin typeface="Cambria"/>
                <a:cs typeface="Cambria"/>
                <a:sym typeface="Wingdings"/>
              </a:rPr>
              <a:t></a:t>
            </a:r>
            <a:r>
              <a:rPr lang="en-US" dirty="0" smtClean="0">
                <a:latin typeface="Cambria"/>
                <a:cs typeface="Cambria"/>
                <a:sym typeface="Wingdings"/>
              </a:rPr>
              <a:t>  nucleotides</a:t>
            </a:r>
          </a:p>
          <a:p>
            <a:pPr>
              <a:buNone/>
            </a:pPr>
            <a:r>
              <a:rPr lang="en-US" dirty="0" smtClean="0">
                <a:latin typeface="Cambria"/>
                <a:cs typeface="Cambria"/>
                <a:sym typeface="Wingdings"/>
              </a:rPr>
              <a:t>Complex carbohydrates  </a:t>
            </a:r>
            <a:r>
              <a:rPr lang="en-US" dirty="0" err="1" smtClean="0">
                <a:latin typeface="Cambria"/>
                <a:cs typeface="Cambria"/>
                <a:sym typeface="Wingdings"/>
              </a:rPr>
              <a:t></a:t>
            </a:r>
            <a:r>
              <a:rPr lang="en-US" dirty="0" smtClean="0">
                <a:latin typeface="Cambria"/>
                <a:cs typeface="Cambria"/>
                <a:sym typeface="Wingdings"/>
              </a:rPr>
              <a:t>  simple sugars</a:t>
            </a:r>
          </a:p>
          <a:p>
            <a:pPr>
              <a:buNone/>
            </a:pPr>
            <a:r>
              <a:rPr lang="en-US" dirty="0" smtClean="0">
                <a:latin typeface="Cambria"/>
                <a:cs typeface="Cambria"/>
                <a:sym typeface="Wingdings"/>
              </a:rPr>
              <a:t>Proteins  </a:t>
            </a:r>
            <a:r>
              <a:rPr lang="en-US" dirty="0" err="1" smtClean="0">
                <a:latin typeface="Cambria"/>
                <a:cs typeface="Cambria"/>
                <a:sym typeface="Wingdings"/>
              </a:rPr>
              <a:t></a:t>
            </a:r>
            <a:r>
              <a:rPr lang="en-US" dirty="0" smtClean="0">
                <a:latin typeface="Cambria"/>
                <a:cs typeface="Cambria"/>
                <a:sym typeface="Wingdings"/>
              </a:rPr>
              <a:t>  amino acids</a:t>
            </a:r>
          </a:p>
          <a:p>
            <a:pPr>
              <a:buNone/>
            </a:pPr>
            <a:r>
              <a:rPr lang="en-US" dirty="0" smtClean="0">
                <a:latin typeface="Cambria"/>
                <a:cs typeface="Cambria"/>
                <a:sym typeface="Wingdings"/>
              </a:rPr>
              <a:t>Lipids  </a:t>
            </a:r>
            <a:r>
              <a:rPr lang="en-US" dirty="0" err="1" smtClean="0">
                <a:latin typeface="Cambria"/>
                <a:cs typeface="Cambria"/>
                <a:sym typeface="Wingdings"/>
              </a:rPr>
              <a:t></a:t>
            </a:r>
            <a:r>
              <a:rPr lang="en-US" dirty="0" smtClean="0">
                <a:latin typeface="Cambria"/>
                <a:cs typeface="Cambria"/>
                <a:sym typeface="Wingdings"/>
              </a:rPr>
              <a:t>  glycerol and fatty acids</a:t>
            </a:r>
          </a:p>
          <a:p>
            <a:pPr>
              <a:buNone/>
            </a:pPr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These smaller components can enter different stages of cellular respiration for energy production.</a:t>
            </a:r>
            <a:endParaRPr lang="en-US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2362200"/>
            <a:ext cx="5372100" cy="238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mbria"/>
                <a:cs typeface="Cambria"/>
              </a:rPr>
              <a:t>Carbohydrate Catabolism</a:t>
            </a:r>
            <a:endParaRPr lang="en-US" sz="3200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mbria"/>
                <a:cs typeface="Cambria"/>
              </a:rPr>
              <a:t>Polysaccharides (i.e., starch and glycogen) are broken down into </a:t>
            </a:r>
            <a:r>
              <a:rPr lang="en-US" dirty="0" err="1" smtClean="0">
                <a:latin typeface="Cambria"/>
                <a:cs typeface="Cambria"/>
              </a:rPr>
              <a:t>monosaccharides</a:t>
            </a:r>
            <a:r>
              <a:rPr lang="en-US" dirty="0" smtClean="0">
                <a:latin typeface="Cambria"/>
                <a:cs typeface="Cambria"/>
              </a:rPr>
              <a:t> (i.e., glucose).</a:t>
            </a:r>
          </a:p>
          <a:p>
            <a:endParaRPr lang="en-US" dirty="0" smtClean="0">
              <a:latin typeface="Cambria"/>
              <a:cs typeface="Cambria"/>
            </a:endParaRPr>
          </a:p>
          <a:p>
            <a:endParaRPr lang="en-US" dirty="0" smtClean="0">
              <a:latin typeface="Cambria"/>
              <a:cs typeface="Cambria"/>
            </a:endParaRPr>
          </a:p>
          <a:p>
            <a:endParaRPr lang="en-US" dirty="0" smtClean="0">
              <a:latin typeface="Cambria"/>
              <a:cs typeface="Cambria"/>
            </a:endParaRPr>
          </a:p>
          <a:p>
            <a:endParaRPr lang="en-US" dirty="0" smtClean="0">
              <a:latin typeface="Cambria"/>
              <a:cs typeface="Cambria"/>
            </a:endParaRPr>
          </a:p>
          <a:p>
            <a:pPr>
              <a:buNone/>
            </a:pPr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Glucose becomes 2 </a:t>
            </a:r>
            <a:r>
              <a:rPr lang="en-US" dirty="0" err="1" smtClean="0">
                <a:latin typeface="Cambria"/>
                <a:cs typeface="Cambria"/>
              </a:rPr>
              <a:t>Pyruvate</a:t>
            </a:r>
            <a:r>
              <a:rPr lang="en-US" dirty="0" smtClean="0">
                <a:latin typeface="Cambria"/>
                <a:cs typeface="Cambria"/>
              </a:rPr>
              <a:t> molecules at the end of </a:t>
            </a:r>
            <a:r>
              <a:rPr lang="en-US" dirty="0" err="1" smtClean="0">
                <a:latin typeface="Cambria"/>
                <a:cs typeface="Cambria"/>
              </a:rPr>
              <a:t>glycolysis</a:t>
            </a:r>
            <a:r>
              <a:rPr lang="en-US" dirty="0" smtClean="0">
                <a:latin typeface="Cambria"/>
                <a:cs typeface="Cambria"/>
              </a:rPr>
              <a:t>.  </a:t>
            </a:r>
            <a:r>
              <a:rPr lang="en-US" u="sng" dirty="0" err="1" smtClean="0">
                <a:latin typeface="Cambria"/>
                <a:cs typeface="Cambria"/>
              </a:rPr>
              <a:t>Pyruvate</a:t>
            </a:r>
            <a:r>
              <a:rPr lang="en-US" u="sng" dirty="0" smtClean="0">
                <a:latin typeface="Cambria"/>
                <a:cs typeface="Cambria"/>
              </a:rPr>
              <a:t> has three fates</a:t>
            </a:r>
            <a:r>
              <a:rPr lang="en-US" dirty="0" smtClean="0">
                <a:latin typeface="Cambria"/>
                <a:cs typeface="Cambria"/>
              </a:rPr>
              <a:t>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>
                <a:latin typeface="Cambria"/>
                <a:cs typeface="Cambria"/>
              </a:rPr>
              <a:t>Acetyl-</a:t>
            </a:r>
            <a:r>
              <a:rPr lang="en-US" dirty="0" err="1" smtClean="0">
                <a:latin typeface="Cambria"/>
                <a:cs typeface="Cambria"/>
              </a:rPr>
              <a:t>CoA</a:t>
            </a:r>
            <a:r>
              <a:rPr lang="en-US" dirty="0" smtClean="0">
                <a:latin typeface="Cambria"/>
                <a:cs typeface="Cambria"/>
              </a:rPr>
              <a:t> (aerobic respiration)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>
                <a:latin typeface="Cambria"/>
                <a:cs typeface="Cambria"/>
              </a:rPr>
              <a:t>Lactic Acid (anaerobic respiration, animal cells)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>
                <a:latin typeface="Cambria"/>
                <a:cs typeface="Cambria"/>
              </a:rPr>
              <a:t>Ethanol (anaerobic respiration, plant/yeast cells)</a:t>
            </a:r>
            <a:endParaRPr lang="en-US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mbria"/>
                <a:cs typeface="Cambria"/>
              </a:rPr>
              <a:t>Protein Catabolism</a:t>
            </a:r>
            <a:endParaRPr lang="en-US" sz="3200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err="1" smtClean="0">
                <a:latin typeface="Cambria"/>
                <a:cs typeface="Cambria"/>
              </a:rPr>
              <a:t>Deamination</a:t>
            </a:r>
            <a:r>
              <a:rPr lang="en-US" dirty="0" smtClean="0">
                <a:latin typeface="Cambria"/>
                <a:cs typeface="Cambria"/>
              </a:rPr>
              <a:t> – the removal of the amino group of an amino acid as NH</a:t>
            </a:r>
            <a:r>
              <a:rPr lang="en-US" baseline="-25000" dirty="0" smtClean="0">
                <a:latin typeface="Cambria"/>
                <a:cs typeface="Cambria"/>
              </a:rPr>
              <a:t>3</a:t>
            </a:r>
            <a:r>
              <a:rPr lang="en-US" dirty="0" smtClean="0">
                <a:latin typeface="Cambria"/>
                <a:cs typeface="Cambria"/>
              </a:rPr>
              <a:t> (ammonia)</a:t>
            </a:r>
          </a:p>
          <a:p>
            <a:pPr marL="822960" lvl="1" indent="-457200">
              <a:spcAft>
                <a:spcPts val="1200"/>
              </a:spcAft>
            </a:pPr>
            <a:r>
              <a:rPr lang="en-US" dirty="0" smtClean="0">
                <a:latin typeface="Cambria"/>
                <a:cs typeface="Cambria"/>
              </a:rPr>
              <a:t>NH</a:t>
            </a:r>
            <a:r>
              <a:rPr lang="en-US" baseline="-25000" dirty="0" smtClean="0">
                <a:latin typeface="Cambria"/>
                <a:cs typeface="Cambria"/>
              </a:rPr>
              <a:t>3</a:t>
            </a:r>
            <a:r>
              <a:rPr lang="en-US" dirty="0" smtClean="0">
                <a:latin typeface="Cambria"/>
                <a:cs typeface="Cambria"/>
              </a:rPr>
              <a:t> is excreted as waste in animals but is used as a byproduct in plants.</a:t>
            </a:r>
          </a:p>
          <a:p>
            <a:pPr marL="822960" lvl="1" indent="-457200">
              <a:spcAft>
                <a:spcPts val="1200"/>
              </a:spcAft>
              <a:buNone/>
            </a:pPr>
            <a:endParaRPr lang="en-US" dirty="0" smtClean="0">
              <a:latin typeface="Cambria"/>
              <a:cs typeface="Cambria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latin typeface="Cambria"/>
                <a:cs typeface="Cambria"/>
              </a:rPr>
              <a:t>Remaining portions of amino acids converted into forms needed by </a:t>
            </a:r>
            <a:r>
              <a:rPr lang="en-US" dirty="0" err="1" smtClean="0">
                <a:latin typeface="Cambria"/>
                <a:cs typeface="Cambria"/>
              </a:rPr>
              <a:t>Glycolysis</a:t>
            </a:r>
            <a:r>
              <a:rPr lang="en-US" dirty="0" smtClean="0">
                <a:latin typeface="Cambria"/>
                <a:cs typeface="Cambria"/>
              </a:rPr>
              <a:t> or Krebs cycle.</a:t>
            </a:r>
          </a:p>
          <a:p>
            <a:pPr marL="822960" lvl="1" indent="-457200">
              <a:spcAft>
                <a:spcPts val="1200"/>
              </a:spcAft>
            </a:pPr>
            <a:r>
              <a:rPr lang="en-US" dirty="0" smtClean="0">
                <a:latin typeface="Cambria"/>
                <a:cs typeface="Cambria"/>
              </a:rPr>
              <a:t>e.g., </a:t>
            </a:r>
            <a:r>
              <a:rPr lang="en-US" dirty="0" err="1" smtClean="0">
                <a:latin typeface="Cambria"/>
                <a:cs typeface="Cambria"/>
              </a:rPr>
              <a:t>Alanine</a:t>
            </a:r>
            <a:r>
              <a:rPr lang="en-US" dirty="0" smtClean="0">
                <a:latin typeface="Cambria"/>
                <a:cs typeface="Cambria"/>
              </a:rPr>
              <a:t> can be converted into </a:t>
            </a:r>
            <a:r>
              <a:rPr lang="en-US" dirty="0" err="1" smtClean="0">
                <a:latin typeface="Cambria"/>
                <a:cs typeface="Cambria"/>
              </a:rPr>
              <a:t>Pyruvate</a:t>
            </a:r>
            <a:r>
              <a:rPr lang="en-US" dirty="0" smtClean="0">
                <a:latin typeface="Cambria"/>
                <a:cs typeface="Cambria"/>
              </a:rPr>
              <a:t> when needed.</a:t>
            </a:r>
            <a:endParaRPr lang="en-US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ambria"/>
                <a:cs typeface="Cambria"/>
              </a:rPr>
              <a:t>Protein Catabolism</a:t>
            </a:r>
            <a:endParaRPr lang="en-US" sz="3200" b="1" dirty="0"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92" y="1861741"/>
            <a:ext cx="7944408" cy="42342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5638800"/>
            <a:ext cx="5867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mbria"/>
                <a:cs typeface="Cambria"/>
              </a:rPr>
              <a:t>Lipid Catabolism</a:t>
            </a:r>
            <a:endParaRPr lang="en-US" sz="3200" b="1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Cambria"/>
                <a:cs typeface="Cambria"/>
              </a:rPr>
              <a:t>Glycerol can be converted into Glucose, or</a:t>
            </a:r>
          </a:p>
          <a:p>
            <a:r>
              <a:rPr lang="en-US" dirty="0" smtClean="0">
                <a:latin typeface="Cambria"/>
                <a:cs typeface="Cambria"/>
              </a:rPr>
              <a:t>It can be converted into DHAP or G3P/PGAL</a:t>
            </a:r>
          </a:p>
          <a:p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Fatty acids go to the mitochondrial matrix and undergo </a:t>
            </a:r>
            <a:r>
              <a:rPr lang="en-US" dirty="0" err="1" smtClean="0">
                <a:latin typeface="Cambria"/>
                <a:cs typeface="Cambria"/>
              </a:rPr>
              <a:t>β</a:t>
            </a:r>
            <a:r>
              <a:rPr lang="en-US" dirty="0" smtClean="0">
                <a:latin typeface="Cambria"/>
                <a:cs typeface="Cambria"/>
              </a:rPr>
              <a:t>-oxidation (sequential removal of acetyl groups) and becomes Acetyl-</a:t>
            </a:r>
            <a:r>
              <a:rPr lang="en-US" dirty="0" err="1" smtClean="0">
                <a:latin typeface="Cambria"/>
                <a:cs typeface="Cambria"/>
              </a:rPr>
              <a:t>CoA</a:t>
            </a:r>
            <a:endParaRPr lang="en-US" dirty="0" smtClean="0">
              <a:latin typeface="Cambria"/>
              <a:cs typeface="Cambria"/>
            </a:endParaRPr>
          </a:p>
          <a:p>
            <a:pPr>
              <a:buNone/>
            </a:pPr>
            <a:endParaRPr lang="en-US" dirty="0" smtClean="0">
              <a:latin typeface="Cambria"/>
              <a:cs typeface="Cambria"/>
            </a:endParaRPr>
          </a:p>
          <a:p>
            <a:r>
              <a:rPr lang="en-US" dirty="0" smtClean="0">
                <a:latin typeface="Cambria"/>
                <a:cs typeface="Cambria"/>
              </a:rPr>
              <a:t>Lipids typically generate more than 2x the amount of ATP created by carbohydrates.</a:t>
            </a:r>
            <a:endParaRPr lang="en-US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11282"/>
            <a:ext cx="4114800" cy="649431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ambria"/>
                <a:cs typeface="Cambria"/>
              </a:rPr>
              <a:t>Lipid Catabolism</a:t>
            </a:r>
            <a:endParaRPr lang="en-US" sz="3200" b="1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82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ambria"/>
                <a:cs typeface="Cambria"/>
              </a:rPr>
              <a:t>Simplified Overview of Metabolism</a:t>
            </a:r>
            <a:endParaRPr lang="en-US" sz="3200" b="1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66800"/>
            <a:ext cx="6582664" cy="579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6629400"/>
            <a:ext cx="3200400" cy="228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134</TotalTime>
  <Words>530</Words>
  <Application>Microsoft Office PowerPoint</Application>
  <PresentationFormat>On-screen Show (4:3)</PresentationFormat>
  <Paragraphs>73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Oriel</vt:lpstr>
      <vt:lpstr>Metabolism of Macromolecules</vt:lpstr>
      <vt:lpstr>Metabolsim</vt:lpstr>
      <vt:lpstr>Digestion and Metabolism</vt:lpstr>
      <vt:lpstr>Carbohydrate Catabolism</vt:lpstr>
      <vt:lpstr>Protein Catabolism</vt:lpstr>
      <vt:lpstr>Protein Catabolism</vt:lpstr>
      <vt:lpstr>Lipid Catabolism</vt:lpstr>
      <vt:lpstr>Lipid Catabolism</vt:lpstr>
      <vt:lpstr>Simplified Overview of Metabolism</vt:lpstr>
      <vt:lpstr>Anaerobic Respiration</vt:lpstr>
      <vt:lpstr>Lactic Acid Fermentation</vt:lpstr>
      <vt:lpstr>Lactic Acid Fermentation</vt:lpstr>
      <vt:lpstr>Ethanol Fermentation</vt:lpstr>
      <vt:lpstr>Ethanol Fermentation</vt:lpstr>
      <vt:lpstr>Simplified Overview of Fermentation</vt:lpstr>
    </vt:vector>
  </TitlesOfParts>
  <Company>CEAM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 of Macromolecules</dc:title>
  <dc:creator>Cynthia McLeod</dc:creator>
  <cp:lastModifiedBy>The Students of DSBN</cp:lastModifiedBy>
  <cp:revision>3</cp:revision>
  <dcterms:created xsi:type="dcterms:W3CDTF">2011-07-13T02:26:55Z</dcterms:created>
  <dcterms:modified xsi:type="dcterms:W3CDTF">2013-10-17T15:46:55Z</dcterms:modified>
</cp:coreProperties>
</file>