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1B28D6-6557-433D-9186-CDFDDA9DF34F}" type="datetimeFigureOut">
              <a:rPr lang="en-CA" smtClean="0"/>
              <a:pPr/>
              <a:t>2013/10/17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6214227-94E0-445B-AE12-6D12CAD70B1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B28D6-6557-433D-9186-CDFDDA9DF34F}" type="datetimeFigureOut">
              <a:rPr lang="en-CA" smtClean="0"/>
              <a:pPr/>
              <a:t>2013/10/17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214227-94E0-445B-AE12-6D12CAD70B1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71B28D6-6557-433D-9186-CDFDDA9DF34F}" type="datetimeFigureOut">
              <a:rPr lang="en-CA" smtClean="0"/>
              <a:pPr/>
              <a:t>2013/10/17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214227-94E0-445B-AE12-6D12CAD70B1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B28D6-6557-433D-9186-CDFDDA9DF34F}" type="datetimeFigureOut">
              <a:rPr lang="en-CA" smtClean="0"/>
              <a:pPr/>
              <a:t>2013/10/17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214227-94E0-445B-AE12-6D12CAD70B1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1B28D6-6557-433D-9186-CDFDDA9DF34F}" type="datetimeFigureOut">
              <a:rPr lang="en-CA" smtClean="0"/>
              <a:pPr/>
              <a:t>2013/10/17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6214227-94E0-445B-AE12-6D12CAD70B1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B28D6-6557-433D-9186-CDFDDA9DF34F}" type="datetimeFigureOut">
              <a:rPr lang="en-CA" smtClean="0"/>
              <a:pPr/>
              <a:t>2013/10/17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214227-94E0-445B-AE12-6D12CAD70B1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B28D6-6557-433D-9186-CDFDDA9DF34F}" type="datetimeFigureOut">
              <a:rPr lang="en-CA" smtClean="0"/>
              <a:pPr/>
              <a:t>2013/10/17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214227-94E0-445B-AE12-6D12CAD70B1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B28D6-6557-433D-9186-CDFDDA9DF34F}" type="datetimeFigureOut">
              <a:rPr lang="en-CA" smtClean="0"/>
              <a:pPr/>
              <a:t>2013/10/17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214227-94E0-445B-AE12-6D12CAD70B1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1B28D6-6557-433D-9186-CDFDDA9DF34F}" type="datetimeFigureOut">
              <a:rPr lang="en-CA" smtClean="0"/>
              <a:pPr/>
              <a:t>2013/10/17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214227-94E0-445B-AE12-6D12CAD70B1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B28D6-6557-433D-9186-CDFDDA9DF34F}" type="datetimeFigureOut">
              <a:rPr lang="en-CA" smtClean="0"/>
              <a:pPr/>
              <a:t>2013/10/17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214227-94E0-445B-AE12-6D12CAD70B1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B28D6-6557-433D-9186-CDFDDA9DF34F}" type="datetimeFigureOut">
              <a:rPr lang="en-CA" smtClean="0"/>
              <a:pPr/>
              <a:t>2013/10/17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214227-94E0-445B-AE12-6D12CAD70B1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71B28D6-6557-433D-9186-CDFDDA9DF34F}" type="datetimeFigureOut">
              <a:rPr lang="en-CA" smtClean="0"/>
              <a:pPr/>
              <a:t>2013/10/17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6214227-94E0-445B-AE12-6D12CAD70B11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Regulating the rate of</a:t>
            </a:r>
            <a:br>
              <a:rPr lang="en-CA" dirty="0" smtClean="0"/>
            </a:br>
            <a:r>
              <a:rPr lang="en-CA" dirty="0" smtClean="0"/>
              <a:t>Cellular Respiration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Supply and Demand</a:t>
            </a:r>
          </a:p>
          <a:p>
            <a:pPr lvl="1"/>
            <a:r>
              <a:rPr lang="en-CA" dirty="0" smtClean="0"/>
              <a:t>High when working</a:t>
            </a:r>
          </a:p>
          <a:p>
            <a:pPr lvl="1"/>
            <a:r>
              <a:rPr lang="en-CA" dirty="0" smtClean="0"/>
              <a:t>Low when resting</a:t>
            </a:r>
          </a:p>
          <a:p>
            <a:r>
              <a:rPr lang="en-CA" dirty="0" smtClean="0"/>
              <a:t>Enzyme controlled</a:t>
            </a:r>
          </a:p>
          <a:p>
            <a:r>
              <a:rPr lang="en-CA" dirty="0" err="1" smtClean="0"/>
              <a:t>Phosphofructokinase</a:t>
            </a:r>
            <a:r>
              <a:rPr lang="en-CA" dirty="0" smtClean="0"/>
              <a:t> most important</a:t>
            </a:r>
          </a:p>
          <a:p>
            <a:r>
              <a:rPr lang="en-CA" dirty="0" smtClean="0"/>
              <a:t>Build-up of ATP inhibits </a:t>
            </a:r>
            <a:r>
              <a:rPr lang="en-CA" dirty="0" err="1" smtClean="0"/>
              <a:t>Phosphofructokinase</a:t>
            </a:r>
            <a:endParaRPr lang="en-CA" dirty="0" smtClean="0"/>
          </a:p>
          <a:p>
            <a:r>
              <a:rPr lang="en-CA" dirty="0" smtClean="0"/>
              <a:t>Also inhibited by citrate</a:t>
            </a:r>
          </a:p>
          <a:p>
            <a:endParaRPr lang="en-CA" dirty="0"/>
          </a:p>
        </p:txBody>
      </p:sp>
      <p:pic>
        <p:nvPicPr>
          <p:cNvPr id="4" name="Picture 3" descr="Supply-and-Demand-signpo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64015" y="0"/>
            <a:ext cx="4079985" cy="2708920"/>
          </a:xfrm>
          <a:prstGeom prst="rect">
            <a:avLst/>
          </a:prstGeom>
        </p:spPr>
      </p:pic>
      <p:pic>
        <p:nvPicPr>
          <p:cNvPr id="5" name="Picture 4" descr="icare-futuristic-motorcycle-from-enzyme-design-futuristic-motorbike-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9497" y="4365104"/>
            <a:ext cx="4064504" cy="2492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factors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Temperature</a:t>
            </a:r>
          </a:p>
          <a:p>
            <a:pPr lvl="1"/>
            <a:r>
              <a:rPr lang="en-CA" dirty="0" smtClean="0"/>
              <a:t>Higher temp, faster reactions move</a:t>
            </a:r>
          </a:p>
          <a:p>
            <a:r>
              <a:rPr lang="en-CA" dirty="0" smtClean="0"/>
              <a:t>Concentration of nutrients</a:t>
            </a:r>
          </a:p>
          <a:p>
            <a:pPr lvl="1"/>
            <a:r>
              <a:rPr lang="en-CA" dirty="0" smtClean="0"/>
              <a:t>Higher concentration, faster reaction moves</a:t>
            </a:r>
          </a:p>
          <a:p>
            <a:r>
              <a:rPr lang="en-CA" dirty="0" smtClean="0"/>
              <a:t>Availability of oxygen</a:t>
            </a:r>
            <a:endParaRPr lang="en-CA" dirty="0"/>
          </a:p>
        </p:txBody>
      </p:sp>
      <p:pic>
        <p:nvPicPr>
          <p:cNvPr id="4" name="Picture 3" descr="Thermomet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173556"/>
            <a:ext cx="1547664" cy="2684444"/>
          </a:xfrm>
          <a:prstGeom prst="rect">
            <a:avLst/>
          </a:prstGeom>
        </p:spPr>
      </p:pic>
      <p:pic>
        <p:nvPicPr>
          <p:cNvPr id="5" name="Picture 4" descr="brain-short-term-concentra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3735945"/>
            <a:ext cx="3707904" cy="3122055"/>
          </a:xfrm>
          <a:prstGeom prst="rect">
            <a:avLst/>
          </a:prstGeom>
        </p:spPr>
      </p:pic>
      <p:pic>
        <p:nvPicPr>
          <p:cNvPr id="6" name="Picture 5" descr="oxygen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19875" y="0"/>
            <a:ext cx="2524125" cy="178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Catabolism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Catabolism – To break apart</a:t>
            </a:r>
          </a:p>
          <a:p>
            <a:r>
              <a:rPr lang="en-CA" dirty="0" smtClean="0"/>
              <a:t>Protein catabolism</a:t>
            </a:r>
          </a:p>
          <a:p>
            <a:r>
              <a:rPr lang="en-CA" dirty="0" smtClean="0"/>
              <a:t>Lipid (Fat) Catabolism</a:t>
            </a:r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4" name="Picture 3" descr="fat-hamps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3068960"/>
            <a:ext cx="4476750" cy="35718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Protein Catabolism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Breaks Protein into amino acids</a:t>
            </a:r>
          </a:p>
          <a:p>
            <a:r>
              <a:rPr lang="en-CA" dirty="0" smtClean="0"/>
              <a:t>Primarily used to rebuild required proteins</a:t>
            </a:r>
          </a:p>
          <a:p>
            <a:r>
              <a:rPr lang="en-CA" dirty="0" smtClean="0"/>
              <a:t>Sometimes used for energy</a:t>
            </a:r>
          </a:p>
          <a:p>
            <a:r>
              <a:rPr lang="en-CA" dirty="0" err="1" smtClean="0"/>
              <a:t>Deamination</a:t>
            </a:r>
            <a:r>
              <a:rPr lang="en-CA" dirty="0" smtClean="0"/>
              <a:t> – First step in protein catabolism, involves removal of the amino group (NH</a:t>
            </a:r>
            <a:r>
              <a:rPr lang="en-CA" baseline="-25000" dirty="0" smtClean="0"/>
              <a:t>2</a:t>
            </a:r>
            <a:r>
              <a:rPr lang="en-CA" dirty="0" smtClean="0"/>
              <a:t>) of an amino acid as ammonia (NH</a:t>
            </a:r>
            <a:r>
              <a:rPr lang="en-CA" baseline="-25000" dirty="0" smtClean="0"/>
              <a:t>3</a:t>
            </a:r>
            <a:r>
              <a:rPr lang="en-CA" dirty="0" smtClean="0"/>
              <a:t>)</a:t>
            </a:r>
          </a:p>
          <a:p>
            <a:r>
              <a:rPr lang="en-CA" dirty="0" smtClean="0"/>
              <a:t>Occurs in Liver, removed by kidney</a:t>
            </a:r>
          </a:p>
          <a:p>
            <a:r>
              <a:rPr lang="en-CA" dirty="0" smtClean="0"/>
              <a:t>Various other parts are broken down to fit into </a:t>
            </a:r>
            <a:r>
              <a:rPr lang="en-CA" dirty="0" err="1" smtClean="0"/>
              <a:t>glycolysis</a:t>
            </a:r>
            <a:r>
              <a:rPr lang="en-CA" dirty="0" smtClean="0"/>
              <a:t> or </a:t>
            </a:r>
            <a:r>
              <a:rPr lang="en-CA" dirty="0" err="1" smtClean="0"/>
              <a:t>krebs</a:t>
            </a:r>
            <a:r>
              <a:rPr lang="en-CA" dirty="0" smtClean="0"/>
              <a:t> cycle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Lipid Catabolism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Triglycerides broken down into glycerol and fatty acids</a:t>
            </a:r>
          </a:p>
          <a:p>
            <a:r>
              <a:rPr lang="en-CA" dirty="0" smtClean="0"/>
              <a:t>2 glycerol molecules can combine to form </a:t>
            </a:r>
          </a:p>
          <a:p>
            <a:pPr lvl="1"/>
            <a:r>
              <a:rPr lang="en-CA" dirty="0" smtClean="0"/>
              <a:t>glucose (</a:t>
            </a:r>
            <a:r>
              <a:rPr lang="en-CA" dirty="0" err="1" smtClean="0"/>
              <a:t>gluconeogenesis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DHAP (and in turn G3P)</a:t>
            </a:r>
          </a:p>
          <a:p>
            <a:r>
              <a:rPr lang="en-CA" dirty="0" smtClean="0"/>
              <a:t>Fatty acids enter the mitochondrial matrix &amp; undergo </a:t>
            </a:r>
            <a:r>
              <a:rPr lang="el-GR" dirty="0" smtClean="0"/>
              <a:t>β</a:t>
            </a:r>
            <a:r>
              <a:rPr lang="en-CA" dirty="0" smtClean="0"/>
              <a:t>-oxidation to become acetyl-</a:t>
            </a:r>
            <a:r>
              <a:rPr lang="en-CA" dirty="0" err="1" smtClean="0"/>
              <a:t>CoA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202</TotalTime>
  <Words>166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Regulating the rate of Cellular Respiration</vt:lpstr>
      <vt:lpstr>Rate</vt:lpstr>
      <vt:lpstr>Other factors</vt:lpstr>
      <vt:lpstr>Catabolism</vt:lpstr>
      <vt:lpstr>Protein Catabolism</vt:lpstr>
      <vt:lpstr>Lipid Catabolism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Regulating the rate of Cellular Respiration</dc:title>
  <dc:creator>Saprobic</dc:creator>
  <cp:lastModifiedBy>The Students of DSBN</cp:lastModifiedBy>
  <cp:revision>22</cp:revision>
  <dcterms:created xsi:type="dcterms:W3CDTF">2011-03-07T23:07:00Z</dcterms:created>
  <dcterms:modified xsi:type="dcterms:W3CDTF">2013-10-17T15:46:40Z</dcterms:modified>
</cp:coreProperties>
</file>