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23"/>
  </p:handoutMasterIdLst>
  <p:sldIdLst>
    <p:sldId id="256" r:id="rId2"/>
    <p:sldId id="259" r:id="rId3"/>
    <p:sldId id="261" r:id="rId4"/>
    <p:sldId id="257" r:id="rId5"/>
    <p:sldId id="260" r:id="rId6"/>
    <p:sldId id="262" r:id="rId7"/>
    <p:sldId id="264" r:id="rId8"/>
    <p:sldId id="258" r:id="rId9"/>
    <p:sldId id="267" r:id="rId10"/>
    <p:sldId id="266" r:id="rId11"/>
    <p:sldId id="268" r:id="rId12"/>
    <p:sldId id="273" r:id="rId13"/>
    <p:sldId id="274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9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8D7F-3C5E-4172-8507-486237FBA2F3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0C51E-BE26-4031-9229-CA1194DCC5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39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34C745-65BF-47EA-97AF-887E7C46FBDC}" type="datetimeFigureOut">
              <a:rPr lang="en-CA" smtClean="0"/>
              <a:pPr/>
              <a:t>28/12/2012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D42BB-C41D-48D5-9B78-443D44AEC00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Unit 6: Gases and Atmospheric Chemistry</a:t>
            </a:r>
            <a:endParaRPr lang="en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tx1"/>
                </a:solidFill>
              </a:rPr>
              <a:t>Properties of Matter and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The Kinetic Molecular Theory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2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Kinetic Molecular Theory of </a:t>
            </a:r>
            <a:r>
              <a:rPr lang="en-US" b="1" dirty="0" smtClean="0"/>
              <a:t>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93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Postulates:</a:t>
            </a:r>
          </a:p>
          <a:p>
            <a:pPr marL="457200" lvl="0" indent="-457200">
              <a:buAutoNum type="arabicPeriod"/>
            </a:pPr>
            <a:r>
              <a:rPr lang="en-US" dirty="0" smtClean="0"/>
              <a:t>Individual </a:t>
            </a:r>
            <a:r>
              <a:rPr lang="en-US" dirty="0"/>
              <a:t>gas particles have virtually no volume compared to the space between the particles. </a:t>
            </a:r>
            <a:endParaRPr lang="en-US" dirty="0" smtClean="0"/>
          </a:p>
          <a:p>
            <a:pPr marL="457200" indent="-457200">
              <a:buFont typeface="Wingdings"/>
              <a:buAutoNum type="arabicPeriod"/>
            </a:pPr>
            <a:r>
              <a:rPr lang="en-US" dirty="0"/>
              <a:t>No attractive or repulsive forces exist between the particles in a gas.</a:t>
            </a:r>
            <a:endParaRPr lang="en-CA" dirty="0"/>
          </a:p>
          <a:p>
            <a:pPr marL="457200" indent="-457200">
              <a:buFont typeface="Wingdings"/>
              <a:buAutoNum type="arabicPeriod"/>
            </a:pPr>
            <a:r>
              <a:rPr lang="en-US" dirty="0"/>
              <a:t>Gas particles have very high translational energy.   They move randomly in a straight </a:t>
            </a:r>
            <a:r>
              <a:rPr lang="en-US" dirty="0" smtClean="0"/>
              <a:t>line.</a:t>
            </a:r>
            <a:endParaRPr lang="en-CA" dirty="0"/>
          </a:p>
          <a:p>
            <a:pPr marL="457200" indent="-457200">
              <a:buFont typeface="Wingdings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When gas particles collide with each other or the walls of a container, the collision is elastic. There is no loss of kinetic energy. </a:t>
            </a:r>
            <a:endParaRPr lang="en-CA" dirty="0"/>
          </a:p>
          <a:p>
            <a:pPr marL="457200" indent="-457200">
              <a:buFont typeface="Wingdings"/>
              <a:buAutoNum type="arabicPeriod"/>
            </a:pPr>
            <a:r>
              <a:rPr lang="en-US" dirty="0"/>
              <a:t>The average kinetic energy of a gas is directly related to temperature.  The greater the temperature, the greater the kinetic energy.</a:t>
            </a:r>
            <a:endParaRPr lang="en-CA" dirty="0"/>
          </a:p>
          <a:p>
            <a:pPr marL="457200" lvl="0" indent="-457200">
              <a:buAutoNum type="arabicPeriod"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7879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Real and ideal 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These postulates describe a hypothetical gas called an </a:t>
            </a:r>
            <a:r>
              <a:rPr lang="en-US" b="1" dirty="0"/>
              <a:t>ideal gas.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b="1" dirty="0"/>
              <a:t>real gases </a:t>
            </a:r>
            <a:r>
              <a:rPr lang="en-US" dirty="0" smtClean="0"/>
              <a:t>have predictable </a:t>
            </a:r>
            <a:r>
              <a:rPr lang="en-US" dirty="0"/>
              <a:t>properties under normal temperature and pressure conditions </a:t>
            </a:r>
            <a:r>
              <a:rPr lang="en-US" dirty="0" smtClean="0"/>
              <a:t>since these </a:t>
            </a:r>
            <a:r>
              <a:rPr lang="en-US" dirty="0"/>
              <a:t>assumptions </a:t>
            </a:r>
            <a:r>
              <a:rPr lang="en-US" dirty="0" smtClean="0"/>
              <a:t>are </a:t>
            </a:r>
            <a:r>
              <a:rPr lang="en-US" dirty="0"/>
              <a:t>valid.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4587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States </a:t>
            </a:r>
            <a:r>
              <a:rPr lang="en-US" sz="2000" b="1" dirty="0"/>
              <a:t>of Matter and the Kinetic Molecular Theory Questions</a:t>
            </a:r>
            <a:endParaRPr lang="en-CA" sz="2000" dirty="0"/>
          </a:p>
          <a:p>
            <a:endParaRPr lang="en-CA" sz="2000" dirty="0"/>
          </a:p>
          <a:p>
            <a:pPr marL="457200" lvl="0" indent="-457200">
              <a:buAutoNum type="arabicPeriod"/>
            </a:pPr>
            <a:r>
              <a:rPr lang="en-US" sz="2000" dirty="0" smtClean="0"/>
              <a:t>Why </a:t>
            </a:r>
            <a:r>
              <a:rPr lang="en-US" sz="2000" dirty="0"/>
              <a:t>are changes of state considered physical changes, not chemical </a:t>
            </a:r>
            <a:r>
              <a:rPr lang="en-US" sz="2000" dirty="0" smtClean="0"/>
              <a:t>changes?</a:t>
            </a:r>
          </a:p>
          <a:p>
            <a:pPr marL="457200" lvl="0" indent="-457200">
              <a:buAutoNum type="arabicPeriod"/>
            </a:pPr>
            <a:endParaRPr lang="en-CA" sz="2000" dirty="0"/>
          </a:p>
          <a:p>
            <a:pPr marL="457200" lvl="0" indent="-457200">
              <a:buAutoNum type="arabicPeriod"/>
            </a:pPr>
            <a:r>
              <a:rPr lang="en-US" sz="2000" dirty="0" smtClean="0"/>
              <a:t>Which </a:t>
            </a:r>
            <a:r>
              <a:rPr lang="en-US" sz="2000" dirty="0"/>
              <a:t>of these substances do you predict exists as a gas at room temperature?    Explain your choice for each.</a:t>
            </a:r>
            <a:endParaRPr lang="en-CA" sz="2000" dirty="0"/>
          </a:p>
          <a:p>
            <a:pPr marL="0" lv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a) </a:t>
            </a:r>
            <a:r>
              <a:rPr lang="en-US" sz="2000" dirty="0" err="1" smtClean="0"/>
              <a:t>RbF</a:t>
            </a:r>
            <a:r>
              <a:rPr lang="en-US" sz="2000" dirty="0"/>
              <a:t>	b) C</a:t>
            </a:r>
            <a:r>
              <a:rPr lang="en-US" sz="2000" baseline="-25000" dirty="0"/>
              <a:t>4</a:t>
            </a:r>
            <a:r>
              <a:rPr lang="en-US" sz="2000" dirty="0"/>
              <a:t>H</a:t>
            </a:r>
            <a:r>
              <a:rPr lang="en-US" sz="2000" baseline="-25000" dirty="0"/>
              <a:t>10</a:t>
            </a:r>
            <a:r>
              <a:rPr lang="en-US" sz="2000" dirty="0"/>
              <a:t>	 c) F</a:t>
            </a:r>
            <a:r>
              <a:rPr lang="en-US" sz="2000" baseline="-25000" dirty="0"/>
              <a:t>2</a:t>
            </a:r>
            <a:r>
              <a:rPr lang="en-US" sz="2000" dirty="0"/>
              <a:t>	</a:t>
            </a:r>
            <a:r>
              <a:rPr lang="en-US" sz="2000" dirty="0" smtClean="0"/>
              <a:t>d</a:t>
            </a:r>
            <a:r>
              <a:rPr lang="en-US" sz="2000" dirty="0"/>
              <a:t>) CH</a:t>
            </a:r>
            <a:r>
              <a:rPr lang="en-US" sz="2000" baseline="-25000" dirty="0"/>
              <a:t>3</a:t>
            </a:r>
            <a:r>
              <a:rPr lang="en-US" sz="2000" dirty="0"/>
              <a:t>OH	e)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</a:p>
          <a:p>
            <a:pPr marL="0" lvl="0" indent="0">
              <a:buNone/>
            </a:pPr>
            <a:endParaRPr lang="en-CA" sz="2000" dirty="0"/>
          </a:p>
          <a:p>
            <a:pPr marL="457200" indent="-457200">
              <a:buAutoNum type="arabicPeriod" startAt="3"/>
            </a:pPr>
            <a:r>
              <a:rPr lang="en-US" sz="2000" dirty="0" smtClean="0"/>
              <a:t>Explain </a:t>
            </a:r>
            <a:r>
              <a:rPr lang="en-US" sz="2000" dirty="0"/>
              <a:t>how the particles in a solid can possess molecular motion yet remain fixed in </a:t>
            </a:r>
            <a:r>
              <a:rPr lang="en-US" sz="2000" dirty="0" smtClean="0"/>
              <a:t>space.</a:t>
            </a:r>
          </a:p>
          <a:p>
            <a:pPr marL="457200" indent="-457200">
              <a:buAutoNum type="arabicPeriod" startAt="3"/>
            </a:pPr>
            <a:endParaRPr lang="en-CA" sz="2000" dirty="0"/>
          </a:p>
          <a:p>
            <a:pPr marL="457200" indent="-457200">
              <a:buAutoNum type="arabicPeriod" startAt="3"/>
            </a:pPr>
            <a:r>
              <a:rPr lang="en-US" sz="2000" dirty="0" smtClean="0"/>
              <a:t>Molecules </a:t>
            </a:r>
            <a:r>
              <a:rPr lang="en-US" sz="2000" dirty="0"/>
              <a:t>of liquid water can take the form of their container but they do not float away (as they would in zero gravity).    What keeps the liquid molecules together?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9123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Pressure, temperature and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Pop can demonstration</a:t>
            </a:r>
            <a:r>
              <a:rPr lang="en-CA" dirty="0" smtClean="0"/>
              <a:t>.</a:t>
            </a:r>
            <a:endParaRPr lang="en-CA" dirty="0" smtClean="0"/>
          </a:p>
        </p:txBody>
      </p:sp>
    </p:spTree>
    <p:extLst>
      <p:ext uri="{BB962C8B-B14F-4D97-AF65-F5344CB8AC3E}">
        <p14:creationId xmlns="" xmlns:p14="http://schemas.microsoft.com/office/powerpoint/2010/main" val="38407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Pressure, temperature and volume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u="sng" dirty="0" smtClean="0"/>
              <a:t>Pressure</a:t>
            </a:r>
            <a:r>
              <a:rPr lang="en-US" dirty="0" smtClean="0"/>
              <a:t> </a:t>
            </a:r>
            <a:r>
              <a:rPr lang="en-US" dirty="0"/>
              <a:t>is a measure of force per area.  </a:t>
            </a:r>
            <a:endParaRPr lang="en-US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particles strike the walls of their container, they exert a force.  The force per area is the pressure of the gas.  </a:t>
            </a:r>
            <a:endParaRPr lang="en-CA" dirty="0"/>
          </a:p>
          <a:p>
            <a:endParaRPr lang="en-CA" dirty="0"/>
          </a:p>
          <a:p>
            <a:r>
              <a:rPr lang="en-US" u="sng" dirty="0"/>
              <a:t>Units</a:t>
            </a:r>
            <a:r>
              <a:rPr lang="en-CA" dirty="0"/>
              <a:t> </a:t>
            </a:r>
            <a:r>
              <a:rPr lang="en-US" dirty="0" smtClean="0"/>
              <a:t>:	The </a:t>
            </a:r>
            <a:r>
              <a:rPr lang="en-US" dirty="0"/>
              <a:t>metric unit for pressure is the Pascal</a:t>
            </a:r>
            <a:r>
              <a:rPr lang="en-US" dirty="0" smtClean="0"/>
              <a:t>:</a:t>
            </a:r>
            <a:r>
              <a:rPr lang="en-US" dirty="0"/>
              <a:t>	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4984271"/>
              </p:ext>
            </p:extLst>
          </p:nvPr>
        </p:nvGraphicFramePr>
        <p:xfrm>
          <a:off x="1691680" y="5373216"/>
          <a:ext cx="1685925" cy="592137"/>
        </p:xfrm>
        <a:graphic>
          <a:graphicData uri="http://schemas.openxmlformats.org/presentationml/2006/ole">
            <p:oleObj spid="_x0000_s9296" name="Equation" r:id="rId3" imgW="1685520" imgH="591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60752320"/>
              </p:ext>
            </p:extLst>
          </p:nvPr>
        </p:nvGraphicFramePr>
        <p:xfrm>
          <a:off x="4860032" y="5373216"/>
          <a:ext cx="1304925" cy="592137"/>
        </p:xfrm>
        <a:graphic>
          <a:graphicData uri="http://schemas.openxmlformats.org/presentationml/2006/ole">
            <p:oleObj spid="_x0000_s9297" name="Equation" r:id="rId4" imgW="1304640" imgH="591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7085319"/>
              </p:ext>
            </p:extLst>
          </p:nvPr>
        </p:nvGraphicFramePr>
        <p:xfrm>
          <a:off x="3347864" y="2204864"/>
          <a:ext cx="2055501" cy="720080"/>
        </p:xfrm>
        <a:graphic>
          <a:graphicData uri="http://schemas.openxmlformats.org/presentationml/2006/ole">
            <p:oleObj spid="_x0000_s9298" name="Equation" r:id="rId5" imgW="1495080" imgH="5241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592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67600" cy="638944"/>
          </a:xfrm>
        </p:spPr>
        <p:txBody>
          <a:bodyPr/>
          <a:lstStyle/>
          <a:p>
            <a:r>
              <a:rPr lang="en-CA" dirty="0" smtClean="0"/>
              <a:t>Atmospheric pressure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892696"/>
          </a:xfrm>
        </p:spPr>
        <p:txBody>
          <a:bodyPr/>
          <a:lstStyle/>
          <a:p>
            <a:r>
              <a:rPr lang="en-CA" sz="2000" dirty="0" smtClean="0"/>
              <a:t>The pressure of the atmosphere can be measured with a barometer: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522" y="1628800"/>
            <a:ext cx="22669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2564904"/>
            <a:ext cx="4896544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760 mm Hg = 760 </a:t>
            </a:r>
            <a:r>
              <a:rPr lang="en-US" sz="2000" dirty="0" err="1"/>
              <a:t>Torr</a:t>
            </a:r>
            <a:r>
              <a:rPr lang="en-US" sz="2000" dirty="0"/>
              <a:t> </a:t>
            </a:r>
            <a:r>
              <a:rPr lang="en-US" sz="2000" dirty="0" smtClean="0"/>
              <a:t>= 1.00 </a:t>
            </a:r>
            <a:r>
              <a:rPr lang="en-US" sz="2000" dirty="0" err="1" smtClean="0"/>
              <a:t>atm</a:t>
            </a:r>
            <a:r>
              <a:rPr lang="en-US" sz="2000" dirty="0" smtClean="0"/>
              <a:t> = </a:t>
            </a:r>
            <a:r>
              <a:rPr lang="en-US" sz="2000" dirty="0"/>
              <a:t>101.3 </a:t>
            </a:r>
            <a:r>
              <a:rPr lang="en-US" sz="2000" dirty="0" err="1"/>
              <a:t>kPa</a:t>
            </a:r>
            <a:endParaRPr lang="en-CA" sz="2000" dirty="0"/>
          </a:p>
          <a:p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0850" y="3429000"/>
            <a:ext cx="5122912" cy="16561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Since all of these units are equivalent, we can use them as conversion factors:</a:t>
            </a:r>
            <a:endParaRPr lang="en-CA" sz="2000" dirty="0"/>
          </a:p>
          <a:p>
            <a:endParaRPr lang="en-CA" dirty="0" smtClean="0"/>
          </a:p>
          <a:p>
            <a:pPr marL="0" indent="0">
              <a:buNone/>
            </a:pPr>
            <a:r>
              <a:rPr lang="en-US" sz="2000" dirty="0"/>
              <a:t>e.g.  Convert a pressure of 700 mm Hg into </a:t>
            </a:r>
            <a:r>
              <a:rPr lang="en-US" sz="2000" dirty="0" err="1"/>
              <a:t>kPa</a:t>
            </a:r>
            <a:r>
              <a:rPr lang="en-US" sz="2000" dirty="0"/>
              <a:t>:</a:t>
            </a:r>
            <a:endParaRPr lang="en-CA" sz="2000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6283660"/>
              </p:ext>
            </p:extLst>
          </p:nvPr>
        </p:nvGraphicFramePr>
        <p:xfrm>
          <a:off x="1631950" y="5229225"/>
          <a:ext cx="3179763" cy="730250"/>
        </p:xfrm>
        <a:graphic>
          <a:graphicData uri="http://schemas.openxmlformats.org/presentationml/2006/ole">
            <p:oleObj spid="_x0000_s8237" name="Equation" r:id="rId4" imgW="1879560" imgH="431640" progId="Equation.3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823706" y="5335916"/>
            <a:ext cx="457200" cy="457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00663" y="5591837"/>
            <a:ext cx="457200" cy="457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71847533"/>
              </p:ext>
            </p:extLst>
          </p:nvPr>
        </p:nvGraphicFramePr>
        <p:xfrm>
          <a:off x="5148064" y="5420387"/>
          <a:ext cx="1331913" cy="342900"/>
        </p:xfrm>
        <a:graphic>
          <a:graphicData uri="http://schemas.openxmlformats.org/presentationml/2006/ole">
            <p:oleObj spid="_x0000_s8238" name="Equation" r:id="rId5" imgW="78732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854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1"/>
            <a:ext cx="7467600" cy="1345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 smtClean="0"/>
              <a:t>Temperature</a:t>
            </a:r>
            <a:r>
              <a:rPr lang="en-US" sz="1800" dirty="0" smtClean="0"/>
              <a:t> </a:t>
            </a:r>
            <a:r>
              <a:rPr lang="en-US" sz="1800" dirty="0"/>
              <a:t>is a measure of the average kinetic energy possessed by the particles of a substance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US" sz="1800" u="sng" dirty="0" err="1" smtClean="0"/>
              <a:t>Celcius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baseline="30000" dirty="0" err="1" smtClean="0"/>
              <a:t>o</a:t>
            </a:r>
            <a:r>
              <a:rPr lang="en-US" sz="1800" dirty="0" err="1" smtClean="0"/>
              <a:t>C</a:t>
            </a:r>
            <a:r>
              <a:rPr lang="en-US" sz="1800" dirty="0" smtClean="0"/>
              <a:t>)</a:t>
            </a:r>
            <a:r>
              <a:rPr lang="en-US" sz="1800" dirty="0"/>
              <a:t>	</a:t>
            </a:r>
            <a:r>
              <a:rPr lang="en-US" sz="1800" u="sng" dirty="0" smtClean="0"/>
              <a:t>Kelvin</a:t>
            </a:r>
            <a:r>
              <a:rPr lang="en-US" sz="1800" dirty="0" smtClean="0"/>
              <a:t> (K)</a:t>
            </a:r>
            <a:endParaRPr lang="en-CA" sz="1800" dirty="0"/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66887" y="2976815"/>
            <a:ext cx="276225" cy="2998788"/>
            <a:chOff x="3016" y="2978"/>
            <a:chExt cx="435" cy="472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016" y="770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211" y="2978"/>
              <a:ext cx="30" cy="47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016" y="554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016" y="5046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031" y="395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32039" y="4472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8001" y="340993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100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1373530" y="41027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25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043112" y="5782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43112" y="441948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273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2033587" y="34015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3</a:t>
            </a:r>
            <a:r>
              <a:rPr lang="en-CA" dirty="0" smtClean="0"/>
              <a:t>73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043112" y="4105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298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025361" y="3392794"/>
            <a:ext cx="2410403" cy="12003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convert from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to K:</a:t>
            </a:r>
            <a:endParaRPr lang="en-CA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/>
              <a:t>= T</a:t>
            </a:r>
            <a:r>
              <a:rPr lang="en-US" baseline="-25000" dirty="0"/>
              <a:t>C</a:t>
            </a:r>
            <a:r>
              <a:rPr lang="en-US" dirty="0"/>
              <a:t>  +  273</a:t>
            </a:r>
            <a:endParaRPr lang="en-CA" dirty="0"/>
          </a:p>
          <a:p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4030814" y="4767020"/>
            <a:ext cx="2410403" cy="12003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convert from K to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:</a:t>
            </a:r>
            <a:endParaRPr lang="en-CA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baseline="-25000" dirty="0"/>
              <a:t>C</a:t>
            </a:r>
            <a:r>
              <a:rPr lang="en-US" dirty="0"/>
              <a:t> = T</a:t>
            </a:r>
            <a:r>
              <a:rPr lang="en-US" baseline="-25000" dirty="0"/>
              <a:t>K</a:t>
            </a:r>
            <a:r>
              <a:rPr lang="en-US" dirty="0"/>
              <a:t>  - </a:t>
            </a:r>
            <a:r>
              <a:rPr lang="en-US" dirty="0" smtClean="0"/>
              <a:t>273</a:t>
            </a:r>
          </a:p>
          <a:p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1067226" y="5797739"/>
            <a:ext cx="64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-273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081114" y="6152015"/>
            <a:ext cx="6328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Absolute </a:t>
            </a:r>
            <a:r>
              <a:rPr lang="en-US" u="sng" dirty="0"/>
              <a:t>zero </a:t>
            </a:r>
            <a:r>
              <a:rPr lang="en-US" dirty="0"/>
              <a:t>(where all particle motion stops) =</a:t>
            </a:r>
            <a:r>
              <a:rPr lang="en-US" dirty="0" smtClean="0"/>
              <a:t> </a:t>
            </a:r>
            <a:r>
              <a:rPr lang="en-US" dirty="0"/>
              <a:t>0 K = -273.15 </a:t>
            </a:r>
            <a:r>
              <a:rPr lang="en-US" baseline="30000" dirty="0" err="1"/>
              <a:t>o</a:t>
            </a:r>
            <a:r>
              <a:rPr lang="en-US" dirty="0" err="1"/>
              <a:t>C.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896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1" grpId="0" animBg="1"/>
      <p:bldP spid="19" grpId="0" animBg="1"/>
      <p:bldP spid="20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2116832"/>
          </a:xfrm>
        </p:spPr>
        <p:txBody>
          <a:bodyPr>
            <a:noAutofit/>
          </a:bodyPr>
          <a:lstStyle/>
          <a:p>
            <a:r>
              <a:rPr lang="en-US" sz="2000" dirty="0"/>
              <a:t>Units:	1 mL = 1 cm</a:t>
            </a:r>
            <a:r>
              <a:rPr lang="en-US" sz="2000" baseline="30000" dirty="0"/>
              <a:t>3</a:t>
            </a:r>
            <a:r>
              <a:rPr lang="en-US" sz="2000" dirty="0"/>
              <a:t>	</a:t>
            </a:r>
            <a:r>
              <a:rPr lang="en-US" sz="2000" dirty="0" smtClean="0"/>
              <a:t>1 </a:t>
            </a:r>
            <a:r>
              <a:rPr lang="en-US" sz="2000" dirty="0"/>
              <a:t>L = 1000 </a:t>
            </a:r>
            <a:r>
              <a:rPr lang="en-US" sz="2000" dirty="0" smtClean="0"/>
              <a:t>mL = 1000 cm</a:t>
            </a:r>
            <a:r>
              <a:rPr lang="en-US" sz="2000" baseline="30000" dirty="0" smtClean="0"/>
              <a:t>3</a:t>
            </a:r>
            <a:endParaRPr lang="en-CA" sz="2000" dirty="0"/>
          </a:p>
          <a:p>
            <a:pPr marL="0" indent="0">
              <a:buNone/>
            </a:pPr>
            <a:r>
              <a:rPr lang="en-US" sz="2000" dirty="0" smtClean="0"/>
              <a:t>	25 cm</a:t>
            </a:r>
            <a:r>
              <a:rPr lang="en-US" sz="2000" baseline="30000" dirty="0" smtClean="0"/>
              <a:t>3	</a:t>
            </a:r>
            <a:r>
              <a:rPr lang="en-US" sz="2000" dirty="0" smtClean="0"/>
              <a:t>                       mL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182 </a:t>
            </a:r>
            <a:r>
              <a:rPr lang="en-US" sz="2000" dirty="0"/>
              <a:t>cm</a:t>
            </a:r>
            <a:r>
              <a:rPr lang="en-US" sz="2000" baseline="30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	                                   L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3.680 </a:t>
            </a:r>
            <a:r>
              <a:rPr lang="en-US" sz="2000" dirty="0"/>
              <a:t>L </a:t>
            </a:r>
            <a:r>
              <a:rPr lang="en-US" sz="2000" dirty="0" smtClean="0"/>
              <a:t>	                              mL 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1268" name="Picture 4" descr="http://upload.wikimedia.org/wikipedia/commons/thumb/b/b9/CubeLitre.svg/200px-CubeLitr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2610288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077072"/>
            <a:ext cx="7058744" cy="2116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STANDARD TEMPERATURE AND PRESSURE (STP)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CA" sz="2000" dirty="0"/>
          </a:p>
          <a:p>
            <a:pPr marL="0" indent="0">
              <a:buNone/>
            </a:pPr>
            <a:r>
              <a:rPr lang="en-US" sz="2000" dirty="0" smtClean="0"/>
              <a:t>	Temperature  	=</a:t>
            </a:r>
            <a:r>
              <a:rPr lang="en-US" sz="2000" dirty="0"/>
              <a:t>	</a:t>
            </a:r>
            <a:r>
              <a:rPr lang="en-US" sz="2000" dirty="0" smtClean="0"/>
              <a:t>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 </a:t>
            </a:r>
            <a:r>
              <a:rPr lang="en-US" sz="2000" dirty="0"/>
              <a:t>	= 	273 K</a:t>
            </a:r>
            <a:endParaRPr lang="en-CA" sz="2000" dirty="0"/>
          </a:p>
          <a:p>
            <a:pPr marL="0" indent="0">
              <a:buNone/>
            </a:pPr>
            <a:r>
              <a:rPr lang="en-US" sz="2000" dirty="0" smtClean="0"/>
              <a:t>	Pressure</a:t>
            </a:r>
            <a:r>
              <a:rPr lang="en-US" sz="2000" dirty="0"/>
              <a:t>	</a:t>
            </a:r>
            <a:r>
              <a:rPr lang="en-US" sz="2000" dirty="0" smtClean="0"/>
              <a:t>	=</a:t>
            </a:r>
            <a:r>
              <a:rPr lang="en-US" sz="2000" dirty="0"/>
              <a:t>	101.3 </a:t>
            </a:r>
            <a:r>
              <a:rPr lang="en-US" sz="2000" dirty="0" err="1"/>
              <a:t>kPa</a:t>
            </a:r>
            <a:endParaRPr lang="en-CA" sz="2000" dirty="0"/>
          </a:p>
          <a:p>
            <a:pPr marL="0" indent="0">
              <a:buFont typeface="Wingdings"/>
              <a:buNone/>
            </a:pPr>
            <a:r>
              <a:rPr lang="en-US" sz="2000" dirty="0" smtClean="0"/>
              <a:t>	</a:t>
            </a:r>
          </a:p>
          <a:p>
            <a:pPr marL="0" indent="0">
              <a:buFont typeface="Wingdings"/>
              <a:buNone/>
            </a:pPr>
            <a:endParaRPr lang="en-CA" sz="2000" dirty="0" smtClean="0"/>
          </a:p>
          <a:p>
            <a:pPr marL="0" indent="0">
              <a:buFont typeface="Wingdings"/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667368" y="238185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431416" y="2765092"/>
            <a:ext cx="94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33497" y="1960062"/>
                <a:ext cx="733076" cy="439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b="0" i="1" smtClean="0">
                          <a:latin typeface="Cambria Math"/>
                        </a:rPr>
                        <m:t>𝑥</m:t>
                      </m:r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1200" b="0" i="1" smtClean="0"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CA" sz="1200" b="0" i="1" smtClean="0">
                              <a:latin typeface="Cambria Math"/>
                            </a:rPr>
                            <m:t>1 </m:t>
                          </m:r>
                          <m:sSup>
                            <m:sSupPr>
                              <m:ctrlPr>
                                <a:rPr lang="en-CA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sz="1200" b="0" i="1" smtClean="0">
                                  <a:latin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CA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497" y="1960062"/>
                <a:ext cx="733076" cy="43928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015872" y="1977108"/>
            <a:ext cx="65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= 25</a:t>
            </a:r>
            <a:endParaRPr lang="en-CA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356630" y="2730114"/>
                <a:ext cx="733076" cy="439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b="0" i="1" smtClean="0">
                          <a:latin typeface="Cambria Math"/>
                        </a:rPr>
                        <m:t>𝑥</m:t>
                      </m:r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1200" b="0" i="1" smtClean="0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CA" sz="1200" b="0" i="1" smtClean="0">
                              <a:latin typeface="Cambria Math"/>
                            </a:rPr>
                            <m:t>1000 </m:t>
                          </m:r>
                          <m:sSup>
                            <m:sSupPr>
                              <m:ctrlPr>
                                <a:rPr lang="en-CA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sz="1200" b="0" i="1" smtClean="0">
                                  <a:latin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CA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630" y="2730114"/>
                <a:ext cx="733076" cy="43928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258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397316" y="2751406"/>
            <a:ext cx="10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= 0.182</a:t>
            </a:r>
            <a:endParaRPr lang="en-CA" sz="2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301700" y="3476659"/>
                <a:ext cx="733076" cy="36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b="0" i="1" smtClean="0">
                          <a:latin typeface="Cambria Math"/>
                        </a:rPr>
                        <m:t>𝑥</m:t>
                      </m:r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b="0" i="1" smtClean="0">
                              <a:latin typeface="Cambria Math"/>
                            </a:rPr>
                            <m:t>1000 </m:t>
                          </m:r>
                          <m:r>
                            <a:rPr lang="en-CA" sz="1200" b="0" i="1" smtClean="0"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CA" sz="12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CA" sz="1200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n-CA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700" y="3476659"/>
                <a:ext cx="733076" cy="36304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19167" b="-2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123890" y="3506789"/>
            <a:ext cx="10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=   3680</a:t>
            </a:r>
            <a:endParaRPr lang="en-CA" sz="2000" dirty="0"/>
          </a:p>
        </p:txBody>
      </p:sp>
    </p:spTree>
    <p:extLst>
      <p:ext uri="{BB962C8B-B14F-4D97-AF65-F5344CB8AC3E}">
        <p14:creationId xmlns="" xmlns:p14="http://schemas.microsoft.com/office/powerpoint/2010/main" val="202734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Boyle’s Law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467600" cy="1460776"/>
          </a:xfrm>
        </p:spPr>
        <p:txBody>
          <a:bodyPr/>
          <a:lstStyle/>
          <a:p>
            <a:r>
              <a:rPr lang="en-CA" dirty="0" smtClean="0"/>
              <a:t>If the pressure on a specific amount of gas is increased, the volume will decrease.    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412776"/>
            <a:ext cx="7467600" cy="14607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65" t="16255" r="1221" b="17551"/>
          <a:stretch/>
        </p:blipFill>
        <p:spPr bwMode="auto">
          <a:xfrm>
            <a:off x="1649389" y="1916832"/>
            <a:ext cx="5734228" cy="283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483768" y="4847617"/>
            <a:ext cx="764961" cy="948403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1200" dirty="0" smtClean="0">
                <a:sym typeface="Symbol"/>
              </a:rPr>
              <a:t> </a:t>
            </a:r>
            <a:r>
              <a:rPr lang="en-CA" sz="11200" dirty="0">
                <a:sym typeface="Symbol"/>
              </a:rPr>
              <a:t>V </a:t>
            </a:r>
            <a:endParaRPr lang="en-CA" sz="11200" dirty="0" smtClean="0"/>
          </a:p>
          <a:p>
            <a:pPr marL="0" indent="0">
              <a:buNone/>
            </a:pPr>
            <a:r>
              <a:rPr lang="en-CA" sz="11200" dirty="0" smtClean="0">
                <a:sym typeface="Symbol"/>
              </a:rPr>
              <a:t> P		</a:t>
            </a:r>
            <a:r>
              <a:rPr lang="en-CA" sz="11200" dirty="0"/>
              <a:t>	</a:t>
            </a:r>
            <a:r>
              <a:rPr lang="en-CA" sz="11200" dirty="0" smtClean="0"/>
              <a:t>    </a:t>
            </a:r>
            <a:r>
              <a:rPr lang="en-CA" dirty="0" smtClean="0"/>
              <a:t>						</a:t>
            </a: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68144" y="4869160"/>
            <a:ext cx="764961" cy="108012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1200" dirty="0" smtClean="0">
                <a:sym typeface="Symbol"/>
              </a:rPr>
              <a:t> </a:t>
            </a:r>
            <a:r>
              <a:rPr lang="en-CA" sz="11200" dirty="0">
                <a:sym typeface="Symbol"/>
              </a:rPr>
              <a:t>V </a:t>
            </a:r>
            <a:endParaRPr lang="en-CA" sz="11200" dirty="0" smtClean="0"/>
          </a:p>
          <a:p>
            <a:pPr marL="0" indent="0">
              <a:buNone/>
            </a:pPr>
            <a:r>
              <a:rPr lang="en-CA" sz="11200" dirty="0">
                <a:sym typeface="Symbol"/>
              </a:rPr>
              <a:t></a:t>
            </a:r>
            <a:r>
              <a:rPr lang="en-CA" sz="11200" dirty="0" smtClean="0">
                <a:sym typeface="Symbol"/>
              </a:rPr>
              <a:t> P		</a:t>
            </a:r>
            <a:r>
              <a:rPr lang="en-CA" sz="11200" dirty="0"/>
              <a:t>	</a:t>
            </a:r>
            <a:r>
              <a:rPr lang="en-CA" sz="11200" dirty="0" smtClean="0"/>
              <a:t>    </a:t>
            </a:r>
            <a:r>
              <a:rPr lang="en-CA" dirty="0" smtClean="0"/>
              <a:t>						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1209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Boyle’s law</a:t>
            </a:r>
            <a:endParaRPr lang="en-CA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21" y="4077072"/>
            <a:ext cx="26955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2474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“The volume of a fixed mass of gas is INVERSELY  PROPORTIONAL  to pressure, provided temperature remains constant.”</a:t>
            </a:r>
          </a:p>
          <a:p>
            <a:pPr marL="0" indent="0">
              <a:buNone/>
            </a:pPr>
            <a:endParaRPr lang="en-CA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707904" y="4360712"/>
                <a:ext cx="1540274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𝑉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 </m:t>
                      </m:r>
                      <m:f>
                        <m:fPr>
                          <m:ctrlPr>
                            <a:rPr lang="en-CA" i="1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360712"/>
                <a:ext cx="1540274" cy="88793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32676" y="2977239"/>
                <a:ext cx="3832268" cy="893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  <a:sym typeface="Symbol"/>
                        </a:rPr>
                        <m:t>𝑉</m:t>
                      </m:r>
                      <m:r>
                        <a:rPr lang="en-CA" i="1" smtClean="0">
                          <a:latin typeface="Cambria Math"/>
                          <a:sym typeface="Symbol"/>
                        </a:rPr>
                        <m:t>= </m:t>
                      </m:r>
                      <m:f>
                        <m:fPr>
                          <m:ctrlPr>
                            <a:rPr lang="en-CA" i="1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𝑘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𝑃</m:t>
                          </m:r>
                        </m:den>
                      </m:f>
                      <m:r>
                        <a:rPr lang="en-CA" i="1">
                          <a:latin typeface="Cambria Math"/>
                          <a:sym typeface="Symbol"/>
                        </a:rPr>
                        <m:t>      </m:t>
                      </m:r>
                      <m:r>
                        <a:rPr lang="en-CA" b="0" i="1" smtClean="0">
                          <a:latin typeface="Cambria Math"/>
                          <a:sym typeface="Symbol"/>
                        </a:rPr>
                        <m:t>  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𝑤h𝑒𝑟𝑒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𝑘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CA" b="0" i="1" smtClean="0">
                          <a:latin typeface="Cambria Math"/>
                          <a:sym typeface="Symbol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𝑐𝑜𝑛𝑠𝑡𝑎𝑛𝑡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 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676" y="2977239"/>
                <a:ext cx="3832268" cy="89345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01282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States of Matter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3600" dirty="0" smtClean="0"/>
              <a:t>Most substances can exist in the solid, liquid or gas states.     </a:t>
            </a:r>
            <a:r>
              <a:rPr lang="en-US" sz="3600" dirty="0" smtClean="0"/>
              <a:t>Recall </a:t>
            </a:r>
            <a:r>
              <a:rPr lang="en-US" sz="3600" dirty="0"/>
              <a:t>that the </a:t>
            </a:r>
            <a:r>
              <a:rPr lang="en-US" sz="3600" b="1" dirty="0"/>
              <a:t>attractions </a:t>
            </a:r>
            <a:r>
              <a:rPr lang="en-US" sz="3600" b="1" dirty="0" smtClean="0"/>
              <a:t>between </a:t>
            </a:r>
            <a:r>
              <a:rPr lang="en-US" sz="3600" b="1" dirty="0"/>
              <a:t>particles </a:t>
            </a:r>
            <a:r>
              <a:rPr lang="en-US" sz="3600" dirty="0"/>
              <a:t>influence the state each substance is in at room temperature:</a:t>
            </a:r>
            <a:endParaRPr lang="en-CA" sz="3600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dirty="0"/>
          </a:p>
          <a:p>
            <a:pPr marL="0" lvl="0" indent="0">
              <a:buNone/>
            </a:pPr>
            <a:r>
              <a:rPr lang="en-US" sz="2600" b="1" dirty="0"/>
              <a:t>Ionic </a:t>
            </a:r>
            <a:r>
              <a:rPr lang="en-US" sz="2600" b="1" dirty="0" smtClean="0"/>
              <a:t>Compounds: </a:t>
            </a:r>
            <a:r>
              <a:rPr lang="en-US" sz="2600" dirty="0" smtClean="0"/>
              <a:t>contain </a:t>
            </a:r>
            <a:r>
              <a:rPr lang="en-US" sz="2600" dirty="0"/>
              <a:t>strong electrostatic attractions </a:t>
            </a:r>
            <a:r>
              <a:rPr lang="en-US" sz="2600" dirty="0" smtClean="0"/>
              <a:t>and are therefore </a:t>
            </a:r>
            <a:r>
              <a:rPr lang="en-US" sz="2600" dirty="0"/>
              <a:t>found in the solid state at room temperature.   They have a high boiling </a:t>
            </a:r>
            <a:r>
              <a:rPr lang="en-US" sz="2600" dirty="0" smtClean="0"/>
              <a:t>point</a:t>
            </a:r>
            <a:r>
              <a:rPr lang="en-US" sz="2600" dirty="0"/>
              <a:t> </a:t>
            </a:r>
            <a:r>
              <a:rPr lang="en-US" sz="2600" dirty="0" smtClean="0"/>
              <a:t>(e.g. </a:t>
            </a:r>
            <a:r>
              <a:rPr lang="en-US" sz="2600" dirty="0" err="1" smtClean="0"/>
              <a:t>NaCl</a:t>
            </a:r>
            <a:r>
              <a:rPr lang="en-US" sz="2600" dirty="0" smtClean="0"/>
              <a:t> </a:t>
            </a:r>
            <a:r>
              <a:rPr lang="en-US" sz="2600" baseline="-25000" dirty="0"/>
              <a:t>(</a:t>
            </a:r>
            <a:r>
              <a:rPr lang="en-US" sz="2600" baseline="-25000" dirty="0" smtClean="0"/>
              <a:t>s)</a:t>
            </a:r>
            <a:r>
              <a:rPr lang="en-US" sz="2600" dirty="0" smtClean="0"/>
              <a:t>)</a:t>
            </a:r>
            <a:endParaRPr lang="en-CA" sz="2600" dirty="0"/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Polar </a:t>
            </a:r>
            <a:r>
              <a:rPr lang="en-US" sz="2600" b="1" dirty="0"/>
              <a:t>Molecules:</a:t>
            </a:r>
            <a:r>
              <a:rPr lang="en-US" sz="2600" dirty="0"/>
              <a:t> These compounds contain permanent dipoles and form strong dipole-dipole intermolecular bonds.  They are found in the liquid or solid state but have a lower boiling </a:t>
            </a:r>
            <a:r>
              <a:rPr lang="en-US" sz="2600" dirty="0" smtClean="0"/>
              <a:t>point. (e.g.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</a:t>
            </a:r>
            <a:r>
              <a:rPr lang="en-US" sz="2600" baseline="-25000" dirty="0" smtClean="0"/>
              <a:t>(l)</a:t>
            </a:r>
            <a:r>
              <a:rPr lang="en-US" sz="2600" dirty="0" smtClean="0"/>
              <a:t>)</a:t>
            </a:r>
            <a:endParaRPr lang="en-CA" sz="2600" dirty="0"/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Non-polar </a:t>
            </a:r>
            <a:r>
              <a:rPr lang="en-US" sz="2600" b="1" dirty="0"/>
              <a:t>Molecules:</a:t>
            </a:r>
            <a:r>
              <a:rPr lang="en-US" sz="2600" dirty="0"/>
              <a:t>  These have no dipoles and  contain very weak intermolecular bonds.   They are usually gases</a:t>
            </a:r>
            <a:r>
              <a:rPr lang="en-US" sz="2600" dirty="0" smtClean="0"/>
              <a:t>.  (e.g.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baseline="-25000" dirty="0" smtClean="0"/>
              <a:t>(g)</a:t>
            </a:r>
            <a:r>
              <a:rPr lang="en-US" sz="2600" dirty="0" smtClean="0"/>
              <a:t>, Cl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baseline="-25000" dirty="0" smtClean="0"/>
              <a:t>(g)</a:t>
            </a:r>
            <a:r>
              <a:rPr lang="en-US" sz="2600" dirty="0" smtClean="0"/>
              <a:t> , CO</a:t>
            </a:r>
            <a:r>
              <a:rPr lang="en-US" sz="2600" baseline="-25000" dirty="0" smtClean="0"/>
              <a:t>2</a:t>
            </a:r>
            <a:r>
              <a:rPr lang="en-US" sz="2600" baseline="-25000" dirty="0"/>
              <a:t> </a:t>
            </a:r>
            <a:r>
              <a:rPr lang="en-US" sz="2600" baseline="-25000" dirty="0" smtClean="0"/>
              <a:t>(g)</a:t>
            </a:r>
            <a:r>
              <a:rPr lang="en-US" sz="2600" dirty="0" smtClean="0"/>
              <a:t>).</a:t>
            </a:r>
            <a:endParaRPr lang="en-CA" sz="2600" dirty="0"/>
          </a:p>
          <a:p>
            <a:pPr marL="0" indent="0">
              <a:buNone/>
            </a:pPr>
            <a:endParaRPr lang="en-CA" sz="2400" dirty="0"/>
          </a:p>
          <a:p>
            <a:pPr marL="0" indent="0" algn="r">
              <a:buNone/>
            </a:pPr>
            <a:endParaRPr lang="en-CA" sz="2400" baseline="-25000" dirty="0"/>
          </a:p>
          <a:p>
            <a:pPr marL="0" indent="0" algn="r">
              <a:buNone/>
            </a:pPr>
            <a:r>
              <a:rPr lang="en-CA" sz="2400" dirty="0" smtClean="0"/>
              <a:t> 			</a:t>
            </a:r>
            <a:endParaRPr lang="en-CA" sz="2400" dirty="0"/>
          </a:p>
        </p:txBody>
      </p:sp>
    </p:spTree>
    <p:extLst>
      <p:ext uri="{BB962C8B-B14F-4D97-AF65-F5344CB8AC3E}">
        <p14:creationId xmlns="" xmlns:p14="http://schemas.microsoft.com/office/powerpoint/2010/main" val="16994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Boyle’s Law</a:t>
            </a:r>
            <a:endParaRPr lang="en-CA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Since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  <a:sym typeface="Symbol"/>
                      </a:rPr>
                      <m:t>  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𝑉</m:t>
                    </m:r>
                    <m:r>
                      <a:rPr lang="en-CA" i="1">
                        <a:latin typeface="Cambria Math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CA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  <a:sym typeface="Symbol"/>
                          </a:rPr>
                          <m:t>𝑘</m:t>
                        </m:r>
                      </m:num>
                      <m:den>
                        <m:r>
                          <a:rPr lang="en-CA" i="1">
                            <a:latin typeface="Cambria Math"/>
                            <a:sym typeface="Symbol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CA" dirty="0" smtClean="0"/>
                  <a:t> ,     then   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   </m:t>
                    </m:r>
                    <m:r>
                      <a:rPr lang="en-CA" b="0" i="1" smtClean="0">
                        <a:latin typeface="Cambria Math"/>
                      </a:rPr>
                      <m:t>𝑃𝑉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𝑘</m:t>
                    </m:r>
                  </m:oMath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:r>
                  <a:rPr lang="en-CA" dirty="0"/>
                  <a:t>	</a:t>
                </a:r>
                <a:r>
                  <a:rPr lang="en-CA" dirty="0" smtClean="0"/>
                  <a:t>	</a:t>
                </a:r>
                <a:r>
                  <a:rPr lang="en-CA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    </m:t>
                        </m:r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CA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  <m:r>
                      <a:rPr lang="en-CA" b="0" i="1" smtClean="0">
                        <a:latin typeface="Cambria Math"/>
                        <a:sym typeface="Symbol"/>
                      </a:rPr>
                      <m:t>= </m:t>
                    </m:r>
                    <m:sSub>
                      <m:sSubPr>
                        <m:ctrlPr>
                          <a:rPr lang="en-CA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CA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2</m:t>
                        </m:r>
                      </m:sub>
                    </m:sSub>
                  </m:oMath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 smtClean="0"/>
                  <a:t>e.g. A 100 L volume of gas is at a pressure of 32 </a:t>
                </a:r>
                <a:r>
                  <a:rPr lang="en-CA" dirty="0" err="1" smtClean="0"/>
                  <a:t>kPa</a:t>
                </a:r>
                <a:r>
                  <a:rPr lang="en-CA" dirty="0" smtClean="0"/>
                  <a:t>.   If the pressure increases to 44 </a:t>
                </a:r>
                <a:r>
                  <a:rPr lang="en-CA" dirty="0" err="1" smtClean="0"/>
                  <a:t>kPa</a:t>
                </a:r>
                <a:r>
                  <a:rPr lang="en-CA" dirty="0" smtClean="0"/>
                  <a:t>, what </a:t>
                </a:r>
                <a:r>
                  <a:rPr lang="en-CA" dirty="0" smtClean="0"/>
                  <a:t>is </a:t>
                </a:r>
                <a:r>
                  <a:rPr lang="en-CA" dirty="0" smtClean="0"/>
                  <a:t>the final volume?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224" r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89866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23042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e.g. A 100 L volume of gas is at a pressure of 32 </a:t>
            </a:r>
            <a:r>
              <a:rPr lang="en-CA" dirty="0" err="1" smtClean="0"/>
              <a:t>kPa</a:t>
            </a:r>
            <a:r>
              <a:rPr lang="en-CA" dirty="0"/>
              <a:t>.   If the pressure increases to 44 </a:t>
            </a:r>
            <a:r>
              <a:rPr lang="en-CA" dirty="0" err="1"/>
              <a:t>kPa</a:t>
            </a:r>
            <a:r>
              <a:rPr lang="en-CA" dirty="0"/>
              <a:t>, what </a:t>
            </a:r>
            <a:r>
              <a:rPr lang="en-CA" dirty="0" smtClean="0"/>
              <a:t>is </a:t>
            </a:r>
            <a:r>
              <a:rPr lang="en-CA" dirty="0"/>
              <a:t>the final volume?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Given:	P</a:t>
            </a:r>
            <a:r>
              <a:rPr lang="en-CA" baseline="-25000" dirty="0" smtClean="0"/>
              <a:t>1</a:t>
            </a:r>
            <a:r>
              <a:rPr lang="en-CA" dirty="0" smtClean="0"/>
              <a:t> = 	 	P</a:t>
            </a:r>
            <a:r>
              <a:rPr lang="en-CA" baseline="-25000" dirty="0" smtClean="0"/>
              <a:t>2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V</a:t>
            </a:r>
            <a:r>
              <a:rPr lang="en-CA" baseline="-25000" dirty="0" smtClean="0"/>
              <a:t>1</a:t>
            </a:r>
            <a:r>
              <a:rPr lang="en-CA" dirty="0" smtClean="0"/>
              <a:t> = 		V</a:t>
            </a:r>
            <a:r>
              <a:rPr lang="en-CA" baseline="-25000" dirty="0" smtClean="0"/>
              <a:t>2</a:t>
            </a:r>
            <a:r>
              <a:rPr lang="en-CA" dirty="0" smtClean="0"/>
              <a:t> =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06756" y="1700808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32 </a:t>
            </a:r>
            <a:r>
              <a:rPr lang="en-CA" sz="2000" dirty="0" err="1" smtClean="0"/>
              <a:t>kpa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20644" y="208404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100 L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1708124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44 </a:t>
            </a:r>
            <a:r>
              <a:rPr lang="en-CA" sz="2000" dirty="0" err="1" smtClean="0"/>
              <a:t>kpa</a:t>
            </a: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7" y="211574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?</a:t>
            </a:r>
            <a:endParaRPr lang="en-CA" sz="2000" dirty="0"/>
          </a:p>
        </p:txBody>
      </p:sp>
      <p:sp>
        <p:nvSpPr>
          <p:cNvPr id="10" name="Right Brace 9"/>
          <p:cNvSpPr/>
          <p:nvPr/>
        </p:nvSpPr>
        <p:spPr>
          <a:xfrm>
            <a:off x="5004048" y="1713717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192417" y="1986251"/>
            <a:ext cx="297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Always list given information. </a:t>
            </a:r>
            <a:endParaRPr lang="en-CA" i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922938" y="2940913"/>
                <a:ext cx="1874022" cy="1334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    </m:t>
                          </m:r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𝑃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1</m:t>
                          </m:r>
                        </m:sub>
                      </m:sSub>
                      <m:r>
                        <a:rPr lang="en-CA" sz="2000" i="1">
                          <a:latin typeface="Cambria Math"/>
                          <a:sym typeface="Symbol"/>
                        </a:rPr>
                        <m:t>= </m:t>
                      </m:r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𝑃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2000" dirty="0" smtClean="0">
                  <a:sym typeface="Symbol"/>
                </a:endParaRPr>
              </a:p>
              <a:p>
                <a:endParaRPr lang="en-CA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CA" sz="2000" b="0" i="1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CA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938" y="2940913"/>
                <a:ext cx="1874022" cy="133440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635896" y="3531074"/>
                <a:ext cx="1874022" cy="74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CA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b="0" i="1" smtClean="0">
                                  <a:latin typeface="Cambria Math"/>
                                </a:rPr>
                                <m:t>32 </m:t>
                              </m:r>
                              <m:r>
                                <a:rPr lang="en-CA" sz="2000" b="0" i="1" smtClean="0">
                                  <a:latin typeface="Cambria Math"/>
                                </a:rPr>
                                <m:t>𝑘𝑃𝑎</m:t>
                              </m:r>
                            </m:e>
                          </m:d>
                          <m:r>
                            <a:rPr lang="en-CA" sz="2000" b="0" i="1" smtClean="0">
                              <a:latin typeface="Cambria Math"/>
                            </a:rPr>
                            <m:t>(100 </m:t>
                          </m:r>
                          <m:r>
                            <a:rPr lang="en-CA" sz="20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CA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/>
                            </a:rPr>
                            <m:t>(44 </m:t>
                          </m:r>
                          <m:r>
                            <a:rPr lang="en-CA" sz="2000" b="0" i="1" smtClean="0">
                              <a:latin typeface="Cambria Math"/>
                            </a:rPr>
                            <m:t>𝑘𝑃𝑎</m:t>
                          </m:r>
                          <m:r>
                            <a:rPr lang="en-CA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CA" sz="2000" b="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531074"/>
                <a:ext cx="1874022" cy="74424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22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304398" y="4280657"/>
                <a:ext cx="154234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=72.727…</m:t>
                      </m:r>
                      <m:r>
                        <a:rPr lang="en-CA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= </a:t>
                </a:r>
                <a:r>
                  <a:rPr lang="en-CA" dirty="0" smtClean="0"/>
                  <a:t>73 </a:t>
                </a:r>
                <a:r>
                  <a:rPr lang="en-CA" i="1" dirty="0"/>
                  <a:t>L</a:t>
                </a:r>
              </a:p>
              <a:p>
                <a:endParaRPr lang="en-CA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398" y="4280657"/>
                <a:ext cx="1542345" cy="120032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4296178" y="3577973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15822" y="3964067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149369" y="4776598"/>
            <a:ext cx="21314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4362509" y="4820532"/>
            <a:ext cx="246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Rounded to 2 sig. digits. </a:t>
            </a:r>
            <a:endParaRPr lang="en-CA" i="1" dirty="0"/>
          </a:p>
        </p:txBody>
      </p:sp>
    </p:spTree>
    <p:extLst>
      <p:ext uri="{BB962C8B-B14F-4D97-AF65-F5344CB8AC3E}">
        <p14:creationId xmlns="" xmlns:p14="http://schemas.microsoft.com/office/powerpoint/2010/main" val="3185240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10" grpId="0" animBg="1"/>
      <p:bldP spid="11" grpId="0"/>
      <p:bldP spid="12" grpId="0" build="p"/>
      <p:bldP spid="13" grpId="0" build="p"/>
      <p:bldP spid="14" grpId="0" build="p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Changes of State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Changes of State occur as </a:t>
            </a:r>
            <a:r>
              <a:rPr lang="en-CA" sz="2400" u="sng" dirty="0" smtClean="0"/>
              <a:t>energy</a:t>
            </a:r>
            <a:r>
              <a:rPr lang="en-CA" sz="2400" dirty="0" smtClean="0"/>
              <a:t> is added to a substance: </a:t>
            </a:r>
          </a:p>
          <a:p>
            <a:pPr marL="0" indent="0" algn="r">
              <a:buNone/>
            </a:pPr>
            <a:endParaRPr lang="en-CA" sz="2400" dirty="0" smtClean="0"/>
          </a:p>
          <a:p>
            <a:pPr marL="0" indent="0" algn="ctr">
              <a:buNone/>
            </a:pP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CA" sz="240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CA" sz="2400" dirty="0" smtClean="0"/>
              <a:t> </a:t>
            </a:r>
            <a:r>
              <a:rPr lang="en-CA" sz="2400" baseline="-25000" dirty="0" smtClean="0"/>
              <a:t>(s)</a:t>
            </a:r>
            <a:r>
              <a:rPr lang="en-CA" sz="2400" dirty="0" smtClean="0"/>
              <a:t> 			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CA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CA" sz="2400" dirty="0" smtClean="0"/>
              <a:t> </a:t>
            </a:r>
            <a:r>
              <a:rPr lang="en-CA" sz="2400" baseline="-25000" dirty="0" smtClean="0"/>
              <a:t>(l)</a:t>
            </a:r>
            <a:r>
              <a:rPr lang="en-CA" sz="2400" dirty="0" smtClean="0"/>
              <a:t> 			H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O </a:t>
            </a:r>
            <a:r>
              <a:rPr lang="en-CA" sz="2400" baseline="-25000" dirty="0" smtClean="0"/>
              <a:t>(g)</a:t>
            </a:r>
          </a:p>
          <a:p>
            <a:pPr marL="0" indent="0" algn="ctr">
              <a:buNone/>
            </a:pPr>
            <a:endParaRPr lang="en-CA" sz="2400" baseline="-25000" dirty="0" smtClean="0"/>
          </a:p>
          <a:p>
            <a:pPr marL="0" indent="0">
              <a:buNone/>
            </a:pPr>
            <a:r>
              <a:rPr lang="en-CA" sz="2400" dirty="0" smtClean="0"/>
              <a:t>The added energy increases the </a:t>
            </a:r>
            <a:r>
              <a:rPr lang="en-CA" sz="2400" u="sng" dirty="0" smtClean="0"/>
              <a:t>motion</a:t>
            </a:r>
            <a:r>
              <a:rPr lang="en-CA" sz="2400" dirty="0" smtClean="0"/>
              <a:t> (or </a:t>
            </a:r>
            <a:r>
              <a:rPr lang="en-CA" sz="2400" i="1" dirty="0" smtClean="0"/>
              <a:t>kinetic</a:t>
            </a:r>
            <a:r>
              <a:rPr lang="en-CA" sz="2400" dirty="0" smtClean="0"/>
              <a:t> energy) of the particles.</a:t>
            </a:r>
          </a:p>
          <a:p>
            <a:pPr marL="0" indent="0" algn="r">
              <a:buNone/>
            </a:pPr>
            <a:endParaRPr lang="en-CA" sz="2400" baseline="-25000" dirty="0"/>
          </a:p>
          <a:p>
            <a:pPr marL="0" indent="0" algn="r">
              <a:buNone/>
            </a:pPr>
            <a:r>
              <a:rPr lang="en-CA" sz="2400" dirty="0" smtClean="0"/>
              <a:t> 			</a:t>
            </a:r>
            <a:endParaRPr lang="en-CA" sz="2400" dirty="0"/>
          </a:p>
        </p:txBody>
      </p:sp>
      <p:sp>
        <p:nvSpPr>
          <p:cNvPr id="7" name="Right Arrow 6"/>
          <p:cNvSpPr/>
          <p:nvPr/>
        </p:nvSpPr>
        <p:spPr>
          <a:xfrm>
            <a:off x="4932040" y="2596907"/>
            <a:ext cx="100811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ight Arrow 7"/>
          <p:cNvSpPr/>
          <p:nvPr/>
        </p:nvSpPr>
        <p:spPr>
          <a:xfrm>
            <a:off x="2339752" y="2597612"/>
            <a:ext cx="1008112" cy="2423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1922" y="2267580"/>
            <a:ext cx="99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 energy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794155" y="2253966"/>
            <a:ext cx="110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 + energy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5114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554831" y="1637092"/>
            <a:ext cx="9698831" cy="344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-2520000">
            <a:off x="1986303" y="2830651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Melting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-2520000">
            <a:off x="2629153" y="326416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Solidification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5237" y="4653136"/>
            <a:ext cx="2135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Evaporation / Boiling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38610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Condensation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580000">
            <a:off x="4832130" y="3315809"/>
            <a:ext cx="130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Sublimation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640000">
            <a:off x="5466116" y="2867023"/>
            <a:ext cx="130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Sublimation</a:t>
            </a:r>
            <a:endParaRPr lang="en-CA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19" y="485418"/>
            <a:ext cx="1025708" cy="124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5" y="4725144"/>
            <a:ext cx="1060499" cy="139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105725"/>
            <a:ext cx="8001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56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238" y="1233824"/>
            <a:ext cx="5383071" cy="1223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b="1" dirty="0" smtClean="0"/>
              <a:t>Vibrational Motion: </a:t>
            </a:r>
          </a:p>
          <a:p>
            <a:r>
              <a:rPr lang="en-CA" sz="2000" dirty="0" smtClean="0"/>
              <a:t> atoms within a molecule/lattice move.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54" b="3798"/>
          <a:stretch/>
        </p:blipFill>
        <p:spPr bwMode="auto">
          <a:xfrm>
            <a:off x="5059730" y="1052736"/>
            <a:ext cx="1711821" cy="158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397" b="3950"/>
          <a:stretch/>
        </p:blipFill>
        <p:spPr bwMode="auto">
          <a:xfrm>
            <a:off x="5023263" y="2934315"/>
            <a:ext cx="1748288" cy="155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6" t="-1" b="4126"/>
          <a:stretch/>
        </p:blipFill>
        <p:spPr bwMode="auto">
          <a:xfrm>
            <a:off x="5087859" y="4797152"/>
            <a:ext cx="1712292" cy="162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01703" y="476672"/>
            <a:ext cx="369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Types of  Molecular Motion</a:t>
            </a:r>
            <a:endParaRPr lang="en-CA" sz="2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6859" y="3100424"/>
            <a:ext cx="5383071" cy="122306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/>
              <a:t>Rotational Motion: </a:t>
            </a:r>
          </a:p>
          <a:p>
            <a:r>
              <a:rPr lang="en-CA" sz="2000" dirty="0"/>
              <a:t> molecules rotate and change position.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pPr marL="0" indent="0">
              <a:buFont typeface="Wingdings"/>
              <a:buNone/>
            </a:pPr>
            <a:endParaRPr lang="en-CA" dirty="0" smtClean="0"/>
          </a:p>
          <a:p>
            <a:pPr marL="0" indent="0">
              <a:buFont typeface="Wingdings"/>
              <a:buNone/>
            </a:pP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0167" y="4998367"/>
            <a:ext cx="5383071" cy="122306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b="1" dirty="0"/>
              <a:t>Translational Motion:</a:t>
            </a:r>
          </a:p>
          <a:p>
            <a:r>
              <a:rPr lang="en-CA" sz="2000" dirty="0"/>
              <a:t>particles move from place to place.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pPr marL="0" indent="0">
              <a:buFont typeface="Wingdings"/>
              <a:buNone/>
            </a:pPr>
            <a:endParaRPr lang="en-CA" dirty="0" smtClean="0"/>
          </a:p>
          <a:p>
            <a:pPr marL="0" indent="0">
              <a:buFont typeface="Wingdings"/>
              <a:buNone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4273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Heating Curve of  Water:</a:t>
            </a:r>
            <a:endParaRPr lang="en-C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05" y="1886813"/>
            <a:ext cx="5786090" cy="408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6570" y="5127087"/>
            <a:ext cx="5741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sz="1600" dirty="0" smtClean="0"/>
              <a:t>solid</a:t>
            </a:r>
            <a:endParaRPr lang="en-C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06346" y="3708098"/>
            <a:ext cx="64633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sz="1600" dirty="0" smtClean="0"/>
              <a:t>liquid</a:t>
            </a:r>
            <a:endParaRPr lang="en-C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2132856"/>
            <a:ext cx="4549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sz="1600" dirty="0" smtClean="0"/>
              <a:t>gas</a:t>
            </a:r>
            <a:endParaRPr lang="en-CA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39153" y="3295181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>
                <a:solidFill>
                  <a:srgbClr val="C00000"/>
                </a:solidFill>
              </a:rPr>
              <a:t>boiling</a:t>
            </a:r>
            <a:endParaRPr lang="en-CA" sz="1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6231" y="4062984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>
                <a:solidFill>
                  <a:srgbClr val="C00000"/>
                </a:solidFill>
              </a:rPr>
              <a:t>melting</a:t>
            </a:r>
            <a:endParaRPr lang="en-CA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3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Interpreting the Heating Curve</a:t>
            </a:r>
            <a:endParaRPr lang="en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827528231"/>
              </p:ext>
            </p:extLst>
          </p:nvPr>
        </p:nvGraphicFramePr>
        <p:xfrm>
          <a:off x="1403648" y="1916832"/>
          <a:ext cx="6552728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499794"/>
                <a:gridCol w="1596662"/>
                <a:gridCol w="44562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State or Change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What is happening?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A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solid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B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melting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C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liquid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boiling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E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gas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3888" y="2187821"/>
            <a:ext cx="3538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Increasing </a:t>
            </a:r>
            <a:r>
              <a:rPr lang="en-CA" sz="1400" b="1" dirty="0" smtClean="0"/>
              <a:t>vibrational</a:t>
            </a:r>
            <a:r>
              <a:rPr lang="en-CA" sz="1400" dirty="0" smtClean="0"/>
              <a:t> motion (kinetic energy).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621162"/>
            <a:ext cx="2906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Intermolecular bonds are </a:t>
            </a:r>
            <a:r>
              <a:rPr lang="en-CA" sz="1400" b="1" dirty="0" smtClean="0"/>
              <a:t>weakened</a:t>
            </a:r>
            <a:r>
              <a:rPr lang="en-CA" sz="1400" dirty="0" smtClean="0"/>
              <a:t>.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054503"/>
            <a:ext cx="3437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Increasing vibrational and </a:t>
            </a:r>
            <a:r>
              <a:rPr lang="en-CA" sz="1400" b="1" dirty="0" smtClean="0"/>
              <a:t>rotational</a:t>
            </a:r>
            <a:r>
              <a:rPr lang="en-CA" sz="1400" dirty="0" smtClean="0"/>
              <a:t> motion.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487844"/>
            <a:ext cx="2622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Intermolecular bonds are </a:t>
            </a:r>
            <a:r>
              <a:rPr lang="en-CA" sz="1400" b="1" dirty="0" smtClean="0"/>
              <a:t>broken</a:t>
            </a:r>
            <a:r>
              <a:rPr lang="en-CA" sz="1400" dirty="0" smtClean="0"/>
              <a:t>.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3930793"/>
            <a:ext cx="446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Increasing vibrational, rotational and </a:t>
            </a:r>
            <a:r>
              <a:rPr lang="en-CA" sz="1400" b="1" dirty="0" smtClean="0"/>
              <a:t>translational</a:t>
            </a:r>
            <a:r>
              <a:rPr lang="en-CA" sz="1400" dirty="0" smtClean="0"/>
              <a:t> motion.</a:t>
            </a:r>
            <a:endParaRPr lang="en-CA" sz="1400" dirty="0"/>
          </a:p>
        </p:txBody>
      </p:sp>
    </p:spTree>
    <p:extLst>
      <p:ext uri="{BB962C8B-B14F-4D97-AF65-F5344CB8AC3E}">
        <p14:creationId xmlns="" xmlns:p14="http://schemas.microsoft.com/office/powerpoint/2010/main" val="15819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CA" sz="2400" dirty="0" smtClean="0"/>
              <a:t>Comparing the States of Matter</a:t>
            </a:r>
            <a:endParaRPr lang="en-CA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529271723"/>
              </p:ext>
            </p:extLst>
          </p:nvPr>
        </p:nvGraphicFramePr>
        <p:xfrm>
          <a:off x="1763688" y="1196752"/>
          <a:ext cx="5440680" cy="4693920"/>
        </p:xfrm>
        <a:graphic>
          <a:graphicData uri="http://schemas.openxmlformats.org/drawingml/2006/table">
            <a:tbl>
              <a:tblPr/>
              <a:tblGrid>
                <a:gridCol w="1565910"/>
                <a:gridCol w="1291590"/>
                <a:gridCol w="1291590"/>
                <a:gridCol w="129159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Properties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Solid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Liquid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Gas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Volume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Shape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Attractive Forces Between Particles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Space Between Particles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Compressibility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Motion of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Molecules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Degree of Disorder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(Randomness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CA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9745" y="1572180"/>
            <a:ext cx="538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fixed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87819" y="1572179"/>
            <a:ext cx="538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fixed</a:t>
            </a:r>
            <a:endParaRPr lang="en-C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1464459"/>
            <a:ext cx="767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very </a:t>
            </a:r>
          </a:p>
          <a:p>
            <a:pPr algn="ctr"/>
            <a:r>
              <a:rPr lang="en-CA" sz="1400" dirty="0" smtClean="0"/>
              <a:t>variable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2204863"/>
            <a:ext cx="767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variable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3749" y="2204864"/>
            <a:ext cx="767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variable</a:t>
            </a:r>
            <a:endParaRPr lang="en-C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9619" y="2220580"/>
            <a:ext cx="538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fixed</a:t>
            </a:r>
            <a:endParaRPr lang="en-CA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27114" y="2780928"/>
            <a:ext cx="8242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strong</a:t>
            </a:r>
          </a:p>
          <a:p>
            <a:pPr algn="ctr"/>
            <a:r>
              <a:rPr lang="en-CA" sz="1100" dirty="0"/>
              <a:t>e</a:t>
            </a:r>
            <a:r>
              <a:rPr lang="en-CA" sz="1100" dirty="0" smtClean="0"/>
              <a:t>.g. </a:t>
            </a:r>
            <a:r>
              <a:rPr lang="en-CA" sz="1100" dirty="0" err="1" smtClean="0"/>
              <a:t>NaCl</a:t>
            </a:r>
            <a:r>
              <a:rPr lang="en-CA" sz="1100" dirty="0" smtClean="0"/>
              <a:t> </a:t>
            </a:r>
            <a:r>
              <a:rPr lang="en-CA" sz="1100" baseline="-25000" dirty="0" smtClean="0"/>
              <a:t>(s</a:t>
            </a:r>
            <a:r>
              <a:rPr lang="en-CA" sz="1400" baseline="-25000" dirty="0" smtClean="0"/>
              <a:t>)</a:t>
            </a:r>
            <a:endParaRPr lang="en-CA" sz="1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48359" y="2780928"/>
            <a:ext cx="8179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w</a:t>
            </a:r>
            <a:r>
              <a:rPr lang="en-CA" sz="1400" dirty="0" smtClean="0"/>
              <a:t>eaker</a:t>
            </a:r>
          </a:p>
          <a:p>
            <a:pPr algn="ctr"/>
            <a:r>
              <a:rPr lang="en-CA" sz="1200" dirty="0" smtClean="0"/>
              <a:t>e.g. H</a:t>
            </a:r>
            <a:r>
              <a:rPr lang="en-CA" sz="1200" baseline="-25000" dirty="0" smtClean="0"/>
              <a:t>2</a:t>
            </a:r>
            <a:r>
              <a:rPr lang="en-CA" sz="1200" dirty="0" smtClean="0"/>
              <a:t>O </a:t>
            </a:r>
            <a:r>
              <a:rPr lang="en-CA" sz="1200" baseline="-25000" dirty="0" smtClean="0"/>
              <a:t>(l)</a:t>
            </a:r>
            <a:endParaRPr lang="en-CA" sz="1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52723" y="2779569"/>
            <a:ext cx="11740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very weak</a:t>
            </a:r>
          </a:p>
          <a:p>
            <a:pPr algn="ctr"/>
            <a:r>
              <a:rPr lang="en-CA" sz="1200" dirty="0"/>
              <a:t>e</a:t>
            </a:r>
            <a:r>
              <a:rPr lang="en-CA" sz="1200" dirty="0" smtClean="0"/>
              <a:t>.g. Ne, Cl</a:t>
            </a:r>
            <a:r>
              <a:rPr lang="en-CA" sz="1200" baseline="-25000" dirty="0" smtClean="0"/>
              <a:t>2</a:t>
            </a:r>
            <a:r>
              <a:rPr lang="en-CA" sz="1200" dirty="0" smtClean="0"/>
              <a:t>, CO</a:t>
            </a:r>
            <a:r>
              <a:rPr lang="en-CA" sz="1200" baseline="-25000" dirty="0" smtClean="0"/>
              <a:t>2</a:t>
            </a:r>
            <a:endParaRPr lang="en-CA" sz="1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15017" y="3501008"/>
            <a:ext cx="448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low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33087" y="3499519"/>
            <a:ext cx="448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low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156176" y="3498030"/>
            <a:ext cx="845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high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62754" y="4149080"/>
            <a:ext cx="1285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incompressible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750284" y="5517232"/>
            <a:ext cx="448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low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65231" y="4040812"/>
            <a:ext cx="114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v</a:t>
            </a:r>
            <a:r>
              <a:rPr lang="en-CA" sz="1400" dirty="0" smtClean="0"/>
              <a:t>ery </a:t>
            </a:r>
          </a:p>
          <a:p>
            <a:pPr algn="ctr"/>
            <a:r>
              <a:rPr lang="en-CA" sz="1400" dirty="0" smtClean="0"/>
              <a:t>compressible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456039" y="4877024"/>
            <a:ext cx="966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vibrational</a:t>
            </a:r>
            <a:endParaRPr lang="en-CA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756079" y="4769303"/>
            <a:ext cx="96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v</a:t>
            </a:r>
            <a:r>
              <a:rPr lang="en-CA" sz="1400" dirty="0" smtClean="0"/>
              <a:t>ibrational</a:t>
            </a:r>
          </a:p>
          <a:p>
            <a:pPr algn="ctr"/>
            <a:r>
              <a:rPr lang="en-CA" sz="1400" dirty="0" smtClean="0"/>
              <a:t>rotational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96641" y="4149079"/>
            <a:ext cx="1285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incompressible</a:t>
            </a:r>
            <a:endParaRPr lang="en-CA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23726" y="5517232"/>
            <a:ext cx="898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moderate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56176" y="5517232"/>
            <a:ext cx="855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/>
              <a:t>v</a:t>
            </a:r>
            <a:r>
              <a:rPr lang="en-CA" sz="1400" dirty="0" smtClean="0"/>
              <a:t>ery high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8409" y="4661581"/>
            <a:ext cx="11026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vibrational</a:t>
            </a:r>
          </a:p>
          <a:p>
            <a:pPr algn="ctr"/>
            <a:r>
              <a:rPr lang="en-CA" sz="1400" dirty="0"/>
              <a:t>r</a:t>
            </a:r>
            <a:r>
              <a:rPr lang="en-CA" sz="1400" dirty="0" smtClean="0"/>
              <a:t>otational</a:t>
            </a:r>
          </a:p>
          <a:p>
            <a:pPr algn="ctr"/>
            <a:r>
              <a:rPr lang="en-CA" sz="1400" dirty="0" smtClean="0"/>
              <a:t>translational</a:t>
            </a:r>
            <a:endParaRPr lang="en-CA" sz="1400" dirty="0"/>
          </a:p>
        </p:txBody>
      </p:sp>
    </p:spTree>
    <p:extLst>
      <p:ext uri="{BB962C8B-B14F-4D97-AF65-F5344CB8AC3E}">
        <p14:creationId xmlns="" xmlns:p14="http://schemas.microsoft.com/office/powerpoint/2010/main" val="316566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Kinetic Molecular Theory of </a:t>
            </a:r>
            <a:r>
              <a:rPr lang="en-US" b="1" dirty="0" smtClean="0"/>
              <a:t>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967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dirty="0" smtClean="0"/>
              <a:t>Most gases share very similar physical properties.   These can be understood using the kinetic molecular theory.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905" b="2346"/>
          <a:stretch/>
        </p:blipFill>
        <p:spPr bwMode="auto">
          <a:xfrm>
            <a:off x="2771800" y="2780928"/>
            <a:ext cx="3642901" cy="36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46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734</Words>
  <Application>Microsoft Office PowerPoint</Application>
  <PresentationFormat>On-screen Show (4:3)</PresentationFormat>
  <Paragraphs>254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Equation</vt:lpstr>
      <vt:lpstr>Unit 6: Gases and Atmospheric Chemistry</vt:lpstr>
      <vt:lpstr>States of Matter</vt:lpstr>
      <vt:lpstr>Changes of State</vt:lpstr>
      <vt:lpstr>Slide 4</vt:lpstr>
      <vt:lpstr>Slide 5</vt:lpstr>
      <vt:lpstr>Heating Curve of  Water:</vt:lpstr>
      <vt:lpstr>Interpreting the Heating Curve</vt:lpstr>
      <vt:lpstr>Comparing the States of Matter</vt:lpstr>
      <vt:lpstr>The Kinetic Molecular Theory of Gases</vt:lpstr>
      <vt:lpstr>The Kinetic Molecular Theory of Gases</vt:lpstr>
      <vt:lpstr>Real and ideal gases</vt:lpstr>
      <vt:lpstr>Slide 12</vt:lpstr>
      <vt:lpstr>Pressure, temperature and volume</vt:lpstr>
      <vt:lpstr>Pressure, temperature and volume</vt:lpstr>
      <vt:lpstr>Atmospheric pressure</vt:lpstr>
      <vt:lpstr>Temperature</vt:lpstr>
      <vt:lpstr>Volume</vt:lpstr>
      <vt:lpstr>Boyle’s Law</vt:lpstr>
      <vt:lpstr>Boyle’s law</vt:lpstr>
      <vt:lpstr>Boyle’s Law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Morrison</cp:lastModifiedBy>
  <cp:revision>50</cp:revision>
  <cp:lastPrinted>2011-12-12T00:10:37Z</cp:lastPrinted>
  <dcterms:created xsi:type="dcterms:W3CDTF">2011-12-10T12:23:40Z</dcterms:created>
  <dcterms:modified xsi:type="dcterms:W3CDTF">2012-12-28T14:00:25Z</dcterms:modified>
</cp:coreProperties>
</file>