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4D9D26-7CEB-453F-8E5E-13850617641A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B76B77-9D2A-4EDB-B399-4EC3B3BAE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2C7E4-62D5-471D-9504-C4B5EA56C56A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8E8244-8D63-460A-8912-2CEBACE2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5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8244-8D63-460A-8912-2CEBACE27E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661C07-5598-48C7-83F9-454B8652224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06E62A-22EE-49F8-B792-060ECAF02F9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Videos/12%20Chemistry/Entropy%20-%20Sixty%20Symbols.a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poi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a/a1/ChemicalEquilibriu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Videos/12%20Chemistry/Illustrating%20Entropy.a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Equilibrium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SCH4U1 Unit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The Compromise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composition of the equilibrium state is a compromise between these two factors: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/>
              <a:t>) minimum potential energy (enthalpy)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</a:t>
            </a:r>
            <a:r>
              <a:rPr lang="en-US" dirty="0"/>
              <a:t>) maximum randomness (entropy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both factors </a:t>
            </a:r>
            <a:r>
              <a:rPr lang="en-US" dirty="0" err="1"/>
              <a:t>favour</a:t>
            </a:r>
            <a:r>
              <a:rPr lang="en-US" dirty="0"/>
              <a:t> the products, reactions are usually considered spontaneous.</a:t>
            </a:r>
          </a:p>
          <a:p>
            <a:r>
              <a:rPr lang="en-US" dirty="0" smtClean="0"/>
              <a:t>If </a:t>
            </a:r>
            <a:r>
              <a:rPr lang="en-US" dirty="0"/>
              <a:t>both factors </a:t>
            </a:r>
            <a:r>
              <a:rPr lang="en-US" dirty="0" err="1"/>
              <a:t>favour</a:t>
            </a:r>
            <a:r>
              <a:rPr lang="en-US" dirty="0"/>
              <a:t> reactants, they are considered non-spontaneous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these factors oppose each other, a mixture of products and reactants can exist at equilibrium</a:t>
            </a:r>
            <a:r>
              <a:rPr lang="en-US" dirty="0" smtClean="0"/>
              <a:t>:.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AB		A	+	B    +   energy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Enthalpy </a:t>
            </a:r>
            <a:r>
              <a:rPr lang="en-US" dirty="0" err="1" smtClean="0"/>
              <a:t>favours</a:t>
            </a:r>
            <a:r>
              <a:rPr lang="en-US" dirty="0"/>
              <a:t> </a:t>
            </a:r>
            <a:r>
              <a:rPr lang="en-US" dirty="0" smtClean="0"/>
              <a:t>products.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Entropy </a:t>
            </a:r>
            <a:r>
              <a:rPr lang="en-US" dirty="0" err="1" smtClean="0"/>
              <a:t>favours</a:t>
            </a:r>
            <a:r>
              <a:rPr lang="en-US" dirty="0" smtClean="0"/>
              <a:t> products.	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AB</a:t>
            </a:r>
            <a:r>
              <a:rPr lang="en-US" dirty="0"/>
              <a:t>		A	+	B    +   energy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80" y="167640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225449" y="42672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8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A   +   B    </a:t>
            </a:r>
            <a:r>
              <a:rPr lang="en-US" dirty="0" smtClean="0"/>
              <a:t>+   energy		AB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Enthalpy </a:t>
            </a:r>
            <a:r>
              <a:rPr lang="en-US" dirty="0" err="1" smtClean="0"/>
              <a:t>favours</a:t>
            </a:r>
            <a:r>
              <a:rPr lang="en-US" dirty="0" smtClean="0"/>
              <a:t> reactants.</a:t>
            </a:r>
          </a:p>
          <a:p>
            <a:pPr marL="0" indent="0">
              <a:buNone/>
            </a:pPr>
            <a:r>
              <a:rPr lang="en-US" dirty="0" smtClean="0"/>
              <a:t>		Entropy </a:t>
            </a:r>
            <a:r>
              <a:rPr lang="en-US" dirty="0" err="1" smtClean="0"/>
              <a:t>favours</a:t>
            </a:r>
            <a:r>
              <a:rPr lang="en-US" dirty="0" smtClean="0"/>
              <a:t> reactants.	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 A   +    B   </a:t>
            </a:r>
            <a:r>
              <a:rPr lang="en-US" dirty="0" smtClean="0"/>
              <a:t>			no reaction 	</a:t>
            </a:r>
            <a:endParaRPr lang="en-US" dirty="0"/>
          </a:p>
        </p:txBody>
      </p:sp>
      <p:pic>
        <p:nvPicPr>
          <p:cNvPr id="5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810000" y="4343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1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	+	B    		</a:t>
            </a:r>
            <a:r>
              <a:rPr lang="en-US" dirty="0"/>
              <a:t>AB +   energy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Enthalpy </a:t>
            </a:r>
            <a:r>
              <a:rPr lang="en-US" dirty="0" err="1" smtClean="0"/>
              <a:t>favours</a:t>
            </a:r>
            <a:r>
              <a:rPr lang="en-US" dirty="0"/>
              <a:t> </a:t>
            </a:r>
            <a:r>
              <a:rPr lang="en-US" dirty="0" smtClean="0"/>
              <a:t>products.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Entropy </a:t>
            </a:r>
            <a:r>
              <a:rPr lang="en-US" dirty="0" err="1" smtClean="0"/>
              <a:t>favours</a:t>
            </a:r>
            <a:r>
              <a:rPr lang="en-US" dirty="0" smtClean="0"/>
              <a:t> </a:t>
            </a:r>
            <a:r>
              <a:rPr lang="en-US" dirty="0" smtClean="0"/>
              <a:t>reactants.</a:t>
            </a: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Mixture of reactants and products produced.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3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	+	B    		AB	+ </a:t>
            </a:r>
            <a:r>
              <a:rPr lang="en-US" dirty="0"/>
              <a:t>+   energy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Enthalpy </a:t>
            </a:r>
            <a:r>
              <a:rPr lang="en-US" dirty="0" err="1" smtClean="0"/>
              <a:t>favours</a:t>
            </a:r>
            <a:r>
              <a:rPr lang="en-US" dirty="0"/>
              <a:t> </a:t>
            </a:r>
            <a:r>
              <a:rPr lang="en-US" dirty="0" smtClean="0"/>
              <a:t>products.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Entrop</a:t>
            </a:r>
            <a:r>
              <a:rPr lang="en-US" dirty="0" smtClean="0"/>
              <a:t>y </a:t>
            </a:r>
            <a:r>
              <a:rPr lang="en-US" dirty="0" err="1" smtClean="0"/>
              <a:t>favours</a:t>
            </a:r>
            <a:r>
              <a:rPr lang="en-US" dirty="0" smtClean="0"/>
              <a:t> reactants.	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Mixture of reactants and products produced.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09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/>
          <a:p>
            <a:r>
              <a:rPr lang="en-CA" b="1" dirty="0"/>
              <a:t>Sample</a:t>
            </a:r>
            <a:r>
              <a:rPr lang="en-CA" dirty="0"/>
              <a:t> </a:t>
            </a:r>
            <a:r>
              <a:rPr lang="en-CA" b="1" dirty="0"/>
              <a:t>Questions:</a:t>
            </a:r>
            <a:endParaRPr lang="en-US" dirty="0"/>
          </a:p>
          <a:p>
            <a:r>
              <a:rPr lang="en-CA" dirty="0"/>
              <a:t>For each of the following reactions state:</a:t>
            </a:r>
            <a:endParaRPr lang="en-US" dirty="0"/>
          </a:p>
          <a:p>
            <a:pPr lvl="0"/>
            <a:r>
              <a:rPr lang="en-CA" dirty="0" err="1" smtClean="0"/>
              <a:t>i</a:t>
            </a:r>
            <a:r>
              <a:rPr lang="en-CA" dirty="0" smtClean="0"/>
              <a:t>) Whether </a:t>
            </a:r>
            <a:r>
              <a:rPr lang="en-CA" dirty="0"/>
              <a:t>the tendency towards minimum enthalpy favours the reactants (R) or products (P).</a:t>
            </a:r>
            <a:endParaRPr lang="en-US" dirty="0"/>
          </a:p>
          <a:p>
            <a:pPr lvl="0"/>
            <a:r>
              <a:rPr lang="en-CA" dirty="0" smtClean="0"/>
              <a:t>Ii Whether </a:t>
            </a:r>
            <a:r>
              <a:rPr lang="en-CA" dirty="0"/>
              <a:t>the tendency towards maximum entropy favours the reactants (R) or products (P).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1)	AB (l)     +    energy    ⇌    AB (g)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		</a:t>
            </a:r>
            <a:r>
              <a:rPr lang="en-US" dirty="0"/>
              <a:t>Lower Enthalpy </a:t>
            </a:r>
            <a:r>
              <a:rPr lang="en-US" dirty="0" err="1"/>
              <a:t>Favours</a:t>
            </a:r>
            <a:r>
              <a:rPr lang="en-US" dirty="0"/>
              <a:t>: 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2029" y="482706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94383" y="52887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2402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229600" cy="577596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2)	AB (l)   ⇌     AB (s)	   +   energy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		</a:t>
            </a:r>
            <a:r>
              <a:rPr lang="en-US" dirty="0"/>
              <a:t>Lower Enthalpy </a:t>
            </a:r>
            <a:r>
              <a:rPr lang="en-US" dirty="0" err="1"/>
              <a:t>Favours</a:t>
            </a:r>
            <a:r>
              <a:rPr lang="en-US" dirty="0"/>
              <a:t>: 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</a:t>
            </a:r>
            <a:r>
              <a:rPr lang="en-US" dirty="0"/>
              <a:t>)	N</a:t>
            </a:r>
            <a:r>
              <a:rPr lang="en-US" baseline="-25000" dirty="0"/>
              <a:t>2</a:t>
            </a:r>
            <a:r>
              <a:rPr lang="en-US" dirty="0"/>
              <a:t> (g)  +    2 O</a:t>
            </a:r>
            <a:r>
              <a:rPr lang="en-US" baseline="-25000" dirty="0"/>
              <a:t>2</a:t>
            </a:r>
            <a:r>
              <a:rPr lang="en-US" dirty="0"/>
              <a:t> (g)  +   67.7 kJ	⇌	2 NO</a:t>
            </a:r>
            <a:r>
              <a:rPr lang="en-US" baseline="-25000" dirty="0"/>
              <a:t>2</a:t>
            </a:r>
            <a:r>
              <a:rPr lang="en-US" dirty="0"/>
              <a:t> (g)  	</a:t>
            </a: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Lower Enthalpy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91174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7570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58026" y="4038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91174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3294185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mol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15993" y="32766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2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4</a:t>
            </a:r>
            <a:r>
              <a:rPr lang="en-US" dirty="0"/>
              <a:t>) 	CO (g)   +  2 H</a:t>
            </a:r>
            <a:r>
              <a:rPr lang="en-US" baseline="-25000" dirty="0"/>
              <a:t>2</a:t>
            </a:r>
            <a:r>
              <a:rPr lang="en-US" dirty="0"/>
              <a:t> (g)	</a:t>
            </a:r>
            <a:r>
              <a:rPr lang="en-CA" dirty="0"/>
              <a:t>  ⇌</a:t>
            </a:r>
            <a:r>
              <a:rPr lang="en-US" dirty="0"/>
              <a:t>	CH</a:t>
            </a:r>
            <a:r>
              <a:rPr lang="en-US" baseline="-25000" dirty="0"/>
              <a:t>3</a:t>
            </a:r>
            <a:r>
              <a:rPr lang="en-US" dirty="0"/>
              <a:t>OH (g)	+   209 kJ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Lower Enthalpy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5)	CO</a:t>
            </a:r>
            <a:r>
              <a:rPr lang="en-CA" baseline="-25000" dirty="0"/>
              <a:t>2</a:t>
            </a:r>
            <a:r>
              <a:rPr lang="en-CA" dirty="0"/>
              <a:t> (g)     ⇌		CO</a:t>
            </a:r>
            <a:r>
              <a:rPr lang="en-CA" baseline="-25000" dirty="0"/>
              <a:t>2</a:t>
            </a:r>
            <a:r>
              <a:rPr lang="en-CA" dirty="0"/>
              <a:t> (s)    +    energy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		</a:t>
            </a:r>
            <a:r>
              <a:rPr lang="en-US" dirty="0"/>
              <a:t>Lower Enthalpy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91174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91174" y="3657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52410" y="175110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5191" y="41192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684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6)	XY (g)    +  energy    	⇌	X (g)	 +    Y (g)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		</a:t>
            </a:r>
            <a:r>
              <a:rPr lang="en-US" dirty="0"/>
              <a:t>Lower Enthalpy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______________</a:t>
            </a:r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 smtClean="0"/>
              <a:t>7)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(l)	⇌	2H</a:t>
            </a:r>
            <a:r>
              <a:rPr lang="en-US" baseline="-25000" dirty="0"/>
              <a:t>2</a:t>
            </a:r>
            <a:r>
              <a:rPr lang="en-US" dirty="0"/>
              <a:t>O(l)   +   O</a:t>
            </a:r>
            <a:r>
              <a:rPr lang="en-US" baseline="-25000" dirty="0"/>
              <a:t>2</a:t>
            </a:r>
            <a:r>
              <a:rPr lang="en-US" dirty="0"/>
              <a:t>(g)	∆H = -98.2 kJ/</a:t>
            </a:r>
            <a:r>
              <a:rPr lang="en-US" dirty="0" err="1"/>
              <a:t>mol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Lower Enthalpy </a:t>
            </a:r>
            <a:r>
              <a:rPr lang="en-US" dirty="0" err="1"/>
              <a:t>Favours</a:t>
            </a:r>
            <a:r>
              <a:rPr lang="en-US" dirty="0"/>
              <a:t>: _____________</a:t>
            </a:r>
          </a:p>
          <a:p>
            <a:pPr marL="0" indent="0">
              <a:buNone/>
            </a:pPr>
            <a:r>
              <a:rPr lang="en-US" dirty="0"/>
              <a:t>		Higher Entropy </a:t>
            </a:r>
            <a:r>
              <a:rPr lang="en-US" dirty="0" err="1"/>
              <a:t>Favours</a:t>
            </a:r>
            <a:r>
              <a:rPr lang="en-US" dirty="0"/>
              <a:t>: ______________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9195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6808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2405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45719" y="40430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575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Recap: The </a:t>
            </a:r>
            <a:r>
              <a:rPr lang="en-US" b="1" dirty="0"/>
              <a:t>Factors Affecting Equilibrium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composition of the equilibrium state (i.e. the proportion of reactants and products) is determined by: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Enthalpy Change  (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dirty="0" smtClean="0"/>
              <a:t>H)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Entropy Change (</a:t>
            </a:r>
            <a:r>
              <a:rPr lang="el-GR" dirty="0" smtClean="0">
                <a:latin typeface="Arial"/>
                <a:cs typeface="Arial"/>
                <a:hlinkClick r:id="rId2" action="ppaction://hlinkfile"/>
              </a:rPr>
              <a:t>Δ</a:t>
            </a:r>
            <a:r>
              <a:rPr lang="en-US" dirty="0" smtClean="0">
                <a:latin typeface="Arial"/>
                <a:cs typeface="Arial"/>
                <a:hlinkClick r:id="rId2" action="ppaction://hlinkfile"/>
              </a:rPr>
              <a:t>S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[noun]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i="1" dirty="0" smtClean="0"/>
              <a:t>a</a:t>
            </a:r>
            <a:r>
              <a:rPr lang="en-US" b="1" dirty="0"/>
              <a:t>:</a:t>
            </a:r>
            <a:r>
              <a:rPr lang="en-US" dirty="0"/>
              <a:t> a state of intellectual or emotional balance 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hlinkClick r:id="rId2" action="ppaction://hlinkfile"/>
              </a:rPr>
              <a:t>poise</a:t>
            </a:r>
            <a:r>
              <a:rPr lang="en-US" dirty="0"/>
              <a:t> &lt;trying to recover his </a:t>
            </a:r>
            <a:r>
              <a:rPr lang="en-US" i="1" dirty="0"/>
              <a:t>equilibrium</a:t>
            </a:r>
            <a:r>
              <a:rPr lang="en-US" dirty="0"/>
              <a:t>&gt; </a:t>
            </a:r>
            <a:r>
              <a:rPr lang="en-US" i="1" dirty="0"/>
              <a:t>b</a:t>
            </a:r>
            <a:r>
              <a:rPr lang="en-US" b="1" dirty="0"/>
              <a:t>:</a:t>
            </a:r>
            <a:r>
              <a:rPr lang="en-US" dirty="0"/>
              <a:t> a state of adjustment between opposing or divergent influences or </a:t>
            </a:r>
            <a:r>
              <a:rPr lang="en-US" dirty="0" smtClean="0"/>
              <a:t>elements.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a state of balance between opposing forces or actions that is either static (as in a body acted on by forces whose resultant is zero) or </a:t>
            </a:r>
            <a:r>
              <a:rPr lang="en-US" b="1" dirty="0"/>
              <a:t>dynamic (as in a reversible chemical reaction when the rates of reaction in both directions are equal)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u="sng" dirty="0"/>
              <a:t>The Tendency Towards Minimum Potential Energy</a:t>
            </a:r>
            <a:r>
              <a:rPr lang="en-US" dirty="0"/>
              <a:t>  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H</a:t>
            </a:r>
            <a:r>
              <a:rPr lang="en-US" baseline="-25000" dirty="0" err="1"/>
              <a:t>products</a:t>
            </a:r>
            <a:r>
              <a:rPr lang="en-US" dirty="0"/>
              <a:t>  - </a:t>
            </a:r>
            <a:r>
              <a:rPr lang="en-US" i="1" dirty="0" err="1"/>
              <a:t>H</a:t>
            </a:r>
            <a:r>
              <a:rPr lang="en-US" baseline="-25000" dirty="0" err="1"/>
              <a:t>reactants</a:t>
            </a:r>
            <a:endParaRPr lang="en-US" dirty="0"/>
          </a:p>
          <a:p>
            <a:pPr marL="0" indent="0">
              <a:buNone/>
            </a:pP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l-GR" i="1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/>
              <a:t>&lt; 0:  The forward reaction is exothermic and </a:t>
            </a:r>
            <a:r>
              <a:rPr lang="en-US" dirty="0" smtClean="0"/>
              <a:t>	</a:t>
            </a:r>
            <a:r>
              <a:rPr lang="en-US" dirty="0" err="1" smtClean="0"/>
              <a:t>favoured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/>
              <a:t>&gt; 0:  The forward reaction is endothermic and </a:t>
            </a:r>
            <a:r>
              <a:rPr lang="en-US" dirty="0" smtClean="0"/>
              <a:t>	the </a:t>
            </a:r>
            <a:r>
              <a:rPr lang="en-US" i="1" dirty="0"/>
              <a:t>reverse</a:t>
            </a:r>
            <a:r>
              <a:rPr lang="en-US" dirty="0"/>
              <a:t> reaction is </a:t>
            </a:r>
            <a:r>
              <a:rPr lang="en-US" dirty="0" err="1"/>
              <a:t>favoured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Most </a:t>
            </a:r>
            <a:r>
              <a:rPr lang="en-US" dirty="0"/>
              <a:t>reactions we study are exothermic because these tend to be spontaneous.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u="sng" dirty="0"/>
              <a:t>The Tendency Towards Maximum </a:t>
            </a:r>
            <a:r>
              <a:rPr lang="en-US" u="sng" dirty="0" smtClean="0"/>
              <a:t>Entropy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S</a:t>
            </a:r>
            <a:r>
              <a:rPr lang="en-US" baseline="-25000" dirty="0" err="1"/>
              <a:t>products</a:t>
            </a:r>
            <a:r>
              <a:rPr lang="en-US" dirty="0"/>
              <a:t>  - </a:t>
            </a:r>
            <a:r>
              <a:rPr lang="en-US" i="1" dirty="0" err="1"/>
              <a:t>S</a:t>
            </a:r>
            <a:r>
              <a:rPr lang="en-US" baseline="-25000" dirty="0" err="1"/>
              <a:t>reactants</a:t>
            </a:r>
            <a:r>
              <a:rPr lang="en-US" dirty="0"/>
              <a:t>	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&gt; 0: Products are more random and the forward </a:t>
            </a:r>
            <a:r>
              <a:rPr lang="en-US" dirty="0" smtClean="0"/>
              <a:t>	reaction </a:t>
            </a:r>
            <a:r>
              <a:rPr lang="en-US" dirty="0"/>
              <a:t>is </a:t>
            </a:r>
            <a:r>
              <a:rPr lang="en-US" dirty="0" err="1"/>
              <a:t>favoured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&lt; 0: Products are less random and the </a:t>
            </a:r>
            <a:r>
              <a:rPr lang="en-US" i="1" dirty="0"/>
              <a:t>reverse</a:t>
            </a:r>
            <a:r>
              <a:rPr lang="en-US" dirty="0"/>
              <a:t> </a:t>
            </a:r>
            <a:r>
              <a:rPr lang="en-US" dirty="0" smtClean="0"/>
              <a:t>	reaction </a:t>
            </a:r>
            <a:r>
              <a:rPr lang="en-US" dirty="0"/>
              <a:t>is </a:t>
            </a:r>
            <a:r>
              <a:rPr lang="en-US" dirty="0" err="1"/>
              <a:t>favoured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 </a:t>
            </a:r>
            <a:r>
              <a:rPr lang="en-US" dirty="0" smtClean="0"/>
              <a:t>Reactions </a:t>
            </a:r>
            <a:r>
              <a:rPr lang="en-US" dirty="0" err="1"/>
              <a:t>favour</a:t>
            </a:r>
            <a:r>
              <a:rPr lang="en-US" dirty="0"/>
              <a:t> the direction that produce maximum randomness.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Influence of  Temperature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b="1" dirty="0"/>
              <a:t>low</a:t>
            </a:r>
            <a:r>
              <a:rPr lang="en-US" dirty="0"/>
              <a:t> temperatures, enthalpy change has the greatest influence and exothermic reactions are generally spontaneous.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 </a:t>
            </a:r>
            <a:r>
              <a:rPr lang="en-US" b="1" dirty="0"/>
              <a:t>high</a:t>
            </a:r>
            <a:r>
              <a:rPr lang="en-US" dirty="0"/>
              <a:t> temperatures, the random motion of molecules is increased and the entropy factor </a:t>
            </a:r>
            <a:r>
              <a:rPr lang="en-US" dirty="0" smtClean="0"/>
              <a:t>(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i="1" dirty="0" smtClean="0"/>
              <a:t>S</a:t>
            </a:r>
            <a:r>
              <a:rPr lang="en-US" dirty="0"/>
              <a:t>) has more influence on the equilibrium state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Thus temperature can influence the composition of an equilibrium system.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Quantitative Reactions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	A  </a:t>
            </a:r>
            <a:r>
              <a:rPr lang="en-US" b="1" dirty="0"/>
              <a:t>+  B  		AB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This symbol means that &gt; 99% of the product AB is formed.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AB  </a:t>
            </a:r>
            <a:r>
              <a:rPr lang="en-US" b="1" dirty="0"/>
              <a:t>			</a:t>
            </a:r>
            <a:r>
              <a:rPr lang="en-US" b="1" i="1" dirty="0"/>
              <a:t>no reaction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Therefore in the opposite direction &lt; 1% of AB reacts.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1447800"/>
            <a:ext cx="1143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3788229"/>
            <a:ext cx="1143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Equilibrium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5903"/>
            <a:ext cx="8229600" cy="4937760"/>
          </a:xfrm>
        </p:spPr>
        <p:txBody>
          <a:bodyPr/>
          <a:lstStyle/>
          <a:p>
            <a:r>
              <a:rPr lang="en-US" dirty="0"/>
              <a:t>Many reactions actually take place in </a:t>
            </a:r>
            <a:r>
              <a:rPr lang="en-US" b="1" i="1" dirty="0"/>
              <a:t>both</a:t>
            </a:r>
            <a:r>
              <a:rPr lang="en-US" dirty="0"/>
              <a:t> the forward and reverse directions at the same time.  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reactions can be shown together using a double arrow,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	A   </a:t>
            </a:r>
            <a:r>
              <a:rPr lang="en-US" b="1" dirty="0"/>
              <a:t>+    B    		</a:t>
            </a:r>
            <a:r>
              <a:rPr lang="en-US" b="1" dirty="0" smtClean="0"/>
              <a:t>AB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left long enough, chemical systems may reach a stable state called dynamic equilibrium.</a:t>
            </a:r>
            <a:endParaRPr lang="en-US" dirty="0"/>
          </a:p>
        </p:txBody>
      </p:sp>
      <p:pic>
        <p:nvPicPr>
          <p:cNvPr id="1026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68" y="341526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6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Equilibrium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38400"/>
          </a:xfrm>
        </p:spPr>
        <p:txBody>
          <a:bodyPr/>
          <a:lstStyle/>
          <a:p>
            <a:r>
              <a:rPr lang="en-US" dirty="0" smtClean="0"/>
              <a:t>A sealed </a:t>
            </a:r>
            <a:r>
              <a:rPr lang="en-US" dirty="0"/>
              <a:t>flask containing water will contain a mixture of liquid and </a:t>
            </a:r>
            <a:r>
              <a:rPr lang="en-US" dirty="0" err="1"/>
              <a:t>vapour</a:t>
            </a:r>
            <a:r>
              <a:rPr lang="en-US" dirty="0"/>
              <a:t> water that will eventually establish a stable or balanced condition known as equilibrium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	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n-US" b="1" dirty="0"/>
              <a:t>(</a:t>
            </a:r>
            <a:r>
              <a:rPr lang="en-US" b="1" i="1" dirty="0"/>
              <a:t>l</a:t>
            </a:r>
            <a:r>
              <a:rPr lang="en-US" b="1" dirty="0"/>
              <a:t>)   		H</a:t>
            </a:r>
            <a:r>
              <a:rPr lang="en-US" b="1" baseline="-25000" dirty="0"/>
              <a:t>2</a:t>
            </a:r>
            <a:r>
              <a:rPr lang="en-US" b="1" dirty="0"/>
              <a:t>O (g)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il_fi" descr="http://upload.wikimedia.org/wikipedia/commons/a/a1/ChemicalEquilibrium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735074" cy="59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0818"/>
            <a:ext cx="1647825" cy="29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43600" y="5105400"/>
            <a:ext cx="1295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248400" y="4724400"/>
            <a:ext cx="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10400" y="4737234"/>
            <a:ext cx="0" cy="6096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3886200"/>
            <a:ext cx="4495800" cy="2438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Despite appearing static, the equilibrium is </a:t>
            </a:r>
            <a:r>
              <a:rPr lang="en-US" i="1" dirty="0" smtClean="0"/>
              <a:t>dynamic</a:t>
            </a:r>
            <a:r>
              <a:rPr lang="en-US" dirty="0" smtClean="0"/>
              <a:t> since water molecules continue to move in both directions at equilibrium.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86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Properties of an Equilibrium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	The system is closed.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2.	The forward reaction rate equals the reverse reaction </a:t>
            </a:r>
            <a:r>
              <a:rPr lang="en-US" dirty="0" smtClean="0"/>
              <a:t>	rate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	The concentration of the reactants and products are </a:t>
            </a:r>
            <a:r>
              <a:rPr lang="en-US" dirty="0" smtClean="0"/>
              <a:t>	constant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	The temperature and pressure remain constant.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5.  	The same equilibrium state can be reached by starting </a:t>
            </a:r>
            <a:r>
              <a:rPr lang="en-US" dirty="0" smtClean="0"/>
              <a:t>	with reactants </a:t>
            </a:r>
            <a:r>
              <a:rPr lang="en-US" dirty="0"/>
              <a:t>or products.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Factors that Determine the Equilibrium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 Energy</a:t>
            </a:r>
            <a:endParaRPr lang="en-US" dirty="0"/>
          </a:p>
          <a:p>
            <a:r>
              <a:rPr lang="en-US" dirty="0"/>
              <a:t>Systems tend to </a:t>
            </a:r>
            <a:r>
              <a:rPr lang="en-US" dirty="0" smtClean="0"/>
              <a:t>move toward a state of minimum potential energy (enthalpy) to create </a:t>
            </a:r>
            <a:r>
              <a:rPr lang="en-US" dirty="0"/>
              <a:t>products that are more stable.    </a:t>
            </a:r>
            <a:endParaRPr lang="en-US" dirty="0" smtClean="0"/>
          </a:p>
          <a:p>
            <a:r>
              <a:rPr lang="en-US" dirty="0" smtClean="0"/>
              <a:t>Enthalpy </a:t>
            </a:r>
            <a:r>
              <a:rPr lang="en-US" dirty="0"/>
              <a:t>changes </a:t>
            </a:r>
            <a:r>
              <a:rPr lang="en-US" dirty="0" err="1"/>
              <a:t>favour</a:t>
            </a:r>
            <a:r>
              <a:rPr lang="en-US" dirty="0"/>
              <a:t> the exothermic direction of a reaction since these involve products with lower potential energy.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   </a:t>
            </a:r>
            <a:r>
              <a:rPr lang="en-US" dirty="0"/>
              <a:t>+    B		   C   +   D    +  kinetic energy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4953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3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Factors that Determine the Equilibrium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 Degree of Randomness</a:t>
            </a:r>
            <a:endParaRPr lang="en-US" dirty="0"/>
          </a:p>
          <a:p>
            <a:r>
              <a:rPr lang="en-US" dirty="0"/>
              <a:t>Systems tend to move spontaneously toward a state of maximum randomness or </a:t>
            </a:r>
            <a:r>
              <a:rPr lang="en-US" dirty="0" smtClean="0">
                <a:hlinkClick r:id="rId2" action="ppaction://hlinkfile"/>
              </a:rPr>
              <a:t>disorder</a:t>
            </a:r>
            <a:r>
              <a:rPr lang="en-US" dirty="0" smtClean="0"/>
              <a:t> (entropy).   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the entropy state </a:t>
            </a:r>
            <a:r>
              <a:rPr lang="en-US" dirty="0" err="1"/>
              <a:t>favours</a:t>
            </a:r>
            <a:r>
              <a:rPr lang="en-US" dirty="0"/>
              <a:t> the side of the reaction which produces more particles since this creates greater disorder.  </a:t>
            </a:r>
            <a:endParaRPr lang="en-US" dirty="0" smtClean="0"/>
          </a:p>
          <a:p>
            <a:endParaRPr lang="en-US" dirty="0"/>
          </a:p>
          <a:p>
            <a:pPr marL="594360" lvl="2" indent="0">
              <a:buNone/>
            </a:pPr>
            <a:r>
              <a:rPr lang="en-US" sz="2400" dirty="0" smtClean="0"/>
              <a:t>    AB				A	+	B</a:t>
            </a:r>
          </a:p>
          <a:p>
            <a:pPr marL="594360" lvl="2" indent="0">
              <a:buNone/>
            </a:pPr>
            <a:r>
              <a:rPr lang="en-US" sz="1800" dirty="0" smtClean="0"/>
              <a:t>Lower disorder			Higher disorder</a:t>
            </a:r>
          </a:p>
          <a:p>
            <a:pPr marL="594360" lvl="2" indent="0">
              <a:buNone/>
            </a:pPr>
            <a:r>
              <a:rPr lang="en-US" sz="1800" i="1" dirty="0" smtClean="0"/>
              <a:t>Low entropy				Higher entropy</a:t>
            </a:r>
            <a:r>
              <a:rPr lang="en-US" sz="2400" dirty="0" smtClean="0"/>
              <a:t>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124200" y="44958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9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Disorder and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addition, the states of matter have different degrees of disorder: </a:t>
            </a:r>
          </a:p>
          <a:p>
            <a:endParaRPr lang="en-US" dirty="0" smtClean="0"/>
          </a:p>
          <a:p>
            <a:r>
              <a:rPr lang="en-US" dirty="0"/>
              <a:t>Most disorder				Least disorder</a:t>
            </a:r>
          </a:p>
          <a:p>
            <a:r>
              <a:rPr lang="en-US" i="1" dirty="0"/>
              <a:t>High entropy		</a:t>
            </a:r>
            <a:r>
              <a:rPr lang="en-US" dirty="0"/>
              <a:t>		</a:t>
            </a:r>
            <a:r>
              <a:rPr lang="en-US" i="1" dirty="0"/>
              <a:t>Low entropy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586770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4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619</TotalTime>
  <Words>514</Words>
  <Application>Microsoft Office PowerPoint</Application>
  <PresentationFormat>On-screen Show (4:3)</PresentationFormat>
  <Paragraphs>180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Introduction to Equilibrium</vt:lpstr>
      <vt:lpstr>Equilibrium [noun]</vt:lpstr>
      <vt:lpstr>Quantitative Reactions</vt:lpstr>
      <vt:lpstr>Equilibrium Systems</vt:lpstr>
      <vt:lpstr>Phase Equilibrium</vt:lpstr>
      <vt:lpstr>Properties of an Equilibrium System</vt:lpstr>
      <vt:lpstr>The Factors that Determine the Equilibrium State</vt:lpstr>
      <vt:lpstr>The Factors that Determine the Equilibrium State</vt:lpstr>
      <vt:lpstr>Disorder and States of Matter</vt:lpstr>
      <vt:lpstr>3. The Compromise </vt:lpstr>
      <vt:lpstr>Equilibrium Systems</vt:lpstr>
      <vt:lpstr>Equilibrium Systems</vt:lpstr>
      <vt:lpstr>Equilibrium Systems</vt:lpstr>
      <vt:lpstr>Equilibrium Systems</vt:lpstr>
      <vt:lpstr>PowerPoint Presentation</vt:lpstr>
      <vt:lpstr>PowerPoint Presentation</vt:lpstr>
      <vt:lpstr>PowerPoint Presentation</vt:lpstr>
      <vt:lpstr>PowerPoint Presentation</vt:lpstr>
      <vt:lpstr>Recap: The Factors Affecting Equilibrium </vt:lpstr>
      <vt:lpstr>PowerPoint Presentation</vt:lpstr>
      <vt:lpstr>PowerPoint Presentation</vt:lpstr>
      <vt:lpstr>The Influence of  Temperature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Equilibrium</dc:title>
  <dc:creator>James</dc:creator>
  <cp:lastModifiedBy>James</cp:lastModifiedBy>
  <cp:revision>20</cp:revision>
  <cp:lastPrinted>2013-04-09T15:22:39Z</cp:lastPrinted>
  <dcterms:created xsi:type="dcterms:W3CDTF">2012-04-03T11:45:17Z</dcterms:created>
  <dcterms:modified xsi:type="dcterms:W3CDTF">2013-04-09T16:42:03Z</dcterms:modified>
</cp:coreProperties>
</file>