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77" r:id="rId2"/>
    <p:sldId id="256" r:id="rId3"/>
    <p:sldId id="258" r:id="rId4"/>
    <p:sldId id="278" r:id="rId5"/>
    <p:sldId id="259" r:id="rId6"/>
    <p:sldId id="279" r:id="rId7"/>
    <p:sldId id="260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5" r:id="rId20"/>
    <p:sldId id="261" r:id="rId21"/>
    <p:sldId id="280" r:id="rId22"/>
    <p:sldId id="262" r:id="rId23"/>
    <p:sldId id="263" r:id="rId24"/>
    <p:sldId id="281" r:id="rId25"/>
    <p:sldId id="264" r:id="rId26"/>
  </p:sldIdLst>
  <p:sldSz cx="9144000" cy="6858000" type="screen4x3"/>
  <p:notesSz cx="6858000" cy="91170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 autoAdjust="0"/>
    <p:restoredTop sz="94627" autoAdjust="0"/>
  </p:normalViewPr>
  <p:slideViewPr>
    <p:cSldViewPr>
      <p:cViewPr varScale="1">
        <p:scale>
          <a:sx n="75" d="100"/>
          <a:sy n="75" d="100"/>
        </p:scale>
        <p:origin x="-10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6499265-2749-490C-AD10-2975C59CD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4ED8E77-4405-48D6-9168-2D53BDD8CD3A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AC1B7FC-266A-47A5-BD48-2177451AE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99DFD8-13B8-4B8B-8841-4E4537B7B2D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8912ED-5176-4869-B4D4-BCF13355BED6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7CCCBF-7E09-4597-A81A-06707CB59FEE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9CACC5-89BE-4CB1-84E4-585D6C5B455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FAED2C-6DC5-450E-8D8E-F2B6C33BD807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423A4F-012C-4300-A6FC-9185F394F4C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443369-AFB5-45DD-AF92-F12BA4C8E31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90F608-7EFF-45C9-8869-8124BE7F499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5E8734-6966-4FD1-9960-A1261DAB4346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DACE27-580B-4C23-9A49-39FFEF5E8E68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8E74CD-E8C1-4DB4-A4DD-990F4D4D8469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AA75EC-8C25-4B44-A230-6688DF5BDAC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9D34A8-6D05-47E0-A216-BC087B9F08EE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C81083-555E-4B27-B28B-D9CCAE9433C3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D23E0B-C402-40B1-8F17-E14DE99FECB4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B7077E-B034-490C-934D-1FABA26F40A3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3CD86A-0B1C-46D1-9C62-1318190381A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A5B2B1-5F3D-4AD5-9C68-DD73EFFE69FD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898F3A-C9B0-42F9-9887-9DC6C7F032F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FB454-668C-4F81-92E8-C5A10FC15EA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126547-2A58-4E33-9BCE-6AF7B99A3B8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E72444-D91A-4AC5-BCEB-2734DBC1812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A8FEA1-A927-4AEE-A07A-485225E1119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3173D7-4D7B-475E-BD5A-5B32D83CC623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B833E4-09C4-4B48-AF05-3BBA4FF64AE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732632B-F5C2-48C2-A685-8CB66033A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030F3-F879-4CCC-A649-AA6A297A2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61E0F-B351-4666-B12E-97C2026F5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797D2-D651-4C37-ABFD-482811544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098CE-5CAD-49E9-BA48-3EDB4BFB7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E51CE-FB46-4274-A574-63C1B056C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012C-9593-4C58-A1F0-8E629C3B9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BE383-8129-473E-8DE6-64FEE32EF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30F37-EA9C-47EF-8938-EF02FB681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8203A-DB91-4CAC-B79A-4AF7A418C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DA526-116B-4629-9D66-C63D5E07D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D3E9E-C73E-4036-9937-DF3BDD67C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AB1AC-5E85-47B9-B52B-D4808C5A9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432B507-F877-4243-8EB3-28D94AA14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6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Scientific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Controls and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Scientific Experiments Follow Rules</a:t>
            </a:r>
            <a:endParaRPr lang="en-US" sz="4000" smtClean="0">
              <a:solidFill>
                <a:schemeClr val="folHlink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Comic Sans MS" pitchFamily="66" charset="0"/>
              </a:rPr>
              <a:t>An experimenter </a:t>
            </a:r>
            <a:r>
              <a:rPr lang="en-US" sz="3600" b="1" smtClean="0">
                <a:solidFill>
                  <a:schemeClr val="hlink"/>
                </a:solidFill>
                <a:latin typeface="Comic Sans MS" pitchFamily="66" charset="0"/>
              </a:rPr>
              <a:t>changes one factor </a:t>
            </a:r>
            <a:r>
              <a:rPr lang="en-US" sz="3600" b="1" smtClean="0">
                <a:latin typeface="Comic Sans MS" pitchFamily="66" charset="0"/>
              </a:rPr>
              <a:t>and</a:t>
            </a:r>
            <a:r>
              <a:rPr lang="en-US" sz="3600" b="1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sz="3600" b="1" smtClean="0">
                <a:solidFill>
                  <a:schemeClr val="folHlink"/>
                </a:solidFill>
                <a:latin typeface="Comic Sans MS" pitchFamily="66" charset="0"/>
              </a:rPr>
              <a:t>observes or measures</a:t>
            </a:r>
            <a:r>
              <a:rPr lang="en-US" sz="3600" b="1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sz="3600" b="1" smtClean="0">
                <a:latin typeface="Comic Sans MS" pitchFamily="66" charset="0"/>
              </a:rPr>
              <a:t>what happens.</a:t>
            </a:r>
          </a:p>
        </p:txBody>
      </p:sp>
      <p:pic>
        <p:nvPicPr>
          <p:cNvPr id="13316" name="Picture 4" descr="professor7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68888" y="2498725"/>
            <a:ext cx="3886200" cy="30940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Control Variable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experimenter makes a special effort to keep </a:t>
            </a:r>
            <a:r>
              <a:rPr lang="en-US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other factors constant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so that they will not effect the outcome.</a:t>
            </a:r>
          </a:p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Those factors are called </a:t>
            </a:r>
            <a:r>
              <a:rPr lang="en-US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control variables.</a:t>
            </a:r>
            <a:r>
              <a:rPr lang="en-US" sz="4000" smtClean="0">
                <a:solidFill>
                  <a:srgbClr val="FF33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the Purpose of a Control?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709863"/>
            <a:ext cx="7772400" cy="342265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Controls are </a:t>
            </a:r>
            <a:r>
              <a:rPr lang="en-US" sz="4000" b="1" smtClean="0">
                <a:solidFill>
                  <a:srgbClr val="FF3300"/>
                </a:solidFill>
                <a:latin typeface="Comic Sans MS" pitchFamily="66" charset="0"/>
              </a:rPr>
              <a:t>NOT</a:t>
            </a:r>
            <a:r>
              <a:rPr lang="en-US" sz="4000" smtClean="0">
                <a:latin typeface="Comic Sans MS" pitchFamily="66" charset="0"/>
              </a:rPr>
              <a:t> being tested</a:t>
            </a:r>
          </a:p>
          <a:p>
            <a:pPr eaLnBrk="1" hangingPunct="1"/>
            <a:r>
              <a:rPr lang="en-US" sz="4000" smtClean="0">
                <a:latin typeface="Comic Sans MS" pitchFamily="66" charset="0"/>
              </a:rPr>
              <a:t>Controls are used for </a:t>
            </a:r>
            <a:r>
              <a:rPr lang="en-US" sz="4000" b="1" smtClean="0">
                <a:solidFill>
                  <a:srgbClr val="FF3300"/>
                </a:solidFill>
                <a:latin typeface="Comic Sans MS" pitchFamily="66" charset="0"/>
              </a:rPr>
              <a:t>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>
                <a:solidFill>
                  <a:schemeClr val="folHlink"/>
                </a:solidFill>
                <a:latin typeface="Comic Sans MS" pitchFamily="66" charset="0"/>
              </a:rPr>
              <a:t>Other Variables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The factor that is changed is known as the </a:t>
            </a:r>
            <a:r>
              <a:rPr lang="en-US" sz="4000" b="1" smtClean="0">
                <a:solidFill>
                  <a:srgbClr val="FF3300"/>
                </a:solidFill>
                <a:latin typeface="Comic Sans MS" pitchFamily="66" charset="0"/>
              </a:rPr>
              <a:t>independent variable</a:t>
            </a:r>
            <a:r>
              <a:rPr lang="en-US" smtClean="0">
                <a:solidFill>
                  <a:srgbClr val="FF3300"/>
                </a:solidFill>
              </a:rPr>
              <a:t>. 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The factor that is measured or observed is called the </a:t>
            </a:r>
            <a:r>
              <a:rPr lang="en-US" sz="3600" b="1" smtClean="0">
                <a:solidFill>
                  <a:srgbClr val="FF3300"/>
                </a:solidFill>
                <a:latin typeface="Comic Sans MS" pitchFamily="66" charset="0"/>
              </a:rPr>
              <a:t>dependent variable</a:t>
            </a:r>
            <a:r>
              <a:rPr lang="en-US" sz="3600" smtClean="0">
                <a:solidFill>
                  <a:srgbClr val="FF3300"/>
                </a:solidFill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 of Controls &amp; Variables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458200" cy="40687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  <a:latin typeface="Comic Sans MS" pitchFamily="66" charset="0"/>
              </a:rPr>
              <a:t>For example</a:t>
            </a:r>
            <a:r>
              <a:rPr lang="en-US" smtClean="0">
                <a:latin typeface="Comic Sans MS" pitchFamily="66" charset="0"/>
              </a:rPr>
              <a:t>, suppose you want to figure out the 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</a:rPr>
              <a:t>fastest route</a:t>
            </a:r>
            <a:r>
              <a:rPr lang="en-US" smtClean="0">
                <a:latin typeface="Comic Sans MS" pitchFamily="66" charset="0"/>
              </a:rPr>
              <a:t> to walk home from school. 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You will try several different routes and 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</a:rPr>
              <a:t>time how long it takes</a:t>
            </a:r>
            <a:r>
              <a:rPr lang="en-US" smtClean="0">
                <a:latin typeface="Comic Sans MS" pitchFamily="66" charset="0"/>
              </a:rPr>
              <a:t> you to get home by each one. 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Since you are only interested in finding a route that is fastest for you, </a:t>
            </a:r>
            <a:r>
              <a:rPr lang="en-US" smtClean="0">
                <a:solidFill>
                  <a:schemeClr val="folHlink"/>
                </a:solidFill>
                <a:latin typeface="Comic Sans MS" pitchFamily="66" charset="0"/>
              </a:rPr>
              <a:t>you will do the walking yourself.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are the Variables in Your Experiment?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133600"/>
            <a:ext cx="7772400" cy="399891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Varying the route is the </a:t>
            </a:r>
            <a:r>
              <a:rPr lang="en-US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independent variable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time it takes is the </a:t>
            </a:r>
            <a:r>
              <a:rPr lang="en-US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dependent variable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Keeping the same walker throughout makes the walker a </a:t>
            </a:r>
            <a:r>
              <a:rPr lang="en-US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control variable.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  <a:p>
            <a:pPr eaLnBrk="1" hangingPunct="1">
              <a:defRPr/>
            </a:pPr>
            <a:endParaRPr lang="en-US" sz="3600" b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76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smtClean="0">
                <a:latin typeface="Comic Sans MS" pitchFamily="66" charset="0"/>
              </a:rPr>
              <a:t>One more thing… it is best to make </a:t>
            </a:r>
            <a:r>
              <a:rPr lang="en-US" sz="4800" b="1" smtClean="0">
                <a:solidFill>
                  <a:schemeClr val="hlink"/>
                </a:solidFill>
                <a:latin typeface="Comic Sans MS" pitchFamily="66" charset="0"/>
              </a:rPr>
              <a:t>several trials</a:t>
            </a:r>
            <a:r>
              <a:rPr lang="en-US" sz="4800" b="1" smtClean="0">
                <a:latin typeface="Comic Sans MS" pitchFamily="66" charset="0"/>
              </a:rPr>
              <a:t> with each independent variable.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Valid Experiments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93038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Remember: To be a Valid Experiment: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046912" cy="4114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hlink"/>
                </a:solidFill>
                <a:latin typeface="Comic Sans MS" pitchFamily="66" charset="0"/>
              </a:rPr>
              <a:t>Two groups</a:t>
            </a:r>
            <a:r>
              <a:rPr lang="en-US" sz="3600" b="1" smtClean="0">
                <a:latin typeface="Comic Sans MS" pitchFamily="66" charset="0"/>
              </a:rPr>
              <a:t> are required --- the control &amp; experimental groups</a:t>
            </a:r>
          </a:p>
          <a:p>
            <a:pPr eaLnBrk="1" hangingPunct="1"/>
            <a:r>
              <a:rPr lang="en-US" sz="3600" b="1" smtClean="0">
                <a:latin typeface="Comic Sans MS" pitchFamily="66" charset="0"/>
              </a:rPr>
              <a:t>There should be only </a:t>
            </a:r>
            <a:r>
              <a:rPr lang="en-US" sz="3600" b="1" smtClean="0">
                <a:solidFill>
                  <a:schemeClr val="folHlink"/>
                </a:solidFill>
                <a:latin typeface="Comic Sans MS" pitchFamily="66" charset="0"/>
              </a:rPr>
              <a:t>one</a:t>
            </a:r>
            <a:r>
              <a:rPr lang="en-US" sz="3600" b="1" smtClean="0">
                <a:latin typeface="Comic Sans MS" pitchFamily="66" charset="0"/>
              </a:rPr>
              <a:t> </a:t>
            </a:r>
            <a:r>
              <a:rPr lang="en-US" sz="3600" b="1" smtClean="0">
                <a:solidFill>
                  <a:schemeClr val="folHlink"/>
                </a:solidFill>
                <a:latin typeface="Comic Sans MS" pitchFamily="66" charset="0"/>
              </a:rPr>
              <a:t>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Steps in the Scientific Method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Observation</a:t>
            </a:r>
          </a:p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Hypothesis</a:t>
            </a:r>
          </a:p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Experiment</a:t>
            </a:r>
          </a:p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Data Collection</a:t>
            </a:r>
          </a:p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Conclusion</a:t>
            </a:r>
          </a:p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Retest</a:t>
            </a:r>
          </a:p>
        </p:txBody>
      </p:sp>
      <p:pic>
        <p:nvPicPr>
          <p:cNvPr id="4100" name="Picture 6" descr="j0076135"/>
          <p:cNvPicPr>
            <a:picLocks noChangeAspect="1" noChangeArrowheads="1" noCrop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2688" y="2692400"/>
            <a:ext cx="3810000" cy="2765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Data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hlink"/>
                </a:solidFill>
                <a:latin typeface="Comic Sans MS" pitchFamily="66" charset="0"/>
              </a:rPr>
              <a:t>Results</a:t>
            </a:r>
            <a:r>
              <a:rPr lang="en-US" sz="3600" b="1" smtClean="0">
                <a:latin typeface="Comic Sans MS" pitchFamily="66" charset="0"/>
              </a:rPr>
              <a:t> of the experiment</a:t>
            </a:r>
          </a:p>
          <a:p>
            <a:pPr eaLnBrk="1" hangingPunct="1"/>
            <a:r>
              <a:rPr lang="en-US" sz="3600" b="1" smtClean="0">
                <a:latin typeface="Comic Sans MS" pitchFamily="66" charset="0"/>
              </a:rPr>
              <a:t>May be </a:t>
            </a:r>
            <a:r>
              <a:rPr lang="en-US" sz="3600" b="1" smtClean="0">
                <a:solidFill>
                  <a:schemeClr val="hlink"/>
                </a:solidFill>
                <a:latin typeface="Comic Sans MS" pitchFamily="66" charset="0"/>
              </a:rPr>
              <a:t>quantitative</a:t>
            </a:r>
            <a:r>
              <a:rPr lang="en-US" sz="3600" b="1" smtClean="0">
                <a:latin typeface="Comic Sans MS" pitchFamily="66" charset="0"/>
              </a:rPr>
              <a:t> (numbers) or </a:t>
            </a:r>
            <a:r>
              <a:rPr lang="en-US" sz="3600" b="1" smtClean="0">
                <a:solidFill>
                  <a:schemeClr val="hlink"/>
                </a:solidFill>
                <a:latin typeface="Comic Sans MS" pitchFamily="66" charset="0"/>
              </a:rPr>
              <a:t>qualitative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600" smtClean="0"/>
          </a:p>
        </p:txBody>
      </p:sp>
      <p:pic>
        <p:nvPicPr>
          <p:cNvPr id="22532" name="Picture 6" descr="j0076136"/>
          <p:cNvPicPr>
            <a:picLocks noChangeAspect="1" noChangeArrowheads="1" noCrop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5088" y="2376488"/>
            <a:ext cx="3810000" cy="33956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Data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Comic Sans MS" pitchFamily="66" charset="0"/>
              </a:rPr>
              <a:t>Must be</a:t>
            </a:r>
            <a:r>
              <a:rPr lang="en-US" sz="3600" b="1" smtClean="0">
                <a:solidFill>
                  <a:schemeClr val="hlink"/>
                </a:solidFill>
                <a:latin typeface="Comic Sans MS" pitchFamily="66" charset="0"/>
              </a:rPr>
              <a:t> organized</a:t>
            </a:r>
          </a:p>
          <a:p>
            <a:pPr eaLnBrk="1" hangingPunct="1"/>
            <a:r>
              <a:rPr lang="en-US" sz="3600" b="1" smtClean="0">
                <a:latin typeface="Comic Sans MS" pitchFamily="66" charset="0"/>
              </a:rPr>
              <a:t>Can be organized into </a:t>
            </a:r>
            <a:r>
              <a:rPr lang="en-US" sz="3600" b="1" smtClean="0">
                <a:solidFill>
                  <a:schemeClr val="folHlink"/>
                </a:solidFill>
                <a:latin typeface="Comic Sans MS" pitchFamily="66" charset="0"/>
              </a:rPr>
              <a:t>charts, tables, or graphs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600" smtClean="0"/>
          </a:p>
        </p:txBody>
      </p:sp>
      <p:pic>
        <p:nvPicPr>
          <p:cNvPr id="23556" name="Picture 4" descr="j0076136"/>
          <p:cNvPicPr>
            <a:picLocks noChangeAspect="1" noChangeArrowheads="1" noCrop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5088" y="2376488"/>
            <a:ext cx="3810000" cy="33956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Conclusion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17713"/>
            <a:ext cx="4154488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3600" smtClean="0"/>
          </a:p>
          <a:p>
            <a:pPr eaLnBrk="1" hangingPunct="1"/>
            <a:r>
              <a:rPr lang="en-US" sz="3600" b="1" smtClean="0">
                <a:latin typeface="Comic Sans MS" pitchFamily="66" charset="0"/>
              </a:rPr>
              <a:t>The </a:t>
            </a:r>
            <a:r>
              <a:rPr lang="en-US" sz="3600" b="1" smtClean="0">
                <a:solidFill>
                  <a:schemeClr val="hlink"/>
                </a:solidFill>
                <a:latin typeface="Comic Sans MS" pitchFamily="66" charset="0"/>
              </a:rPr>
              <a:t>answer</a:t>
            </a:r>
            <a:r>
              <a:rPr lang="en-US" sz="3600" b="1" smtClean="0">
                <a:latin typeface="Comic Sans MS" pitchFamily="66" charset="0"/>
              </a:rPr>
              <a:t> to the hypothesis based on the </a:t>
            </a:r>
            <a:r>
              <a:rPr lang="en-US" sz="3600" b="1" smtClean="0">
                <a:solidFill>
                  <a:schemeClr val="folHlink"/>
                </a:solidFill>
                <a:latin typeface="Comic Sans MS" pitchFamily="66" charset="0"/>
              </a:rPr>
              <a:t>data obtained from the experiment</a:t>
            </a:r>
          </a:p>
          <a:p>
            <a:pPr eaLnBrk="1" hangingPunct="1"/>
            <a:endParaRPr lang="en-US" sz="2800" b="1" i="1" smtClean="0">
              <a:latin typeface="Comic Sans MS" pitchFamily="66" charset="0"/>
            </a:endParaRPr>
          </a:p>
        </p:txBody>
      </p:sp>
      <p:pic>
        <p:nvPicPr>
          <p:cNvPr id="24580" name="Picture 6" descr="bs01344_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5088" y="2435225"/>
            <a:ext cx="3810000" cy="3278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Retest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36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3600" b="1" smtClean="0">
                <a:latin typeface="Comic Sans MS" pitchFamily="66" charset="0"/>
              </a:rPr>
              <a:t>In order to </a:t>
            </a:r>
            <a:r>
              <a:rPr lang="en-US" sz="3600" b="1" smtClean="0">
                <a:solidFill>
                  <a:schemeClr val="hlink"/>
                </a:solidFill>
                <a:latin typeface="Comic Sans MS" pitchFamily="66" charset="0"/>
              </a:rPr>
              <a:t>verify the results</a:t>
            </a:r>
            <a:r>
              <a:rPr lang="en-US" sz="3600" b="1" smtClean="0">
                <a:latin typeface="Comic Sans MS" pitchFamily="66" charset="0"/>
              </a:rPr>
              <a:t>, experiments must be retested.</a:t>
            </a:r>
            <a:endParaRPr lang="en-US" sz="2800" b="1" i="1" smtClean="0">
              <a:latin typeface="Comic Sans MS" pitchFamily="66" charset="0"/>
            </a:endParaRPr>
          </a:p>
        </p:txBody>
      </p:sp>
      <p:pic>
        <p:nvPicPr>
          <p:cNvPr id="25604" name="Picture 6" descr="j0076135"/>
          <p:cNvPicPr>
            <a:picLocks noChangeAspect="1" noChangeArrowheads="1" noCrop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5088" y="2692400"/>
            <a:ext cx="3810000" cy="2765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Review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Solving a Problem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209800"/>
            <a:ext cx="4419600" cy="392271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>
                <a:latin typeface="Comic Sans MS" pitchFamily="66" charset="0"/>
              </a:rPr>
              <a:t>1)</a:t>
            </a:r>
            <a:r>
              <a:rPr lang="en-US" sz="2400" b="1" smtClean="0">
                <a:solidFill>
                  <a:schemeClr val="hlink"/>
                </a:solidFill>
                <a:latin typeface="Comic Sans MS" pitchFamily="66" charset="0"/>
              </a:rPr>
              <a:t>Identify</a:t>
            </a:r>
            <a:r>
              <a:rPr lang="en-US" sz="2400" b="1" smtClean="0">
                <a:latin typeface="Comic Sans MS" pitchFamily="66" charset="0"/>
              </a:rPr>
              <a:t> a Problem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>
                <a:latin typeface="Comic Sans MS" pitchFamily="66" charset="0"/>
              </a:rPr>
              <a:t>2) State </a:t>
            </a:r>
            <a:r>
              <a:rPr lang="en-US" sz="2400" b="1" smtClean="0">
                <a:solidFill>
                  <a:schemeClr val="hlink"/>
                </a:solidFill>
                <a:latin typeface="Comic Sans MS" pitchFamily="66" charset="0"/>
              </a:rPr>
              <a:t>Observations</a:t>
            </a:r>
            <a:r>
              <a:rPr lang="en-US" sz="2400" b="1" smtClean="0">
                <a:latin typeface="Comic Sans MS" pitchFamily="66" charset="0"/>
              </a:rPr>
              <a:t> about the problem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>
                <a:latin typeface="Comic Sans MS" pitchFamily="66" charset="0"/>
              </a:rPr>
              <a:t>3) Form a </a:t>
            </a:r>
            <a:r>
              <a:rPr lang="en-US" sz="2400" b="1" smtClean="0">
                <a:solidFill>
                  <a:schemeClr val="hlink"/>
                </a:solidFill>
                <a:latin typeface="Comic Sans MS" pitchFamily="66" charset="0"/>
              </a:rPr>
              <a:t>Hypothesis</a:t>
            </a:r>
            <a:r>
              <a:rPr lang="en-US" sz="2400" b="1" smtClean="0">
                <a:latin typeface="Comic Sans MS" pitchFamily="66" charset="0"/>
              </a:rPr>
              <a:t> about the problem (if…then…)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>
                <a:latin typeface="Comic Sans MS" pitchFamily="66" charset="0"/>
              </a:rPr>
              <a:t>4) Design an </a:t>
            </a:r>
            <a:r>
              <a:rPr lang="en-US" sz="2400" b="1" smtClean="0">
                <a:solidFill>
                  <a:schemeClr val="hlink"/>
                </a:solidFill>
                <a:latin typeface="Comic Sans MS" pitchFamily="66" charset="0"/>
              </a:rPr>
              <a:t>Experiment to test the hypothesis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>
                <a:latin typeface="Comic Sans MS" pitchFamily="66" charset="0"/>
              </a:rPr>
              <a:t>5) Collect </a:t>
            </a:r>
            <a:r>
              <a:rPr lang="en-US" sz="2400" b="1" smtClean="0">
                <a:solidFill>
                  <a:schemeClr val="hlink"/>
                </a:solidFill>
                <a:latin typeface="Comic Sans MS" pitchFamily="66" charset="0"/>
              </a:rPr>
              <a:t>Data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>
                <a:latin typeface="Comic Sans MS" pitchFamily="66" charset="0"/>
              </a:rPr>
              <a:t>6) Form a </a:t>
            </a:r>
            <a:r>
              <a:rPr lang="en-US" sz="2400" b="1" smtClean="0">
                <a:solidFill>
                  <a:schemeClr val="hlink"/>
                </a:solidFill>
                <a:latin typeface="Comic Sans MS" pitchFamily="66" charset="0"/>
              </a:rPr>
              <a:t>Conclusion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>
                <a:latin typeface="Comic Sans MS" pitchFamily="66" charset="0"/>
              </a:rPr>
              <a:t>7) </a:t>
            </a:r>
            <a:r>
              <a:rPr lang="en-US" sz="2400" b="1" smtClean="0">
                <a:solidFill>
                  <a:schemeClr val="hlink"/>
                </a:solidFill>
                <a:latin typeface="Comic Sans MS" pitchFamily="66" charset="0"/>
              </a:rPr>
              <a:t>Retest</a:t>
            </a:r>
          </a:p>
          <a:p>
            <a:pPr marL="533400" indent="-533400" algn="ctr" eaLnBrk="1" hangingPunct="1"/>
            <a:endParaRPr lang="en-US" sz="2400" b="1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27652" name="Picture 6" descr="j0076187"/>
          <p:cNvPicPr>
            <a:picLocks noChangeAspect="1" noChangeArrowheads="1" noCrop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10175" y="2017713"/>
            <a:ext cx="3679825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Observations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algn="ctr"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Gathered through your </a:t>
            </a: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senses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scientist notices something in their </a:t>
            </a: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natural world</a:t>
            </a:r>
          </a:p>
        </p:txBody>
      </p:sp>
      <p:pic>
        <p:nvPicPr>
          <p:cNvPr id="5124" name="Picture 6" descr="j0078802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5088" y="2351088"/>
            <a:ext cx="3810000" cy="3448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Observations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17713"/>
            <a:ext cx="4306888" cy="44592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endParaRPr lang="en-US" sz="1800" smtClean="0"/>
          </a:p>
          <a:p>
            <a:pPr algn="ctr" eaLnBrk="1" hangingPunct="1">
              <a:lnSpc>
                <a:spcPct val="80000"/>
              </a:lnSpc>
              <a:defRPr/>
            </a:pPr>
            <a:endParaRPr lang="en-US" sz="1800" smtClean="0"/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 </a:t>
            </a: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of an observation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might be noticing that many salamanders near a pond have curved, not straight, tails</a:t>
            </a:r>
          </a:p>
        </p:txBody>
      </p:sp>
      <p:pic>
        <p:nvPicPr>
          <p:cNvPr id="6148" name="Picture 4" descr="j0078802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5088" y="2351088"/>
            <a:ext cx="3810000" cy="3448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Hypothesis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4303712" cy="44592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endParaRPr lang="en-US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suggested solution to the problem.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Must be </a:t>
            </a: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testable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Sometimes written as </a:t>
            </a: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If…Then…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statements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Predicts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an outcome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7172" name="Picture 6" descr="bd05030_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26088" y="2017713"/>
            <a:ext cx="3046412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Hypothesis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4303712" cy="4459287"/>
          </a:xfrm>
        </p:spPr>
        <p:txBody>
          <a:bodyPr/>
          <a:lstStyle/>
          <a:p>
            <a:pPr algn="ctr"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 </a:t>
            </a: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 of a hypothesis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might be that the salamanders have curved tails due to a pollutant in the moist soil where they live. </a:t>
            </a:r>
          </a:p>
        </p:txBody>
      </p:sp>
      <p:pic>
        <p:nvPicPr>
          <p:cNvPr id="8196" name="Picture 4" descr="bd05030_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26088" y="2017713"/>
            <a:ext cx="3046412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Experiment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3600" smtClean="0"/>
          </a:p>
          <a:p>
            <a:pPr algn="ctr"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procedure to </a:t>
            </a: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test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the hypothesis.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000" b="1" i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9220" name="Picture 6" descr="j0076135"/>
          <p:cNvPicPr>
            <a:picLocks noChangeAspect="1" noChangeArrowheads="1" noCrop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5088" y="2692400"/>
            <a:ext cx="3810000" cy="2765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Experiment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36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Variable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– factor in the experiment that is being tested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000" b="1" i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44" name="Picture 4" descr="j0076135"/>
          <p:cNvPicPr>
            <a:picLocks noChangeAspect="1" noChangeArrowheads="1" noCrop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5088" y="2692400"/>
            <a:ext cx="3810000" cy="2765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Experiment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good or “valid” experiment will only have </a:t>
            </a: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ONE variable!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4000" b="1" i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1268" name="Picture 4" descr="j0076135"/>
          <p:cNvPicPr>
            <a:picLocks noChangeAspect="1" noChangeArrowheads="1" noCrop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5088" y="2692400"/>
            <a:ext cx="3810000" cy="2765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159</TotalTime>
  <Words>490</Words>
  <Application>Microsoft Office PowerPoint</Application>
  <PresentationFormat>On-screen Show (4:3)</PresentationFormat>
  <Paragraphs>106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Tahoma</vt:lpstr>
      <vt:lpstr>Arial</vt:lpstr>
      <vt:lpstr>Wingdings</vt:lpstr>
      <vt:lpstr>Calibri</vt:lpstr>
      <vt:lpstr>Comic Sans MS</vt:lpstr>
      <vt:lpstr>Blends</vt:lpstr>
      <vt:lpstr>Scientific Method</vt:lpstr>
      <vt:lpstr>Steps in the Scientific Method</vt:lpstr>
      <vt:lpstr>Observations</vt:lpstr>
      <vt:lpstr>Observations</vt:lpstr>
      <vt:lpstr>Hypothesis</vt:lpstr>
      <vt:lpstr>Hypothesis</vt:lpstr>
      <vt:lpstr>Experiment</vt:lpstr>
      <vt:lpstr>Experiment</vt:lpstr>
      <vt:lpstr>Experiment</vt:lpstr>
      <vt:lpstr>Controls and Variables</vt:lpstr>
      <vt:lpstr>Scientific Experiments Follow Rules</vt:lpstr>
      <vt:lpstr>The Control Variable</vt:lpstr>
      <vt:lpstr>What is the Purpose of a Control?</vt:lpstr>
      <vt:lpstr>Other Variables</vt:lpstr>
      <vt:lpstr>Example of Controls &amp; Variables</vt:lpstr>
      <vt:lpstr>What are the Variables in Your Experiment?</vt:lpstr>
      <vt:lpstr>One more thing… it is best to make several trials with each independent variable.</vt:lpstr>
      <vt:lpstr>Valid Experiments</vt:lpstr>
      <vt:lpstr>Remember: To be a Valid Experiment:</vt:lpstr>
      <vt:lpstr>Data</vt:lpstr>
      <vt:lpstr>Data</vt:lpstr>
      <vt:lpstr>Conclusion</vt:lpstr>
      <vt:lpstr>Retest</vt:lpstr>
      <vt:lpstr>Review</vt:lpstr>
      <vt:lpstr>Solving a Problem</vt:lpstr>
    </vt:vector>
  </TitlesOfParts>
  <Company>Teacher Leadership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Cheryl Massengale</dc:creator>
  <cp:lastModifiedBy>student</cp:lastModifiedBy>
  <cp:revision>7</cp:revision>
  <cp:lastPrinted>1601-01-01T00:00:00Z</cp:lastPrinted>
  <dcterms:created xsi:type="dcterms:W3CDTF">2001-09-18T03:26:13Z</dcterms:created>
  <dcterms:modified xsi:type="dcterms:W3CDTF">2011-12-13T19:50:49Z</dcterms:modified>
</cp:coreProperties>
</file>