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3"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0679D1F-BF4A-45D3-8E2C-7DF4D2A2B870}" type="datetimeFigureOut">
              <a:rPr lang="en-CA" smtClean="0"/>
              <a:pPr/>
              <a:t>23/08/2012</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E192568-EFFA-4F86-802F-787111BDF373}"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679D1F-BF4A-45D3-8E2C-7DF4D2A2B870}" type="datetimeFigureOut">
              <a:rPr lang="en-CA" smtClean="0"/>
              <a:pPr/>
              <a:t>23/08/2012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E192568-EFFA-4F86-802F-787111BDF373}"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679D1F-BF4A-45D3-8E2C-7DF4D2A2B870}" type="datetimeFigureOut">
              <a:rPr lang="en-CA" smtClean="0"/>
              <a:pPr/>
              <a:t>23/08/2012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E192568-EFFA-4F86-802F-787111BDF373}"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0679D1F-BF4A-45D3-8E2C-7DF4D2A2B870}" type="datetimeFigureOut">
              <a:rPr lang="en-CA" smtClean="0"/>
              <a:pPr/>
              <a:t>23/08/2012</a:t>
            </a:fld>
            <a:endParaRPr lang="en-CA"/>
          </a:p>
        </p:txBody>
      </p:sp>
      <p:sp>
        <p:nvSpPr>
          <p:cNvPr id="9" name="Slide Number Placeholder 8"/>
          <p:cNvSpPr>
            <a:spLocks noGrp="1"/>
          </p:cNvSpPr>
          <p:nvPr>
            <p:ph type="sldNum" sz="quarter" idx="15"/>
          </p:nvPr>
        </p:nvSpPr>
        <p:spPr/>
        <p:txBody>
          <a:bodyPr rtlCol="0"/>
          <a:lstStyle/>
          <a:p>
            <a:fld id="{AE192568-EFFA-4F86-802F-787111BDF373}" type="slidenum">
              <a:rPr lang="en-CA" smtClean="0"/>
              <a:pPr/>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0679D1F-BF4A-45D3-8E2C-7DF4D2A2B870}" type="datetimeFigureOut">
              <a:rPr lang="en-CA" smtClean="0"/>
              <a:pPr/>
              <a:t>23/08/2012</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E192568-EFFA-4F86-802F-787111BDF373}"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0679D1F-BF4A-45D3-8E2C-7DF4D2A2B870}" type="datetimeFigureOut">
              <a:rPr lang="en-CA" smtClean="0"/>
              <a:pPr/>
              <a:t>23/08/2012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E192568-EFFA-4F86-802F-787111BDF373}" type="slidenum">
              <a:rPr lang="en-CA" smtClean="0"/>
              <a:pPr/>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0679D1F-BF4A-45D3-8E2C-7DF4D2A2B870}" type="datetimeFigureOut">
              <a:rPr lang="en-CA" smtClean="0"/>
              <a:pPr/>
              <a:t>23/08/2012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E192568-EFFA-4F86-802F-787111BDF373}" type="slidenum">
              <a:rPr lang="en-CA" smtClean="0"/>
              <a:pPr/>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0679D1F-BF4A-45D3-8E2C-7DF4D2A2B870}" type="datetimeFigureOut">
              <a:rPr lang="en-CA" smtClean="0"/>
              <a:pPr/>
              <a:t>23/08/2012</a:t>
            </a:fld>
            <a:endParaRPr lang="en-CA"/>
          </a:p>
        </p:txBody>
      </p:sp>
      <p:sp>
        <p:nvSpPr>
          <p:cNvPr id="7" name="Slide Number Placeholder 6"/>
          <p:cNvSpPr>
            <a:spLocks noGrp="1"/>
          </p:cNvSpPr>
          <p:nvPr>
            <p:ph type="sldNum" sz="quarter" idx="11"/>
          </p:nvPr>
        </p:nvSpPr>
        <p:spPr/>
        <p:txBody>
          <a:bodyPr rtlCol="0"/>
          <a:lstStyle/>
          <a:p>
            <a:fld id="{AE192568-EFFA-4F86-802F-787111BDF373}" type="slidenum">
              <a:rPr lang="en-CA" smtClean="0"/>
              <a:pPr/>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79D1F-BF4A-45D3-8E2C-7DF4D2A2B870}" type="datetimeFigureOut">
              <a:rPr lang="en-CA" smtClean="0"/>
              <a:pPr/>
              <a:t>23/08/2012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E192568-EFFA-4F86-802F-787111BDF373}"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0679D1F-BF4A-45D3-8E2C-7DF4D2A2B870}" type="datetimeFigureOut">
              <a:rPr lang="en-CA" smtClean="0"/>
              <a:pPr/>
              <a:t>23/08/2012</a:t>
            </a:fld>
            <a:endParaRPr lang="en-CA"/>
          </a:p>
        </p:txBody>
      </p:sp>
      <p:sp>
        <p:nvSpPr>
          <p:cNvPr id="22" name="Slide Number Placeholder 21"/>
          <p:cNvSpPr>
            <a:spLocks noGrp="1"/>
          </p:cNvSpPr>
          <p:nvPr>
            <p:ph type="sldNum" sz="quarter" idx="15"/>
          </p:nvPr>
        </p:nvSpPr>
        <p:spPr/>
        <p:txBody>
          <a:bodyPr rtlCol="0"/>
          <a:lstStyle/>
          <a:p>
            <a:fld id="{AE192568-EFFA-4F86-802F-787111BDF373}" type="slidenum">
              <a:rPr lang="en-CA" smtClean="0"/>
              <a:pPr/>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0679D1F-BF4A-45D3-8E2C-7DF4D2A2B870}" type="datetimeFigureOut">
              <a:rPr lang="en-CA" smtClean="0"/>
              <a:pPr/>
              <a:t>23/08/2012</a:t>
            </a:fld>
            <a:endParaRPr lang="en-CA"/>
          </a:p>
        </p:txBody>
      </p:sp>
      <p:sp>
        <p:nvSpPr>
          <p:cNvPr id="18" name="Slide Number Placeholder 17"/>
          <p:cNvSpPr>
            <a:spLocks noGrp="1"/>
          </p:cNvSpPr>
          <p:nvPr>
            <p:ph type="sldNum" sz="quarter" idx="11"/>
          </p:nvPr>
        </p:nvSpPr>
        <p:spPr/>
        <p:txBody>
          <a:bodyPr rtlCol="0"/>
          <a:lstStyle/>
          <a:p>
            <a:fld id="{AE192568-EFFA-4F86-802F-787111BDF373}" type="slidenum">
              <a:rPr lang="en-CA" smtClean="0"/>
              <a:pPr/>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0679D1F-BF4A-45D3-8E2C-7DF4D2A2B870}" type="datetimeFigureOut">
              <a:rPr lang="en-CA" smtClean="0"/>
              <a:pPr/>
              <a:t>23/08/2012</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E192568-EFFA-4F86-802F-787111BDF373}"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556792"/>
            <a:ext cx="6172200" cy="3461770"/>
          </a:xfrm>
        </p:spPr>
        <p:txBody>
          <a:bodyPr/>
          <a:lstStyle/>
          <a:p>
            <a:r>
              <a:rPr lang="en-CA" dirty="0" smtClean="0"/>
              <a:t>Inertia and Newton’s First Law of Motion</a:t>
            </a:r>
            <a:endParaRPr lang="en-CA" dirty="0"/>
          </a:p>
        </p:txBody>
      </p:sp>
      <p:sp>
        <p:nvSpPr>
          <p:cNvPr id="3" name="Subtitle 2"/>
          <p:cNvSpPr>
            <a:spLocks noGrp="1"/>
          </p:cNvSpPr>
          <p:nvPr>
            <p:ph type="subTitle" idx="1"/>
          </p:nvPr>
        </p:nvSpPr>
        <p:spPr/>
        <p:txBody>
          <a:bodyPr/>
          <a:lstStyle/>
          <a:p>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Newton’s First Law of Motion (Law of Inertia)</a:t>
            </a:r>
            <a:endParaRPr lang="en-CA" dirty="0"/>
          </a:p>
        </p:txBody>
      </p:sp>
      <p:sp>
        <p:nvSpPr>
          <p:cNvPr id="3" name="Content Placeholder 2"/>
          <p:cNvSpPr>
            <a:spLocks noGrp="1"/>
          </p:cNvSpPr>
          <p:nvPr>
            <p:ph sz="quarter" idx="1"/>
          </p:nvPr>
        </p:nvSpPr>
        <p:spPr>
          <a:xfrm>
            <a:off x="457200" y="1600200"/>
            <a:ext cx="8075240" cy="4873752"/>
          </a:xfrm>
        </p:spPr>
        <p:txBody>
          <a:bodyPr/>
          <a:lstStyle/>
          <a:p>
            <a:r>
              <a:rPr lang="en-CA" sz="3200" b="1" dirty="0" smtClean="0"/>
              <a:t>If the Net force acting on an object is zero, the object will maintain its state of rest or constant velocity. </a:t>
            </a:r>
            <a:endParaRPr lang="en-CA" sz="3200" dirty="0" smtClean="0"/>
          </a:p>
          <a:p>
            <a:endParaRPr lang="en-CA" dirty="0"/>
          </a:p>
        </p:txBody>
      </p:sp>
      <p:sp>
        <p:nvSpPr>
          <p:cNvPr id="4" name="Rectangle 3"/>
          <p:cNvSpPr/>
          <p:nvPr/>
        </p:nvSpPr>
        <p:spPr>
          <a:xfrm>
            <a:off x="755576" y="1556792"/>
            <a:ext cx="7560840" cy="17281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31224" cy="1143000"/>
          </a:xfrm>
        </p:spPr>
        <p:txBody>
          <a:bodyPr>
            <a:normAutofit/>
          </a:bodyPr>
          <a:lstStyle/>
          <a:p>
            <a:r>
              <a:rPr lang="en-CA" dirty="0" smtClean="0"/>
              <a:t>This can be stated in layman’s terms as: </a:t>
            </a:r>
            <a:endParaRPr lang="en-CA" dirty="0"/>
          </a:p>
        </p:txBody>
      </p:sp>
      <p:sp>
        <p:nvSpPr>
          <p:cNvPr id="3" name="Content Placeholder 2"/>
          <p:cNvSpPr>
            <a:spLocks noGrp="1"/>
          </p:cNvSpPr>
          <p:nvPr>
            <p:ph sz="quarter" idx="1"/>
          </p:nvPr>
        </p:nvSpPr>
        <p:spPr/>
        <p:txBody>
          <a:bodyPr/>
          <a:lstStyle/>
          <a:p>
            <a:pPr lvl="0"/>
            <a:r>
              <a:rPr lang="en-CA" dirty="0" smtClean="0"/>
              <a:t>Objects at rest or moving with a constant velocity maintain their state of rest or constant velocity unless acted upon by a net force. </a:t>
            </a:r>
          </a:p>
          <a:p>
            <a:pPr lvl="1"/>
            <a:r>
              <a:rPr lang="en-CA" sz="2400" dirty="0" smtClean="0"/>
              <a:t>The net force must be </a:t>
            </a:r>
            <a:r>
              <a:rPr lang="en-CA" sz="2400" b="1" dirty="0" smtClean="0">
                <a:solidFill>
                  <a:srgbClr val="0070C0"/>
                </a:solidFill>
              </a:rPr>
              <a:t>external </a:t>
            </a:r>
            <a:r>
              <a:rPr lang="en-CA" sz="2400" dirty="0" smtClean="0"/>
              <a:t>in order to change an objects velocity. </a:t>
            </a:r>
          </a:p>
          <a:p>
            <a:pPr lvl="1"/>
            <a:r>
              <a:rPr lang="en-CA" sz="2400" b="1" dirty="0" smtClean="0">
                <a:solidFill>
                  <a:srgbClr val="0070C0"/>
                </a:solidFill>
              </a:rPr>
              <a:t>Internal</a:t>
            </a:r>
            <a:r>
              <a:rPr lang="en-CA" sz="2400" dirty="0" smtClean="0"/>
              <a:t> forces have no effect on an objects motion. </a:t>
            </a:r>
          </a:p>
          <a:p>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This law of inertia helps us to understand the principles behind using seatbelts and air bags. Once an object is moving, it tends to keep moving at a constant velocity because of its inertia. </a:t>
            </a:r>
          </a:p>
          <a:p>
            <a:pPr lvl="0"/>
            <a:r>
              <a:rPr lang="en-CA" dirty="0" smtClean="0"/>
              <a:t>Air bags and seatbelts help to slow us down safely. </a:t>
            </a:r>
          </a:p>
          <a:p>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7467600" cy="652934"/>
          </a:xfrm>
        </p:spPr>
        <p:txBody>
          <a:bodyPr/>
          <a:lstStyle/>
          <a:p>
            <a:r>
              <a:rPr lang="en-CA" dirty="0" smtClean="0"/>
              <a:t>Example: </a:t>
            </a:r>
            <a:endParaRPr lang="en-CA" dirty="0"/>
          </a:p>
        </p:txBody>
      </p:sp>
      <p:sp>
        <p:nvSpPr>
          <p:cNvPr id="3" name="Content Placeholder 2"/>
          <p:cNvSpPr>
            <a:spLocks noGrp="1"/>
          </p:cNvSpPr>
          <p:nvPr>
            <p:ph sz="quarter" idx="1"/>
          </p:nvPr>
        </p:nvSpPr>
        <p:spPr>
          <a:xfrm>
            <a:off x="251520" y="836712"/>
            <a:ext cx="7467600" cy="4873752"/>
          </a:xfrm>
        </p:spPr>
        <p:txBody>
          <a:bodyPr/>
          <a:lstStyle/>
          <a:p>
            <a:r>
              <a:rPr lang="en-CA" dirty="0" smtClean="0"/>
              <a:t>A 12 passenger jet aircraft of mass 1.6 x 10</a:t>
            </a:r>
            <a:r>
              <a:rPr lang="en-CA" baseline="30000" dirty="0" smtClean="0"/>
              <a:t>4</a:t>
            </a:r>
            <a:r>
              <a:rPr lang="en-CA" dirty="0" smtClean="0"/>
              <a:t> kg is travelling at a constant velocity of 850 km/h [E] while maintain a constant altitude. Besides gravity and air resistance, the aircraft also experiences an upward force called “lift” and a forward force of the engines called “thrust.” </a:t>
            </a:r>
          </a:p>
          <a:p>
            <a:endParaRPr lang="en-CA" dirty="0" smtClean="0"/>
          </a:p>
          <a:p>
            <a:r>
              <a:rPr lang="en-CA" dirty="0" smtClean="0"/>
              <a:t>Draw an </a:t>
            </a:r>
            <a:r>
              <a:rPr lang="en-CA" dirty="0" err="1" smtClean="0"/>
              <a:t>FBD</a:t>
            </a:r>
            <a:r>
              <a:rPr lang="en-CA" dirty="0" smtClean="0"/>
              <a:t> of the aircraft, and state the net force acting on the aircraft. </a:t>
            </a:r>
          </a:p>
          <a:p>
            <a:endParaRPr lang="en-CA" dirty="0"/>
          </a:p>
        </p:txBody>
      </p:sp>
      <p:pic>
        <p:nvPicPr>
          <p:cNvPr id="6146" name="Picture 2" descr="http://www.rpdp.net/sciencetips_v3/images/p8b1/P8B1_clip_image006.png"/>
          <p:cNvPicPr>
            <a:picLocks noChangeAspect="1" noChangeArrowheads="1"/>
          </p:cNvPicPr>
          <p:nvPr/>
        </p:nvPicPr>
        <p:blipFill>
          <a:blip r:embed="rId2" cstate="print"/>
          <a:srcRect l="1699" t="19377"/>
          <a:stretch>
            <a:fillRect/>
          </a:stretch>
        </p:blipFill>
        <p:spPr bwMode="auto">
          <a:xfrm>
            <a:off x="4211960" y="4293096"/>
            <a:ext cx="4176464" cy="2564904"/>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endParaRPr lang="en-CA" dirty="0"/>
          </a:p>
        </p:txBody>
      </p:sp>
      <p:sp>
        <p:nvSpPr>
          <p:cNvPr id="21506" name="AutoShape 2"/>
          <p:cNvSpPr>
            <a:spLocks noChangeArrowheads="1"/>
          </p:cNvSpPr>
          <p:nvPr/>
        </p:nvSpPr>
        <p:spPr bwMode="auto">
          <a:xfrm>
            <a:off x="2771800" y="2636912"/>
            <a:ext cx="2585293" cy="2366764"/>
          </a:xfrm>
          <a:custGeom>
            <a:avLst/>
            <a:gdLst>
              <a:gd name="G0" fmla="+- 9534 0 0"/>
              <a:gd name="G1" fmla="+- 10688 0 0"/>
              <a:gd name="G2" fmla="+- 2396 0 0"/>
              <a:gd name="G3" fmla="+- 21600 0 9534"/>
              <a:gd name="G4" fmla="+- 21600 0 10688"/>
              <a:gd name="G5" fmla="+- 21600 0 2396"/>
              <a:gd name="G6" fmla="+- 9534 0 10800"/>
              <a:gd name="G7" fmla="+- 10688 0 10800"/>
              <a:gd name="G8" fmla="*/ G7 2396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9534" y="2396"/>
                </a:lnTo>
                <a:lnTo>
                  <a:pt x="10688" y="2396"/>
                </a:lnTo>
                <a:lnTo>
                  <a:pt x="10688" y="10688"/>
                </a:lnTo>
                <a:lnTo>
                  <a:pt x="2396" y="10688"/>
                </a:lnTo>
                <a:lnTo>
                  <a:pt x="2396" y="9534"/>
                </a:lnTo>
                <a:lnTo>
                  <a:pt x="0" y="10800"/>
                </a:lnTo>
                <a:lnTo>
                  <a:pt x="2396" y="12066"/>
                </a:lnTo>
                <a:lnTo>
                  <a:pt x="2396" y="10912"/>
                </a:lnTo>
                <a:lnTo>
                  <a:pt x="10688" y="10912"/>
                </a:lnTo>
                <a:lnTo>
                  <a:pt x="10688" y="19204"/>
                </a:lnTo>
                <a:lnTo>
                  <a:pt x="9534" y="19204"/>
                </a:lnTo>
                <a:lnTo>
                  <a:pt x="10800" y="21600"/>
                </a:lnTo>
                <a:lnTo>
                  <a:pt x="12066" y="19204"/>
                </a:lnTo>
                <a:lnTo>
                  <a:pt x="10912" y="19204"/>
                </a:lnTo>
                <a:lnTo>
                  <a:pt x="10912" y="10912"/>
                </a:lnTo>
                <a:lnTo>
                  <a:pt x="19204" y="10912"/>
                </a:lnTo>
                <a:lnTo>
                  <a:pt x="19204" y="12066"/>
                </a:lnTo>
                <a:lnTo>
                  <a:pt x="21600" y="10800"/>
                </a:lnTo>
                <a:lnTo>
                  <a:pt x="19204" y="9534"/>
                </a:lnTo>
                <a:lnTo>
                  <a:pt x="19204" y="10688"/>
                </a:lnTo>
                <a:lnTo>
                  <a:pt x="10912" y="10688"/>
                </a:lnTo>
                <a:lnTo>
                  <a:pt x="10912" y="2396"/>
                </a:lnTo>
                <a:lnTo>
                  <a:pt x="12066" y="2396"/>
                </a:lnTo>
                <a:close/>
              </a:path>
            </a:pathLst>
          </a:cu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21515"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1514" name="Picture 1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779912" y="5085184"/>
            <a:ext cx="1043608" cy="1208388"/>
          </a:xfrm>
          <a:prstGeom prst="rect">
            <a:avLst/>
          </a:prstGeom>
          <a:noFill/>
        </p:spPr>
      </p:pic>
      <p:sp>
        <p:nvSpPr>
          <p:cNvPr id="21517"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1516" name="Picture 1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491880" y="1628800"/>
            <a:ext cx="1203621" cy="980728"/>
          </a:xfrm>
          <a:prstGeom prst="rect">
            <a:avLst/>
          </a:prstGeom>
          <a:noFill/>
        </p:spPr>
      </p:pic>
      <p:sp>
        <p:nvSpPr>
          <p:cNvPr id="21519"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1518" name="Picture 1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580112" y="3356992"/>
            <a:ext cx="1965818" cy="936104"/>
          </a:xfrm>
          <a:prstGeom prst="rect">
            <a:avLst/>
          </a:prstGeom>
          <a:noFill/>
        </p:spPr>
      </p:pic>
      <p:sp>
        <p:nvSpPr>
          <p:cNvPr id="21521"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1520" name="Picture 16"/>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475656" y="3429000"/>
            <a:ext cx="1090464" cy="908720"/>
          </a:xfrm>
          <a:prstGeom prst="rect">
            <a:avLst/>
          </a:prstGeom>
          <a:noFill/>
        </p:spPr>
      </p:pic>
      <p:sp>
        <p:nvSpPr>
          <p:cNvPr id="13" name="Rectangle 12"/>
          <p:cNvSpPr/>
          <p:nvPr/>
        </p:nvSpPr>
        <p:spPr>
          <a:xfrm>
            <a:off x="3635896" y="3284984"/>
            <a:ext cx="864096"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ppt_x"/>
                                          </p:val>
                                        </p:tav>
                                        <p:tav tm="100000">
                                          <p:val>
                                            <p:strVal val="#ppt_x"/>
                                          </p:val>
                                        </p:tav>
                                      </p:tavLst>
                                    </p:anim>
                                    <p:anim calcmode="lin" valueType="num">
                                      <p:cBhvr additive="base">
                                        <p:cTn id="8" dur="500" fill="hold"/>
                                        <p:tgtEl>
                                          <p:spTgt spid="215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514"/>
                                        </p:tgtEl>
                                        <p:attrNameLst>
                                          <p:attrName>style.visibility</p:attrName>
                                        </p:attrNameLst>
                                      </p:cBhvr>
                                      <p:to>
                                        <p:strVal val="visible"/>
                                      </p:to>
                                    </p:set>
                                    <p:anim calcmode="lin" valueType="num">
                                      <p:cBhvr additive="base">
                                        <p:cTn id="13" dur="500" fill="hold"/>
                                        <p:tgtEl>
                                          <p:spTgt spid="21514"/>
                                        </p:tgtEl>
                                        <p:attrNameLst>
                                          <p:attrName>ppt_x</p:attrName>
                                        </p:attrNameLst>
                                      </p:cBhvr>
                                      <p:tavLst>
                                        <p:tav tm="0">
                                          <p:val>
                                            <p:strVal val="#ppt_x"/>
                                          </p:val>
                                        </p:tav>
                                        <p:tav tm="100000">
                                          <p:val>
                                            <p:strVal val="#ppt_x"/>
                                          </p:val>
                                        </p:tav>
                                      </p:tavLst>
                                    </p:anim>
                                    <p:anim calcmode="lin" valueType="num">
                                      <p:cBhvr additive="base">
                                        <p:cTn id="14" dur="500" fill="hold"/>
                                        <p:tgtEl>
                                          <p:spTgt spid="215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516"/>
                                        </p:tgtEl>
                                        <p:attrNameLst>
                                          <p:attrName>style.visibility</p:attrName>
                                        </p:attrNameLst>
                                      </p:cBhvr>
                                      <p:to>
                                        <p:strVal val="visible"/>
                                      </p:to>
                                    </p:set>
                                    <p:anim calcmode="lin" valueType="num">
                                      <p:cBhvr additive="base">
                                        <p:cTn id="19" dur="500" fill="hold"/>
                                        <p:tgtEl>
                                          <p:spTgt spid="21516"/>
                                        </p:tgtEl>
                                        <p:attrNameLst>
                                          <p:attrName>ppt_x</p:attrName>
                                        </p:attrNameLst>
                                      </p:cBhvr>
                                      <p:tavLst>
                                        <p:tav tm="0">
                                          <p:val>
                                            <p:strVal val="#ppt_x"/>
                                          </p:val>
                                        </p:tav>
                                        <p:tav tm="100000">
                                          <p:val>
                                            <p:strVal val="#ppt_x"/>
                                          </p:val>
                                        </p:tav>
                                      </p:tavLst>
                                    </p:anim>
                                    <p:anim calcmode="lin" valueType="num">
                                      <p:cBhvr additive="base">
                                        <p:cTn id="20" dur="500" fill="hold"/>
                                        <p:tgtEl>
                                          <p:spTgt spid="215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1518"/>
                                        </p:tgtEl>
                                        <p:attrNameLst>
                                          <p:attrName>style.visibility</p:attrName>
                                        </p:attrNameLst>
                                      </p:cBhvr>
                                      <p:to>
                                        <p:strVal val="visible"/>
                                      </p:to>
                                    </p:set>
                                    <p:anim calcmode="lin" valueType="num">
                                      <p:cBhvr additive="base">
                                        <p:cTn id="25" dur="500" fill="hold"/>
                                        <p:tgtEl>
                                          <p:spTgt spid="21518"/>
                                        </p:tgtEl>
                                        <p:attrNameLst>
                                          <p:attrName>ppt_x</p:attrName>
                                        </p:attrNameLst>
                                      </p:cBhvr>
                                      <p:tavLst>
                                        <p:tav tm="0">
                                          <p:val>
                                            <p:strVal val="#ppt_x"/>
                                          </p:val>
                                        </p:tav>
                                        <p:tav tm="100000">
                                          <p:val>
                                            <p:strVal val="#ppt_x"/>
                                          </p:val>
                                        </p:tav>
                                      </p:tavLst>
                                    </p:anim>
                                    <p:anim calcmode="lin" valueType="num">
                                      <p:cBhvr additive="base">
                                        <p:cTn id="26" dur="500" fill="hold"/>
                                        <p:tgtEl>
                                          <p:spTgt spid="215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1520"/>
                                        </p:tgtEl>
                                        <p:attrNameLst>
                                          <p:attrName>style.visibility</p:attrName>
                                        </p:attrNameLst>
                                      </p:cBhvr>
                                      <p:to>
                                        <p:strVal val="visible"/>
                                      </p:to>
                                    </p:set>
                                    <p:anim calcmode="lin" valueType="num">
                                      <p:cBhvr additive="base">
                                        <p:cTn id="31" dur="500" fill="hold"/>
                                        <p:tgtEl>
                                          <p:spTgt spid="21520"/>
                                        </p:tgtEl>
                                        <p:attrNameLst>
                                          <p:attrName>ppt_x</p:attrName>
                                        </p:attrNameLst>
                                      </p:cBhvr>
                                      <p:tavLst>
                                        <p:tav tm="0">
                                          <p:val>
                                            <p:strVal val="#ppt_x"/>
                                          </p:val>
                                        </p:tav>
                                        <p:tav tm="100000">
                                          <p:val>
                                            <p:strVal val="#ppt_x"/>
                                          </p:val>
                                        </p:tav>
                                      </p:tavLst>
                                    </p:anim>
                                    <p:anim calcmode="lin" valueType="num">
                                      <p:cBhvr additive="base">
                                        <p:cTn id="32" dur="500" fill="hold"/>
                                        <p:tgtEl>
                                          <p:spTgt spid="215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What is the net force?</a:t>
            </a:r>
            <a:endParaRPr lang="en-CA" dirty="0"/>
          </a:p>
        </p:txBody>
      </p:sp>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66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1520" y="2276872"/>
            <a:ext cx="8689818" cy="76470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6625"/>
                                        </p:tgtEl>
                                        <p:attrNameLst>
                                          <p:attrName>style.visibility</p:attrName>
                                        </p:attrNameLst>
                                      </p:cBhvr>
                                      <p:to>
                                        <p:strVal val="visible"/>
                                      </p:to>
                                    </p:set>
                                    <p:animEffect transition="in" filter="diamond(in)">
                                      <p:cBhvr>
                                        <p:cTn id="7" dur="2000"/>
                                        <p:tgtEl>
                                          <p:spTgt spid="266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7467600" cy="868958"/>
          </a:xfrm>
        </p:spPr>
        <p:txBody>
          <a:bodyPr/>
          <a:lstStyle/>
          <a:p>
            <a:r>
              <a:rPr lang="en-CA" b="1" dirty="0" smtClean="0"/>
              <a:t>Law of inertia Summary</a:t>
            </a:r>
            <a:endParaRPr lang="en-CA" dirty="0"/>
          </a:p>
        </p:txBody>
      </p:sp>
      <p:sp>
        <p:nvSpPr>
          <p:cNvPr id="3" name="Content Placeholder 2"/>
          <p:cNvSpPr>
            <a:spLocks noGrp="1"/>
          </p:cNvSpPr>
          <p:nvPr>
            <p:ph sz="quarter" idx="1"/>
          </p:nvPr>
        </p:nvSpPr>
        <p:spPr>
          <a:xfrm>
            <a:off x="251520" y="980728"/>
            <a:ext cx="8136904" cy="5688632"/>
          </a:xfrm>
        </p:spPr>
        <p:txBody>
          <a:bodyPr>
            <a:normAutofit/>
          </a:bodyPr>
          <a:lstStyle/>
          <a:p>
            <a:pPr marL="457200" lvl="0" indent="-457200">
              <a:buFont typeface="+mj-lt"/>
              <a:buAutoNum type="arabicPeriod"/>
            </a:pPr>
            <a:r>
              <a:rPr lang="en-CA" sz="2800" b="1" dirty="0" smtClean="0">
                <a:solidFill>
                  <a:srgbClr val="0070C0"/>
                </a:solidFill>
              </a:rPr>
              <a:t>Objects at rest remain at rest unless acted upon by a net force. </a:t>
            </a:r>
          </a:p>
          <a:p>
            <a:pPr marL="457200" lvl="0" indent="-457200">
              <a:buFont typeface="+mj-lt"/>
              <a:buAutoNum type="arabicPeriod"/>
            </a:pPr>
            <a:r>
              <a:rPr lang="en-CA" sz="2800" dirty="0" smtClean="0"/>
              <a:t>Objects in motion remain in motion unless action upon by a net force. </a:t>
            </a:r>
          </a:p>
          <a:p>
            <a:pPr marL="457200" lvl="0" indent="-457200">
              <a:buFont typeface="+mj-lt"/>
              <a:buAutoNum type="arabicPeriod"/>
            </a:pPr>
            <a:r>
              <a:rPr lang="en-CA" sz="2800" dirty="0" smtClean="0"/>
              <a:t>If the velocity of an object is constant (or zero), the net external force acing it must be zero. </a:t>
            </a:r>
          </a:p>
          <a:p>
            <a:pPr marL="457200" lvl="0" indent="-457200">
              <a:buFont typeface="+mj-lt"/>
              <a:buAutoNum type="arabicPeriod"/>
            </a:pPr>
            <a:r>
              <a:rPr lang="en-CA" sz="2800" dirty="0" smtClean="0"/>
              <a:t>If the velocity of an object is changing either in magnitude, direction, or both, the change must be caused by a net external force on the object. </a:t>
            </a:r>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8"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Questions</a:t>
            </a:r>
            <a:endParaRPr lang="en-CA" dirty="0"/>
          </a:p>
        </p:txBody>
      </p:sp>
      <p:sp>
        <p:nvSpPr>
          <p:cNvPr id="3" name="Content Placeholder 2"/>
          <p:cNvSpPr>
            <a:spLocks noGrp="1"/>
          </p:cNvSpPr>
          <p:nvPr>
            <p:ph sz="quarter" idx="1"/>
          </p:nvPr>
        </p:nvSpPr>
        <p:spPr/>
        <p:txBody>
          <a:bodyPr>
            <a:normAutofit lnSpcReduction="10000"/>
          </a:bodyPr>
          <a:lstStyle/>
          <a:p>
            <a:pPr marL="457200" lvl="0" indent="-457200">
              <a:buFont typeface="+mj-lt"/>
              <a:buAutoNum type="arabicPeriod"/>
            </a:pPr>
            <a:r>
              <a:rPr lang="en-CA" dirty="0" smtClean="0"/>
              <a:t>Calculate the net force when each of the following sets forces act on the same object; </a:t>
            </a:r>
          </a:p>
          <a:p>
            <a:pPr lvl="1"/>
            <a:r>
              <a:rPr lang="en-CA" sz="2400" dirty="0" smtClean="0"/>
              <a:t>54 N [up], 65 N [down], and 92 N [up] </a:t>
            </a:r>
            <a:r>
              <a:rPr lang="en-CA" sz="2400" b="1" dirty="0" smtClean="0"/>
              <a:t>81 N [up]</a:t>
            </a:r>
            <a:endParaRPr lang="en-CA" sz="2400" dirty="0" smtClean="0"/>
          </a:p>
          <a:p>
            <a:pPr lvl="1"/>
            <a:r>
              <a:rPr lang="en-CA" sz="2400" dirty="0" smtClean="0"/>
              <a:t>8.6 N [S], 1.8 N [N], and 2.4 N [N] </a:t>
            </a:r>
            <a:r>
              <a:rPr lang="en-CA" sz="2400" b="1" dirty="0" smtClean="0"/>
              <a:t>4.4 N [S]</a:t>
            </a:r>
            <a:endParaRPr lang="en-CA" sz="2400" dirty="0" smtClean="0"/>
          </a:p>
          <a:p>
            <a:pPr lvl="1"/>
            <a:r>
              <a:rPr lang="en-CA" sz="2400" dirty="0" smtClean="0"/>
              <a:t>13.5 N [E], 21.2 N [W], 33.0 N [E], and 25.3 N [W] </a:t>
            </a:r>
            <a:r>
              <a:rPr lang="en-CA" sz="2400" b="1" dirty="0" smtClean="0"/>
              <a:t>0.0 N </a:t>
            </a:r>
            <a:endParaRPr lang="en-CA" sz="2400" dirty="0" smtClean="0"/>
          </a:p>
          <a:p>
            <a:pPr marL="457200" lvl="0" indent="-457200">
              <a:buFont typeface="+mj-lt"/>
              <a:buAutoNum type="arabicPeriod"/>
            </a:pPr>
            <a:r>
              <a:rPr lang="en-CA" dirty="0" smtClean="0"/>
              <a:t>A store clerk pushes a parcel on a counter with a force of 7.6 N [W]. The kinetic friction on the parcel is 6.5 N [E]. Both the force of gravity and the normal force have a magnitude of 9.9 N. Draw an </a:t>
            </a:r>
            <a:r>
              <a:rPr lang="en-CA" dirty="0" err="1" smtClean="0"/>
              <a:t>FBD</a:t>
            </a:r>
            <a:r>
              <a:rPr lang="en-CA" dirty="0" smtClean="0"/>
              <a:t> of the parcel and determine the net force acting on it. </a:t>
            </a:r>
          </a:p>
          <a:p>
            <a:endParaRPr lang="en-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Questions</a:t>
            </a:r>
            <a:endParaRPr lang="en-CA" dirty="0"/>
          </a:p>
        </p:txBody>
      </p:sp>
      <p:sp>
        <p:nvSpPr>
          <p:cNvPr id="3" name="Content Placeholder 2"/>
          <p:cNvSpPr>
            <a:spLocks noGrp="1"/>
          </p:cNvSpPr>
          <p:nvPr>
            <p:ph sz="quarter" idx="1"/>
          </p:nvPr>
        </p:nvSpPr>
        <p:spPr/>
        <p:txBody>
          <a:bodyPr/>
          <a:lstStyle/>
          <a:p>
            <a:pPr marL="457200" lvl="0" indent="-457200">
              <a:buFont typeface="+mj-lt"/>
              <a:buAutoNum type="arabicPeriod" startAt="3"/>
            </a:pPr>
            <a:r>
              <a:rPr lang="en-CA" dirty="0" smtClean="0"/>
              <a:t>Explain why Newton’s first law of motion can be also be called the law of inertia. </a:t>
            </a:r>
          </a:p>
          <a:p>
            <a:pPr marL="457200" lvl="0" indent="-457200">
              <a:buFont typeface="+mj-lt"/>
              <a:buAutoNum type="arabicPeriod" startAt="3"/>
            </a:pPr>
            <a:r>
              <a:rPr lang="en-CA" dirty="0" smtClean="0"/>
              <a:t>You exert a force of 46 N [up] on your backpack, causing it to move upward with a constant velocity. Draw an </a:t>
            </a:r>
            <a:r>
              <a:rPr lang="en-CA" dirty="0" err="1" smtClean="0"/>
              <a:t>FBD</a:t>
            </a:r>
            <a:r>
              <a:rPr lang="en-CA" dirty="0" smtClean="0"/>
              <a:t> of the backpack and determine the force of gravity on the pack. </a:t>
            </a:r>
          </a:p>
          <a:p>
            <a:pPr marL="457200" lvl="0" indent="-457200">
              <a:buFont typeface="+mj-lt"/>
              <a:buAutoNum type="arabicPeriod" startAt="3"/>
            </a:pPr>
            <a:r>
              <a:rPr lang="en-CA" dirty="0" smtClean="0"/>
              <a:t>Explain the danger of storing heavy or sharp objects in the rear window space of a car. </a:t>
            </a:r>
          </a:p>
          <a:p>
            <a:endParaRPr lang="en-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8640"/>
            <a:ext cx="7467600" cy="6285312"/>
          </a:xfrm>
        </p:spPr>
        <p:txBody>
          <a:bodyPr>
            <a:normAutofit fontScale="92500"/>
          </a:bodyPr>
          <a:lstStyle/>
          <a:p>
            <a:pPr marL="457200" lvl="0" indent="-457200">
              <a:buFont typeface="+mj-lt"/>
              <a:buAutoNum type="arabicPeriod" startAt="6"/>
            </a:pPr>
            <a:r>
              <a:rPr lang="en-CA" dirty="0" smtClean="0"/>
              <a:t>A curling rock moving along a rink eventually comes to a stop. Does this disagree with Newton’s first law of motion? Explain your answer. </a:t>
            </a:r>
          </a:p>
          <a:p>
            <a:pPr marL="457200" lvl="0" indent="-457200">
              <a:buFont typeface="+mj-lt"/>
              <a:buAutoNum type="arabicPeriod" startAt="6"/>
            </a:pPr>
            <a:r>
              <a:rPr lang="en-CA" dirty="0" smtClean="0"/>
              <a:t>Draw an </a:t>
            </a:r>
            <a:r>
              <a:rPr lang="en-CA" dirty="0" err="1" smtClean="0"/>
              <a:t>FBD</a:t>
            </a:r>
            <a:r>
              <a:rPr lang="en-CA" dirty="0" smtClean="0"/>
              <a:t> for the birdie in each case:</a:t>
            </a:r>
          </a:p>
          <a:p>
            <a:pPr marL="822960" lvl="1" indent="-457200">
              <a:buFont typeface="+mj-lt"/>
              <a:buAutoNum type="alphaUcPeriod"/>
            </a:pPr>
            <a:r>
              <a:rPr lang="en-CA" sz="2400" dirty="0" smtClean="0"/>
              <a:t>A badminton racket makes contact with a badminton birdie </a:t>
            </a:r>
          </a:p>
          <a:p>
            <a:pPr marL="822960" lvl="1" indent="-457200">
              <a:buFont typeface="+mj-lt"/>
              <a:buAutoNum type="alphaUcPeriod"/>
            </a:pPr>
            <a:r>
              <a:rPr lang="en-CA" sz="2400" dirty="0" smtClean="0"/>
              <a:t>The birdie goes straight up, just above the racket. </a:t>
            </a:r>
          </a:p>
          <a:p>
            <a:pPr marL="822960" lvl="1" indent="-457200">
              <a:buFont typeface="+mj-lt"/>
              <a:buAutoNum type="alphaUcPeriod"/>
            </a:pPr>
            <a:r>
              <a:rPr lang="en-CA" sz="2400" dirty="0" smtClean="0"/>
              <a:t>The birdie stops for a brief instant at the top of its flight. </a:t>
            </a:r>
          </a:p>
          <a:p>
            <a:pPr marL="822960" lvl="1" indent="-457200">
              <a:buFont typeface="+mj-lt"/>
              <a:buAutoNum type="alphaUcPeriod"/>
            </a:pPr>
            <a:r>
              <a:rPr lang="en-CA" sz="2400" dirty="0" smtClean="0"/>
              <a:t>The birdie begins to fall straight down; air resistance exists but has not reached maximum value. </a:t>
            </a:r>
          </a:p>
          <a:p>
            <a:pPr marL="457200" lvl="0" indent="-457200">
              <a:buFont typeface="+mj-lt"/>
              <a:buAutoNum type="arabicPeriod" startAt="6"/>
            </a:pPr>
            <a:r>
              <a:rPr lang="en-CA" dirty="0" smtClean="0"/>
              <a:t>State the value of the net force acting on an object that is </a:t>
            </a:r>
          </a:p>
          <a:p>
            <a:pPr marL="822960" lvl="1" indent="-457200">
              <a:buFont typeface="+mj-lt"/>
              <a:buAutoNum type="alphaUcPeriod"/>
            </a:pPr>
            <a:r>
              <a:rPr lang="en-CA" sz="2400" dirty="0" smtClean="0"/>
              <a:t>At rest</a:t>
            </a:r>
          </a:p>
          <a:p>
            <a:pPr marL="822960" lvl="1" indent="-457200">
              <a:buFont typeface="+mj-lt"/>
              <a:buAutoNum type="alphaUcPeriod"/>
            </a:pPr>
            <a:r>
              <a:rPr lang="en-CA" sz="2400" dirty="0" smtClean="0"/>
              <a:t>Moving with constant speed. </a:t>
            </a:r>
          </a:p>
          <a:p>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DEMO TIME</a:t>
            </a:r>
            <a:endParaRPr lang="en-CA" dirty="0"/>
          </a:p>
        </p:txBody>
      </p:sp>
      <p:sp>
        <p:nvSpPr>
          <p:cNvPr id="3" name="Content Placeholder 2"/>
          <p:cNvSpPr>
            <a:spLocks noGrp="1"/>
          </p:cNvSpPr>
          <p:nvPr>
            <p:ph sz="quarter" idx="1"/>
          </p:nvPr>
        </p:nvSpPr>
        <p:spPr/>
        <p:txBody>
          <a:bodyPr/>
          <a:lstStyle/>
          <a:p>
            <a:r>
              <a:rPr lang="en-CA" dirty="0" smtClean="0"/>
              <a:t>Can you drop the penny in the flask by only touching the ring? </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mph" presetSubtype="0" fill="hold" grpId="0" nodeType="clickEffect">
                                  <p:stCondLst>
                                    <p:cond delay="0"/>
                                  </p:stCondLst>
                                  <p:childTnLst>
                                    <p:animClr clrSpc="rgb">
                                      <p:cBhvr override="childStyle">
                                        <p:cTn id="6" dur="1900" fill="hold">
                                          <p:stCondLst>
                                            <p:cond delay="100"/>
                                          </p:stCondLst>
                                        </p:cTn>
                                        <p:tgtEl>
                                          <p:spTgt spid="2"/>
                                        </p:tgtEl>
                                        <p:attrNameLst>
                                          <p:attrName>style.color</p:attrName>
                                        </p:attrNameLst>
                                      </p:cBhvr>
                                      <p:to>
                                        <a:schemeClr val="accent2"/>
                                      </p:to>
                                    </p:animClr>
                                    <p:animClr clrSpc="rgb">
                                      <p:cBhvr>
                                        <p:cTn id="7" dur="1900" fill="hold">
                                          <p:stCondLst>
                                            <p:cond delay="100"/>
                                          </p:stCondLst>
                                        </p:cTn>
                                        <p:tgtEl>
                                          <p:spTgt spid="2"/>
                                        </p:tgtEl>
                                        <p:attrNameLst>
                                          <p:attrName>fillColor</p:attrName>
                                        </p:attrNameLst>
                                      </p:cBhvr>
                                      <p:to>
                                        <a:schemeClr val="accent2"/>
                                      </p:to>
                                    </p:animClr>
                                    <p:set>
                                      <p:cBhvr>
                                        <p:cTn id="8" dur="1900" fill="hold">
                                          <p:stCondLst>
                                            <p:cond delay="100"/>
                                          </p:stCondLst>
                                        </p:cTn>
                                        <p:tgtEl>
                                          <p:spTgt spid="2"/>
                                        </p:tgtEl>
                                        <p:attrNameLst>
                                          <p:attrName>fill.type</p:attrName>
                                        </p:attrNameLst>
                                      </p:cBhvr>
                                      <p:to>
                                        <p:strVal val="solid"/>
                                      </p:to>
                                    </p:set>
                                    <p:set>
                                      <p:cBhvr>
                                        <p:cTn id="9" dur="1900" fill="hold">
                                          <p:stCondLst>
                                            <p:cond delay="100"/>
                                          </p:stCondLst>
                                        </p:cTn>
                                        <p:tgtEl>
                                          <p:spTgt spid="2"/>
                                        </p:tgtEl>
                                        <p:attrNameLst>
                                          <p:attrName>fill.on</p:attrName>
                                        </p:attrNameLst>
                                      </p:cBhvr>
                                      <p:to>
                                        <p:strVal val="true"/>
                                      </p:to>
                                    </p:set>
                                    <p:animScale>
                                      <p:cBhvr>
                                        <p:cTn id="10" dur="200" fill="hold">
                                          <p:stCondLst>
                                            <p:cond delay="0"/>
                                          </p:stCondLst>
                                        </p:cTn>
                                        <p:tgtEl>
                                          <p:spTgt spid="2"/>
                                        </p:tgtEl>
                                      </p:cBhvr>
                                      <p:from x="100000" y="100000"/>
                                      <p:to x="100000" y="5000"/>
                                    </p:animScale>
                                    <p:animScale>
                                      <p:cBhvr>
                                        <p:cTn id="11" dur="200" fill="hold">
                                          <p:stCondLst>
                                            <p:cond delay="200"/>
                                          </p:stCondLst>
                                        </p:cTn>
                                        <p:tgtEl>
                                          <p:spTgt spid="2"/>
                                        </p:tgtEl>
                                      </p:cBhvr>
                                      <p:from x="100000" y="5000"/>
                                      <p:to x="120000" y="150000"/>
                                    </p:animScale>
                                    <p:animScale>
                                      <p:cBhvr>
                                        <p:cTn id="12" dur="600" fill="hold">
                                          <p:stCondLst>
                                            <p:cond delay="1400"/>
                                          </p:stCondLst>
                                        </p:cTn>
                                        <p:tgtEl>
                                          <p:spTgt spid="2"/>
                                        </p:tgtEl>
                                      </p:cBhvr>
                                      <p:to x="12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7467600" cy="652934"/>
          </a:xfrm>
        </p:spPr>
        <p:txBody>
          <a:bodyPr/>
          <a:lstStyle/>
          <a:p>
            <a:r>
              <a:rPr lang="en-CA" dirty="0" smtClean="0"/>
              <a:t>Question:</a:t>
            </a:r>
            <a:endParaRPr lang="en-CA" dirty="0"/>
          </a:p>
        </p:txBody>
      </p:sp>
      <p:sp>
        <p:nvSpPr>
          <p:cNvPr id="3" name="Content Placeholder 2"/>
          <p:cNvSpPr>
            <a:spLocks noGrp="1"/>
          </p:cNvSpPr>
          <p:nvPr>
            <p:ph sz="quarter" idx="1"/>
          </p:nvPr>
        </p:nvSpPr>
        <p:spPr>
          <a:xfrm>
            <a:off x="251520" y="692696"/>
            <a:ext cx="8136904" cy="6165304"/>
          </a:xfrm>
        </p:spPr>
        <p:txBody>
          <a:bodyPr/>
          <a:lstStyle/>
          <a:p>
            <a:r>
              <a:rPr lang="en-CA" dirty="0" smtClean="0"/>
              <a:t>When you are standing on the train and it suddenly starts to move, what happens?</a:t>
            </a:r>
          </a:p>
          <a:p>
            <a:pPr lvl="0"/>
            <a:r>
              <a:rPr lang="en-CA" dirty="0" smtClean="0"/>
              <a:t>You fall backwards. </a:t>
            </a:r>
          </a:p>
          <a:p>
            <a:pPr>
              <a:buNone/>
            </a:pPr>
            <a:endParaRPr lang="en-CA" dirty="0" smtClean="0"/>
          </a:p>
          <a:p>
            <a:r>
              <a:rPr lang="en-CA" dirty="0" smtClean="0"/>
              <a:t>What happens if you are standing on the train as it is moving and it starts to slow down?</a:t>
            </a:r>
          </a:p>
          <a:p>
            <a:pPr lvl="0"/>
            <a:r>
              <a:rPr lang="en-CA" dirty="0" smtClean="0"/>
              <a:t>You fall forwards. </a:t>
            </a:r>
          </a:p>
          <a:p>
            <a:pPr lvl="0"/>
            <a:endParaRPr lang="en-CA" dirty="0" smtClean="0"/>
          </a:p>
          <a:p>
            <a:pPr lvl="0"/>
            <a:endParaRPr lang="en-CA" dirty="0" smtClean="0"/>
          </a:p>
          <a:p>
            <a:pPr lvl="0"/>
            <a:endParaRPr lang="en-CA" dirty="0" smtClean="0"/>
          </a:p>
          <a:p>
            <a:pPr lvl="0"/>
            <a:endParaRPr lang="en-CA" dirty="0" smtClean="0"/>
          </a:p>
          <a:p>
            <a:pPr lvl="0"/>
            <a:endParaRPr lang="en-CA" dirty="0" smtClean="0"/>
          </a:p>
          <a:p>
            <a:pPr lvl="0"/>
            <a:endParaRPr lang="en-CA" dirty="0" smtClean="0"/>
          </a:p>
          <a:p>
            <a:r>
              <a:rPr lang="en-CA" dirty="0" smtClean="0"/>
              <a:t>What causes this movement? </a:t>
            </a:r>
          </a:p>
          <a:p>
            <a:pPr lvl="0"/>
            <a:endParaRPr lang="en-CA" dirty="0" smtClean="0"/>
          </a:p>
          <a:p>
            <a:endParaRPr lang="en-CA" dirty="0"/>
          </a:p>
        </p:txBody>
      </p:sp>
      <p:pic>
        <p:nvPicPr>
          <p:cNvPr id="15362" name="Picture 2" descr="examples of inertia of motion"/>
          <p:cNvPicPr>
            <a:picLocks noChangeAspect="1" noChangeArrowheads="1"/>
          </p:cNvPicPr>
          <p:nvPr/>
        </p:nvPicPr>
        <p:blipFill>
          <a:blip r:embed="rId2" cstate="print"/>
          <a:srcRect/>
          <a:stretch>
            <a:fillRect/>
          </a:stretch>
        </p:blipFill>
        <p:spPr bwMode="auto">
          <a:xfrm>
            <a:off x="3851920" y="3212976"/>
            <a:ext cx="4000500" cy="30003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7"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1" end="1"/>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14"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4" end="4"/>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
                                            <p:txEl>
                                              <p:pRg st="11" end="11"/>
                                            </p:txEl>
                                          </p:spTgt>
                                        </p:tgtEl>
                                        <p:attrNameLst>
                                          <p:attrName>style.visibility</p:attrName>
                                        </p:attrNameLst>
                                      </p:cBhvr>
                                      <p:to>
                                        <p:strVal val="visible"/>
                                      </p:to>
                                    </p:set>
                                    <p:anim calcmode="discrete" valueType="clr">
                                      <p:cBhvr override="childStyle">
                                        <p:cTn id="21" dur="80"/>
                                        <p:tgtEl>
                                          <p:spTgt spid="3">
                                            <p:txEl>
                                              <p:pRg st="11" end="1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11" end="11"/>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11" end="1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Inertia</a:t>
            </a:r>
            <a:endParaRPr lang="en-CA" dirty="0"/>
          </a:p>
        </p:txBody>
      </p:sp>
      <p:sp>
        <p:nvSpPr>
          <p:cNvPr id="3" name="Content Placeholder 2"/>
          <p:cNvSpPr>
            <a:spLocks noGrp="1"/>
          </p:cNvSpPr>
          <p:nvPr>
            <p:ph sz="quarter" idx="1"/>
          </p:nvPr>
        </p:nvSpPr>
        <p:spPr/>
        <p:txBody>
          <a:bodyPr/>
          <a:lstStyle/>
          <a:p>
            <a:pPr lvl="0"/>
            <a:r>
              <a:rPr lang="en-CA" dirty="0" smtClean="0"/>
              <a:t>A property of matter that causes an object to resist changes in its state of motion; it is directly proportional to the mass of the object. </a:t>
            </a:r>
          </a:p>
          <a:p>
            <a:pPr lvl="1"/>
            <a:r>
              <a:rPr lang="en-CA" sz="2400" b="1" dirty="0" smtClean="0">
                <a:solidFill>
                  <a:srgbClr val="0070C0"/>
                </a:solidFill>
              </a:rPr>
              <a:t>The greater the mass, the greater the inertia an object possesses. </a:t>
            </a:r>
          </a:p>
          <a:p>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endParaRPr lang="en-CA"/>
          </a:p>
        </p:txBody>
      </p:sp>
      <p:pic>
        <p:nvPicPr>
          <p:cNvPr id="30722" name="Picture 2" descr="http://www.whoisbolaji.com/wp-content/uploads/2011/01/inertia.jpg"/>
          <p:cNvPicPr>
            <a:picLocks noChangeAspect="1" noChangeArrowheads="1"/>
          </p:cNvPicPr>
          <p:nvPr/>
        </p:nvPicPr>
        <p:blipFill>
          <a:blip r:embed="rId2" cstate="print"/>
          <a:srcRect/>
          <a:stretch>
            <a:fillRect/>
          </a:stretch>
        </p:blipFill>
        <p:spPr bwMode="auto">
          <a:xfrm>
            <a:off x="0" y="-1"/>
            <a:ext cx="9144000" cy="688071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sz="quarter" idx="1"/>
          </p:nvPr>
        </p:nvSpPr>
        <p:spPr/>
        <p:txBody>
          <a:bodyPr/>
          <a:lstStyle/>
          <a:p>
            <a:r>
              <a:rPr lang="en-CA" dirty="0" smtClean="0"/>
              <a:t>In physics we pretend that there is no friction for some of our problems. </a:t>
            </a:r>
          </a:p>
          <a:p>
            <a:endParaRPr lang="en-CA" dirty="0" smtClean="0"/>
          </a:p>
          <a:p>
            <a:r>
              <a:rPr lang="en-CA" dirty="0" smtClean="0"/>
              <a:t>If the carpet of the train did not have any friction and there was no air resistance, when the train starts, you would stay in the same spot as the train moves forward until the back wall hits you. </a:t>
            </a:r>
          </a:p>
          <a:p>
            <a:endParaRPr lang="en-CA" dirty="0" smtClean="0"/>
          </a:p>
          <a:p>
            <a:r>
              <a:rPr lang="en-CA" dirty="0" smtClean="0"/>
              <a:t>When the train slows down, you would continue to move forward until you hit a wall. </a:t>
            </a:r>
          </a:p>
          <a:p>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Net Forces</a:t>
            </a:r>
            <a:endParaRPr lang="en-CA" dirty="0"/>
          </a:p>
        </p:txBody>
      </p:sp>
      <p:sp>
        <p:nvSpPr>
          <p:cNvPr id="3" name="Content Placeholder 2"/>
          <p:cNvSpPr>
            <a:spLocks noGrp="1"/>
          </p:cNvSpPr>
          <p:nvPr>
            <p:ph sz="quarter" idx="1"/>
          </p:nvPr>
        </p:nvSpPr>
        <p:spPr/>
        <p:txBody>
          <a:bodyPr/>
          <a:lstStyle/>
          <a:p>
            <a:r>
              <a:rPr lang="en-CA" dirty="0" smtClean="0"/>
              <a:t>As we have already learned, several forces can act on one object at the same time. The vector sum of all the forces acting on the object is known as the </a:t>
            </a:r>
            <a:r>
              <a:rPr lang="en-CA" b="1" dirty="0" smtClean="0">
                <a:solidFill>
                  <a:srgbClr val="0070C0"/>
                </a:solidFill>
              </a:rPr>
              <a:t>net force</a:t>
            </a:r>
            <a:r>
              <a:rPr lang="en-CA" dirty="0" smtClean="0"/>
              <a:t>. </a:t>
            </a:r>
          </a:p>
          <a:p>
            <a:pPr lvl="0"/>
            <a:r>
              <a:rPr lang="en-CA" dirty="0" smtClean="0"/>
              <a:t>The net force is </a:t>
            </a:r>
            <a:r>
              <a:rPr lang="en-CA" b="1" i="1" dirty="0" smtClean="0">
                <a:solidFill>
                  <a:srgbClr val="0070C0"/>
                </a:solidFill>
              </a:rPr>
              <a:t>not</a:t>
            </a:r>
            <a:r>
              <a:rPr lang="en-CA" b="1" dirty="0" smtClean="0">
                <a:solidFill>
                  <a:srgbClr val="0070C0"/>
                </a:solidFill>
              </a:rPr>
              <a:t> </a:t>
            </a:r>
            <a:r>
              <a:rPr lang="en-CA" dirty="0" smtClean="0"/>
              <a:t>an actual force or a separate force of nature; it is the </a:t>
            </a:r>
            <a:r>
              <a:rPr lang="en-CA" b="1" i="1" dirty="0" smtClean="0">
                <a:solidFill>
                  <a:srgbClr val="0070C0"/>
                </a:solidFill>
              </a:rPr>
              <a:t>sum</a:t>
            </a:r>
            <a:r>
              <a:rPr lang="en-CA" i="1" dirty="0" smtClean="0"/>
              <a:t> </a:t>
            </a:r>
            <a:r>
              <a:rPr lang="en-CA" dirty="0" smtClean="0"/>
              <a:t>of actual forces. </a:t>
            </a:r>
          </a:p>
          <a:p>
            <a:endParaRPr lang="en-CA"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524328" y="3573016"/>
            <a:ext cx="1087726" cy="836712"/>
          </a:xfrm>
          <a:prstGeom prst="rect">
            <a:avLst/>
          </a:prstGeom>
          <a:noFill/>
        </p:spPr>
      </p:pic>
      <p:pic>
        <p:nvPicPr>
          <p:cNvPr id="12290" name="Picture 2" descr="http://zonalandeducation.com/mstm/physics/mechanics/forces/netForce/netf3.gif"/>
          <p:cNvPicPr>
            <a:picLocks noChangeAspect="1" noChangeArrowheads="1"/>
          </p:cNvPicPr>
          <p:nvPr/>
        </p:nvPicPr>
        <p:blipFill>
          <a:blip r:embed="rId3" cstate="print"/>
          <a:srcRect/>
          <a:stretch>
            <a:fillRect/>
          </a:stretch>
        </p:blipFill>
        <p:spPr bwMode="auto">
          <a:xfrm>
            <a:off x="0" y="4000500"/>
            <a:ext cx="3810000" cy="2857500"/>
          </a:xfrm>
          <a:prstGeom prst="rect">
            <a:avLst/>
          </a:prstGeom>
          <a:noFill/>
        </p:spPr>
      </p:pic>
      <p:pic>
        <p:nvPicPr>
          <p:cNvPr id="12292" name="Picture 4" descr="http://zonalandeducation.com/mstm/physics/mechanics/forces/netForce/netf2.gif"/>
          <p:cNvPicPr>
            <a:picLocks noChangeAspect="1" noChangeArrowheads="1"/>
          </p:cNvPicPr>
          <p:nvPr/>
        </p:nvPicPr>
        <p:blipFill>
          <a:blip r:embed="rId4" cstate="print"/>
          <a:srcRect/>
          <a:stretch>
            <a:fillRect/>
          </a:stretch>
        </p:blipFill>
        <p:spPr bwMode="auto">
          <a:xfrm>
            <a:off x="3707904" y="4000500"/>
            <a:ext cx="3810000" cy="28575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a:t>
            </a:r>
            <a:endParaRPr lang="en-CA" dirty="0"/>
          </a:p>
        </p:txBody>
      </p:sp>
      <p:sp>
        <p:nvSpPr>
          <p:cNvPr id="3" name="Content Placeholder 2"/>
          <p:cNvSpPr>
            <a:spLocks noGrp="1"/>
          </p:cNvSpPr>
          <p:nvPr>
            <p:ph sz="quarter" idx="1"/>
          </p:nvPr>
        </p:nvSpPr>
        <p:spPr/>
        <p:txBody>
          <a:bodyPr/>
          <a:lstStyle/>
          <a:p>
            <a:r>
              <a:rPr lang="en-CA" dirty="0" smtClean="0"/>
              <a:t>A weight lifter holds a weight above the head by exerting a force of 1.6 </a:t>
            </a:r>
            <a:r>
              <a:rPr lang="en-CA" dirty="0" err="1" smtClean="0"/>
              <a:t>kN</a:t>
            </a:r>
            <a:r>
              <a:rPr lang="en-CA" dirty="0" smtClean="0"/>
              <a:t> [up]. The force of the gravity acting on the weight is 1.6 </a:t>
            </a:r>
            <a:r>
              <a:rPr lang="en-CA" dirty="0" err="1" smtClean="0"/>
              <a:t>kN</a:t>
            </a:r>
            <a:r>
              <a:rPr lang="en-CA" dirty="0" smtClean="0"/>
              <a:t> [down]. </a:t>
            </a:r>
          </a:p>
          <a:p>
            <a:endParaRPr lang="en-CA" dirty="0" smtClean="0"/>
          </a:p>
          <a:p>
            <a:pPr marL="457200" lvl="0" indent="-457200">
              <a:buFont typeface="+mj-lt"/>
              <a:buAutoNum type="arabicPeriod"/>
            </a:pPr>
            <a:r>
              <a:rPr lang="en-CA" dirty="0" smtClean="0"/>
              <a:t>Draw a Free body diagram of the system. </a:t>
            </a:r>
          </a:p>
          <a:p>
            <a:pPr marL="457200" lvl="0" indent="-457200">
              <a:buFont typeface="+mj-lt"/>
              <a:buAutoNum type="arabicPeriod"/>
            </a:pPr>
            <a:r>
              <a:rPr lang="en-CA" dirty="0" smtClean="0"/>
              <a:t>Find the net force. </a:t>
            </a:r>
          </a:p>
          <a:p>
            <a:endParaRPr lang="en-CA" dirty="0" smtClean="0"/>
          </a:p>
          <a:p>
            <a:endParaRPr lang="en-CA" dirty="0"/>
          </a:p>
        </p:txBody>
      </p:sp>
      <p:cxnSp>
        <p:nvCxnSpPr>
          <p:cNvPr id="19459" name="AutoShape 3"/>
          <p:cNvCxnSpPr>
            <a:cxnSpLocks noChangeShapeType="1"/>
          </p:cNvCxnSpPr>
          <p:nvPr/>
        </p:nvCxnSpPr>
        <p:spPr bwMode="auto">
          <a:xfrm>
            <a:off x="2483768" y="5493122"/>
            <a:ext cx="3536231" cy="0"/>
          </a:xfrm>
          <a:prstGeom prst="straightConnector1">
            <a:avLst/>
          </a:prstGeom>
          <a:noFill/>
          <a:ln w="76200">
            <a:solidFill>
              <a:srgbClr val="000000"/>
            </a:solidFill>
            <a:round/>
            <a:headEnd/>
            <a:tailEnd/>
          </a:ln>
        </p:spPr>
      </p:cxnSp>
      <p:sp>
        <p:nvSpPr>
          <p:cNvPr id="19460" name="Rectangle 4"/>
          <p:cNvSpPr>
            <a:spLocks noChangeArrowheads="1"/>
          </p:cNvSpPr>
          <p:nvPr/>
        </p:nvSpPr>
        <p:spPr bwMode="auto">
          <a:xfrm>
            <a:off x="5656200" y="5071801"/>
            <a:ext cx="363799" cy="901308"/>
          </a:xfrm>
          <a:prstGeom prst="rect">
            <a:avLst/>
          </a:prstGeom>
          <a:solidFill>
            <a:srgbClr val="000000"/>
          </a:solidFill>
          <a:ln w="38100">
            <a:solidFill>
              <a:srgbClr val="000000"/>
            </a:solidFill>
            <a:miter lim="800000"/>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CA"/>
          </a:p>
        </p:txBody>
      </p:sp>
      <p:sp>
        <p:nvSpPr>
          <p:cNvPr id="19461" name="Rectangle 5"/>
          <p:cNvSpPr>
            <a:spLocks noChangeArrowheads="1"/>
          </p:cNvSpPr>
          <p:nvPr/>
        </p:nvSpPr>
        <p:spPr bwMode="auto">
          <a:xfrm>
            <a:off x="2483768" y="5071801"/>
            <a:ext cx="363799" cy="901308"/>
          </a:xfrm>
          <a:prstGeom prst="rect">
            <a:avLst/>
          </a:prstGeom>
          <a:solidFill>
            <a:srgbClr val="000000"/>
          </a:solidFill>
          <a:ln w="38100">
            <a:solidFill>
              <a:srgbClr val="000000"/>
            </a:solidFill>
            <a:miter lim="800000"/>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CA"/>
          </a:p>
        </p:txBody>
      </p:sp>
      <p:cxnSp>
        <p:nvCxnSpPr>
          <p:cNvPr id="19462" name="AutoShape 6"/>
          <p:cNvCxnSpPr>
            <a:cxnSpLocks noChangeShapeType="1"/>
          </p:cNvCxnSpPr>
          <p:nvPr/>
        </p:nvCxnSpPr>
        <p:spPr bwMode="auto">
          <a:xfrm flipV="1">
            <a:off x="4236619" y="4725144"/>
            <a:ext cx="0" cy="767978"/>
          </a:xfrm>
          <a:prstGeom prst="straightConnector1">
            <a:avLst/>
          </a:prstGeom>
          <a:noFill/>
          <a:ln w="57150">
            <a:solidFill>
              <a:srgbClr val="000000"/>
            </a:solidFill>
            <a:round/>
            <a:headEnd/>
            <a:tailEnd type="triangle" w="med" len="med"/>
          </a:ln>
        </p:spPr>
      </p:cxnSp>
      <p:cxnSp>
        <p:nvCxnSpPr>
          <p:cNvPr id="19463" name="AutoShape 7"/>
          <p:cNvCxnSpPr>
            <a:cxnSpLocks noChangeShapeType="1"/>
          </p:cNvCxnSpPr>
          <p:nvPr/>
        </p:nvCxnSpPr>
        <p:spPr bwMode="auto">
          <a:xfrm>
            <a:off x="4236619" y="5493122"/>
            <a:ext cx="0" cy="767978"/>
          </a:xfrm>
          <a:prstGeom prst="straightConnector1">
            <a:avLst/>
          </a:prstGeom>
          <a:noFill/>
          <a:ln w="57150">
            <a:solidFill>
              <a:srgbClr val="000000"/>
            </a:solidFill>
            <a:round/>
            <a:headEnd/>
            <a:tailEnd type="triangle" w="med" len="med"/>
          </a:ln>
        </p:spPr>
      </p:cxnSp>
      <p:sp>
        <p:nvSpPr>
          <p:cNvPr id="1946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19464" name="Picture 8"/>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499992" y="4293096"/>
            <a:ext cx="755576" cy="874877"/>
          </a:xfrm>
          <a:prstGeom prst="rect">
            <a:avLst/>
          </a:prstGeom>
          <a:noFill/>
        </p:spPr>
      </p:pic>
      <p:sp>
        <p:nvSpPr>
          <p:cNvPr id="1946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19466" name="Picture 10"/>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572000" y="5903588"/>
            <a:ext cx="755576" cy="9544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62"/>
                                        </p:tgtEl>
                                        <p:attrNameLst>
                                          <p:attrName>style.visibility</p:attrName>
                                        </p:attrNameLst>
                                      </p:cBhvr>
                                      <p:to>
                                        <p:strVal val="visible"/>
                                      </p:to>
                                    </p:set>
                                    <p:anim calcmode="lin" valueType="num">
                                      <p:cBhvr additive="base">
                                        <p:cTn id="7" dur="500" fill="hold"/>
                                        <p:tgtEl>
                                          <p:spTgt spid="19462"/>
                                        </p:tgtEl>
                                        <p:attrNameLst>
                                          <p:attrName>ppt_x</p:attrName>
                                        </p:attrNameLst>
                                      </p:cBhvr>
                                      <p:tavLst>
                                        <p:tav tm="0">
                                          <p:val>
                                            <p:strVal val="#ppt_x"/>
                                          </p:val>
                                        </p:tav>
                                        <p:tav tm="100000">
                                          <p:val>
                                            <p:strVal val="#ppt_x"/>
                                          </p:val>
                                        </p:tav>
                                      </p:tavLst>
                                    </p:anim>
                                    <p:anim calcmode="lin" valueType="num">
                                      <p:cBhvr additive="base">
                                        <p:cTn id="8" dur="500" fill="hold"/>
                                        <p:tgtEl>
                                          <p:spTgt spid="1946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64"/>
                                        </p:tgtEl>
                                        <p:attrNameLst>
                                          <p:attrName>style.visibility</p:attrName>
                                        </p:attrNameLst>
                                      </p:cBhvr>
                                      <p:to>
                                        <p:strVal val="visible"/>
                                      </p:to>
                                    </p:set>
                                    <p:anim calcmode="lin" valueType="num">
                                      <p:cBhvr additive="base">
                                        <p:cTn id="13" dur="500" fill="hold"/>
                                        <p:tgtEl>
                                          <p:spTgt spid="19464"/>
                                        </p:tgtEl>
                                        <p:attrNameLst>
                                          <p:attrName>ppt_x</p:attrName>
                                        </p:attrNameLst>
                                      </p:cBhvr>
                                      <p:tavLst>
                                        <p:tav tm="0">
                                          <p:val>
                                            <p:strVal val="#ppt_x"/>
                                          </p:val>
                                        </p:tav>
                                        <p:tav tm="100000">
                                          <p:val>
                                            <p:strVal val="#ppt_x"/>
                                          </p:val>
                                        </p:tav>
                                      </p:tavLst>
                                    </p:anim>
                                    <p:anim calcmode="lin" valueType="num">
                                      <p:cBhvr additive="base">
                                        <p:cTn id="14" dur="500" fill="hold"/>
                                        <p:tgtEl>
                                          <p:spTgt spid="1946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63"/>
                                        </p:tgtEl>
                                        <p:attrNameLst>
                                          <p:attrName>style.visibility</p:attrName>
                                        </p:attrNameLst>
                                      </p:cBhvr>
                                      <p:to>
                                        <p:strVal val="visible"/>
                                      </p:to>
                                    </p:set>
                                    <p:anim calcmode="lin" valueType="num">
                                      <p:cBhvr additive="base">
                                        <p:cTn id="19" dur="500" fill="hold"/>
                                        <p:tgtEl>
                                          <p:spTgt spid="19463"/>
                                        </p:tgtEl>
                                        <p:attrNameLst>
                                          <p:attrName>ppt_x</p:attrName>
                                        </p:attrNameLst>
                                      </p:cBhvr>
                                      <p:tavLst>
                                        <p:tav tm="0">
                                          <p:val>
                                            <p:strVal val="#ppt_x"/>
                                          </p:val>
                                        </p:tav>
                                        <p:tav tm="100000">
                                          <p:val>
                                            <p:strVal val="#ppt_x"/>
                                          </p:val>
                                        </p:tav>
                                      </p:tavLst>
                                    </p:anim>
                                    <p:anim calcmode="lin" valueType="num">
                                      <p:cBhvr additive="base">
                                        <p:cTn id="20" dur="500" fill="hold"/>
                                        <p:tgtEl>
                                          <p:spTgt spid="1946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466"/>
                                        </p:tgtEl>
                                        <p:attrNameLst>
                                          <p:attrName>style.visibility</p:attrName>
                                        </p:attrNameLst>
                                      </p:cBhvr>
                                      <p:to>
                                        <p:strVal val="visible"/>
                                      </p:to>
                                    </p:set>
                                    <p:anim calcmode="lin" valueType="num">
                                      <p:cBhvr additive="base">
                                        <p:cTn id="25" dur="500" fill="hold"/>
                                        <p:tgtEl>
                                          <p:spTgt spid="19466"/>
                                        </p:tgtEl>
                                        <p:attrNameLst>
                                          <p:attrName>ppt_x</p:attrName>
                                        </p:attrNameLst>
                                      </p:cBhvr>
                                      <p:tavLst>
                                        <p:tav tm="0">
                                          <p:val>
                                            <p:strVal val="#ppt_x"/>
                                          </p:val>
                                        </p:tav>
                                        <p:tav tm="100000">
                                          <p:val>
                                            <p:strVal val="#ppt_x"/>
                                          </p:val>
                                        </p:tav>
                                      </p:tavLst>
                                    </p:anim>
                                    <p:anim calcmode="lin" valueType="num">
                                      <p:cBhvr additive="base">
                                        <p:cTn id="26" dur="500" fill="hold"/>
                                        <p:tgtEl>
                                          <p:spTgt spid="194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pPr lvl="0"/>
            <a:r>
              <a:rPr lang="en-CA" sz="3200" dirty="0" smtClean="0"/>
              <a:t>Find the net force. </a:t>
            </a:r>
          </a:p>
          <a:p>
            <a:pPr lvl="0"/>
            <a:endParaRPr lang="en-CA" sz="3200" dirty="0" smtClean="0"/>
          </a:p>
          <a:p>
            <a:pPr lvl="0"/>
            <a:endParaRPr lang="en-CA" sz="3200" dirty="0" smtClean="0"/>
          </a:p>
          <a:p>
            <a:r>
              <a:rPr lang="en-CA" sz="3200" dirty="0" smtClean="0"/>
              <a:t>= 1.6 </a:t>
            </a:r>
            <a:r>
              <a:rPr lang="en-CA" sz="3200" dirty="0" err="1" smtClean="0"/>
              <a:t>kN</a:t>
            </a:r>
            <a:r>
              <a:rPr lang="en-CA" sz="3200" dirty="0" smtClean="0"/>
              <a:t> [up] - 1.6 </a:t>
            </a:r>
            <a:r>
              <a:rPr lang="en-CA" sz="3200" dirty="0" err="1" smtClean="0"/>
              <a:t>kN</a:t>
            </a:r>
            <a:r>
              <a:rPr lang="en-CA" sz="3200" dirty="0" smtClean="0"/>
              <a:t> [down]</a:t>
            </a:r>
          </a:p>
          <a:p>
            <a:endParaRPr lang="en-CA" sz="3200" dirty="0" smtClean="0"/>
          </a:p>
          <a:p>
            <a:r>
              <a:rPr lang="en-CA" sz="3200" dirty="0" smtClean="0"/>
              <a:t>= 0 </a:t>
            </a:r>
          </a:p>
          <a:p>
            <a:endParaRPr lang="en-CA" sz="3200" dirty="0" smtClean="0"/>
          </a:p>
          <a:p>
            <a:pPr lvl="0"/>
            <a:endParaRPr lang="en-CA" dirty="0" smtClean="0"/>
          </a:p>
          <a:p>
            <a:endParaRPr lang="en-CA" dirty="0"/>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048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59632" y="2276872"/>
            <a:ext cx="4069463" cy="836712"/>
          </a:xfrm>
          <a:prstGeom prst="rect">
            <a:avLst/>
          </a:prstGeom>
          <a:noFill/>
        </p:spPr>
      </p:pic>
      <p:sp>
        <p:nvSpPr>
          <p:cNvPr id="204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481"/>
                                        </p:tgtEl>
                                        <p:attrNameLst>
                                          <p:attrName>style.visibility</p:attrName>
                                        </p:attrNameLst>
                                      </p:cBhvr>
                                      <p:to>
                                        <p:strVal val="visible"/>
                                      </p:to>
                                    </p:set>
                                    <p:animEffect transition="in" filter="fade">
                                      <p:cBhvr>
                                        <p:cTn id="7" dur="2000"/>
                                        <p:tgtEl>
                                          <p:spTgt spid="2048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 calcmode="lin" valueType="num">
                                      <p:cBhvr additive="base">
                                        <p:cTn id="1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130</TotalTime>
  <Words>957</Words>
  <Application>Microsoft Office PowerPoint</Application>
  <PresentationFormat>On-screen Show (4:3)</PresentationFormat>
  <Paragraphs>76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Inertia and Newton’s First Law of Motion</vt:lpstr>
      <vt:lpstr>DEMO TIME</vt:lpstr>
      <vt:lpstr>Question:</vt:lpstr>
      <vt:lpstr>Inertia</vt:lpstr>
      <vt:lpstr>Slide 5</vt:lpstr>
      <vt:lpstr>Slide 6</vt:lpstr>
      <vt:lpstr>Net Forces</vt:lpstr>
      <vt:lpstr>Example: </vt:lpstr>
      <vt:lpstr>Slide 9</vt:lpstr>
      <vt:lpstr>Newton’s First Law of Motion (Law of Inertia)</vt:lpstr>
      <vt:lpstr>This can be stated in layman’s terms as: </vt:lpstr>
      <vt:lpstr>Slide 12</vt:lpstr>
      <vt:lpstr>Example: </vt:lpstr>
      <vt:lpstr>Slide 14</vt:lpstr>
      <vt:lpstr>Slide 15</vt:lpstr>
      <vt:lpstr>Law of inertia Summary</vt:lpstr>
      <vt:lpstr>Questions</vt:lpstr>
      <vt:lpstr>Questions</vt:lpstr>
      <vt:lpstr>Slide 19</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Inertia and Newton’s First Law of Motion</dc:title>
  <dc:creator>David W Hoover</dc:creator>
  <cp:lastModifiedBy>Morrison</cp:lastModifiedBy>
  <cp:revision>16</cp:revision>
  <dcterms:created xsi:type="dcterms:W3CDTF">2011-02-03T20:47:21Z</dcterms:created>
  <dcterms:modified xsi:type="dcterms:W3CDTF">2012-08-23T18:58:55Z</dcterms:modified>
</cp:coreProperties>
</file>