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1"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86" d="100"/>
          <a:sy n="86" d="100"/>
        </p:scale>
        <p:origin x="-15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191F350E-C8D2-452A-BE4D-356D5B9DAEED}"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91F350E-C8D2-452A-BE4D-356D5B9DAEED}"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91F350E-C8D2-452A-BE4D-356D5B9DAEED}"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91F350E-C8D2-452A-BE4D-356D5B9DAEED}"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91F350E-C8D2-452A-BE4D-356D5B9DAEED}"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91F350E-C8D2-452A-BE4D-356D5B9DAEED}"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191F350E-C8D2-452A-BE4D-356D5B9DAEED}"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191F350E-C8D2-452A-BE4D-356D5B9DAEED}"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191F350E-C8D2-452A-BE4D-356D5B9DAEED}"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91F350E-C8D2-452A-BE4D-356D5B9DAEED}"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A0655CA-0669-4104-BB93-7983C1999DED}" type="datetimeFigureOut">
              <a:rPr lang="en-CA" smtClean="0"/>
              <a:pPr/>
              <a:t>16/01/2013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91F350E-C8D2-452A-BE4D-356D5B9DAEED}"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A0655CA-0669-4104-BB93-7983C1999DED}" type="datetimeFigureOut">
              <a:rPr lang="en-CA" smtClean="0"/>
              <a:pPr/>
              <a:t>16/01/2013</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91F350E-C8D2-452A-BE4D-356D5B9DAEED}"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Series and Parallel </a:t>
            </a:r>
            <a:r>
              <a:rPr lang="en-CA" b="1" dirty="0" smtClean="0"/>
              <a:t>Circuits</a:t>
            </a:r>
            <a:endParaRPr lang="en-CA" dirty="0"/>
          </a:p>
        </p:txBody>
      </p:sp>
      <p:sp>
        <p:nvSpPr>
          <p:cNvPr id="3" name="Subtitle 2"/>
          <p:cNvSpPr>
            <a:spLocks noGrp="1"/>
          </p:cNvSpPr>
          <p:nvPr>
            <p:ph type="subTitle" idx="1"/>
          </p:nvPr>
        </p:nvSpPr>
        <p:spPr/>
        <p:txBody>
          <a:bodyPr/>
          <a:lstStyle/>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Voltage</a:t>
            </a:r>
            <a:endParaRPr lang="en-CA" dirty="0"/>
          </a:p>
        </p:txBody>
      </p:sp>
      <p:sp>
        <p:nvSpPr>
          <p:cNvPr id="3" name="Content Placeholder 2"/>
          <p:cNvSpPr>
            <a:spLocks noGrp="1"/>
          </p:cNvSpPr>
          <p:nvPr>
            <p:ph idx="1"/>
          </p:nvPr>
        </p:nvSpPr>
        <p:spPr/>
        <p:txBody>
          <a:bodyPr/>
          <a:lstStyle/>
          <a:p>
            <a:r>
              <a:rPr lang="en-CA" dirty="0" smtClean="0"/>
              <a:t>according to Kirchhoff’s law, this series circuit has one voltage increase of 100V. This voltage must be distributed so that the sum of all voltage drops for each individual resistor must equal this value. </a:t>
            </a:r>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60648"/>
            <a:ext cx="7498080" cy="5987752"/>
          </a:xfrm>
        </p:spPr>
        <p:txBody>
          <a:bodyPr/>
          <a:lstStyle/>
          <a:p>
            <a:r>
              <a:rPr lang="en-CA" dirty="0" smtClean="0"/>
              <a:t>V</a:t>
            </a:r>
            <a:r>
              <a:rPr lang="en-CA" baseline="-25000" dirty="0" smtClean="0"/>
              <a:t>T</a:t>
            </a:r>
            <a:r>
              <a:rPr lang="en-CA" dirty="0" smtClean="0"/>
              <a:t> = V</a:t>
            </a:r>
            <a:r>
              <a:rPr lang="en-CA" baseline="-25000" dirty="0" smtClean="0"/>
              <a:t>1</a:t>
            </a:r>
            <a:r>
              <a:rPr lang="en-CA" dirty="0" smtClean="0"/>
              <a:t> + V</a:t>
            </a:r>
            <a:r>
              <a:rPr lang="en-CA" baseline="-25000" dirty="0" smtClean="0"/>
              <a:t>2</a:t>
            </a:r>
            <a:r>
              <a:rPr lang="en-CA" dirty="0" smtClean="0"/>
              <a:t> + V</a:t>
            </a:r>
            <a:r>
              <a:rPr lang="en-CA" baseline="-25000" dirty="0" smtClean="0"/>
              <a:t>3</a:t>
            </a:r>
            <a:endParaRPr lang="en-CA" dirty="0" smtClean="0"/>
          </a:p>
          <a:p>
            <a:r>
              <a:rPr lang="en-CA" dirty="0" smtClean="0"/>
              <a:t>So V</a:t>
            </a:r>
            <a:r>
              <a:rPr lang="en-CA" baseline="-25000" dirty="0" smtClean="0"/>
              <a:t>2</a:t>
            </a:r>
            <a:r>
              <a:rPr lang="en-CA" dirty="0" smtClean="0"/>
              <a:t> = V</a:t>
            </a:r>
            <a:r>
              <a:rPr lang="en-CA" baseline="-25000" dirty="0" smtClean="0"/>
              <a:t>T</a:t>
            </a:r>
            <a:r>
              <a:rPr lang="en-CA" dirty="0" smtClean="0"/>
              <a:t> – V</a:t>
            </a:r>
            <a:r>
              <a:rPr lang="en-CA" baseline="-25000" dirty="0" smtClean="0"/>
              <a:t>1</a:t>
            </a:r>
            <a:r>
              <a:rPr lang="en-CA" dirty="0" smtClean="0"/>
              <a:t> – V</a:t>
            </a:r>
            <a:r>
              <a:rPr lang="en-CA" baseline="-25000" dirty="0" smtClean="0"/>
              <a:t>3</a:t>
            </a:r>
            <a:endParaRPr lang="en-CA" dirty="0" smtClean="0"/>
          </a:p>
          <a:p>
            <a:r>
              <a:rPr lang="en-CA" b="1" dirty="0" smtClean="0">
                <a:solidFill>
                  <a:srgbClr val="002060"/>
                </a:solidFill>
              </a:rPr>
              <a:t>V</a:t>
            </a:r>
            <a:r>
              <a:rPr lang="en-CA" b="1" baseline="-25000" dirty="0" smtClean="0">
                <a:solidFill>
                  <a:srgbClr val="002060"/>
                </a:solidFill>
              </a:rPr>
              <a:t>2</a:t>
            </a:r>
            <a:r>
              <a:rPr lang="en-CA" b="1" dirty="0" smtClean="0">
                <a:solidFill>
                  <a:srgbClr val="002060"/>
                </a:solidFill>
              </a:rPr>
              <a:t> = 100 V – 30 V – 30 V</a:t>
            </a:r>
          </a:p>
          <a:p>
            <a:r>
              <a:rPr lang="en-CA" b="1" dirty="0" smtClean="0">
                <a:solidFill>
                  <a:srgbClr val="002060"/>
                </a:solidFill>
              </a:rPr>
              <a:t> = 40 V</a:t>
            </a:r>
            <a:endParaRPr lang="en-CA" b="1" dirty="0">
              <a:solidFill>
                <a:srgbClr val="002060"/>
              </a:solidFill>
            </a:endParaRPr>
          </a:p>
        </p:txBody>
      </p:sp>
      <p:grpSp>
        <p:nvGrpSpPr>
          <p:cNvPr id="3074" name="Group 2"/>
          <p:cNvGrpSpPr>
            <a:grpSpLocks/>
          </p:cNvGrpSpPr>
          <p:nvPr/>
        </p:nvGrpSpPr>
        <p:grpSpPr bwMode="auto">
          <a:xfrm>
            <a:off x="2411760" y="2564904"/>
            <a:ext cx="5073129" cy="4104456"/>
            <a:chOff x="684" y="7961"/>
            <a:chExt cx="3816" cy="3002"/>
          </a:xfrm>
        </p:grpSpPr>
        <p:sp>
          <p:nvSpPr>
            <p:cNvPr id="3075" name="Text Box 3"/>
            <p:cNvSpPr txBox="1">
              <a:spLocks noChangeArrowheads="1"/>
            </p:cNvSpPr>
            <p:nvPr/>
          </p:nvSpPr>
          <p:spPr bwMode="auto">
            <a:xfrm>
              <a:off x="3139" y="93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3076" name="Text Box 4"/>
            <p:cNvSpPr txBox="1">
              <a:spLocks noChangeArrowheads="1"/>
            </p:cNvSpPr>
            <p:nvPr/>
          </p:nvSpPr>
          <p:spPr bwMode="auto">
            <a:xfrm>
              <a:off x="2376" y="8993"/>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1</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3077" name="Text Box 5"/>
            <p:cNvSpPr txBox="1">
              <a:spLocks noChangeArrowheads="1"/>
            </p:cNvSpPr>
            <p:nvPr/>
          </p:nvSpPr>
          <p:spPr bwMode="auto">
            <a:xfrm>
              <a:off x="2714" y="10327"/>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I</a:t>
              </a:r>
              <a:r>
                <a:rPr kumimoji="0" lang="en-CA" sz="2800" b="0" i="0" u="none" strike="noStrike" cap="none" normalizeH="0" baseline="-25000" smtClean="0">
                  <a:ln>
                    <a:noFill/>
                  </a:ln>
                  <a:solidFill>
                    <a:schemeClr val="tx1"/>
                  </a:solidFill>
                  <a:effectLst/>
                  <a:latin typeface="Calibri" pitchFamily="34" charset="0"/>
                  <a:cs typeface="Arial" pitchFamily="34" charset="0"/>
                </a:rPr>
                <a:t>3</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3078" name="Text Box 6"/>
            <p:cNvSpPr txBox="1">
              <a:spLocks noChangeArrowheads="1"/>
            </p:cNvSpPr>
            <p:nvPr/>
          </p:nvSpPr>
          <p:spPr bwMode="auto">
            <a:xfrm>
              <a:off x="2278" y="8437"/>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10.0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3079" name="Group 7"/>
            <p:cNvGrpSpPr>
              <a:grpSpLocks/>
            </p:cNvGrpSpPr>
            <p:nvPr/>
          </p:nvGrpSpPr>
          <p:grpSpPr bwMode="auto">
            <a:xfrm>
              <a:off x="684" y="7961"/>
              <a:ext cx="3677" cy="3002"/>
              <a:chOff x="684" y="9429"/>
              <a:chExt cx="3677" cy="3002"/>
            </a:xfrm>
          </p:grpSpPr>
          <p:grpSp>
            <p:nvGrpSpPr>
              <p:cNvPr id="3080" name="Group 8"/>
              <p:cNvGrpSpPr>
                <a:grpSpLocks/>
              </p:cNvGrpSpPr>
              <p:nvPr/>
            </p:nvGrpSpPr>
            <p:grpSpPr bwMode="auto">
              <a:xfrm>
                <a:off x="1653" y="9429"/>
                <a:ext cx="2096" cy="3002"/>
                <a:chOff x="1398" y="9429"/>
                <a:chExt cx="2096" cy="3002"/>
              </a:xfrm>
            </p:grpSpPr>
            <p:grpSp>
              <p:nvGrpSpPr>
                <p:cNvPr id="3081" name="Group 9"/>
                <p:cNvGrpSpPr>
                  <a:grpSpLocks/>
                </p:cNvGrpSpPr>
                <p:nvPr/>
              </p:nvGrpSpPr>
              <p:grpSpPr bwMode="auto">
                <a:xfrm>
                  <a:off x="1398" y="10280"/>
                  <a:ext cx="2096" cy="2151"/>
                  <a:chOff x="2780" y="8064"/>
                  <a:chExt cx="3255" cy="2408"/>
                </a:xfrm>
              </p:grpSpPr>
              <p:cxnSp>
                <p:nvCxnSpPr>
                  <p:cNvPr id="3082" name="AutoShape 10"/>
                  <p:cNvCxnSpPr>
                    <a:cxnSpLocks noChangeShapeType="1"/>
                  </p:cNvCxnSpPr>
                  <p:nvPr/>
                </p:nvCxnSpPr>
                <p:spPr bwMode="auto">
                  <a:xfrm>
                    <a:off x="3181" y="8177"/>
                    <a:ext cx="876" cy="1"/>
                  </a:xfrm>
                  <a:prstGeom prst="straightConnector1">
                    <a:avLst/>
                  </a:prstGeom>
                  <a:noFill/>
                  <a:ln w="9525">
                    <a:solidFill>
                      <a:srgbClr val="000000"/>
                    </a:solidFill>
                    <a:round/>
                    <a:headEnd/>
                    <a:tailEnd/>
                  </a:ln>
                </p:spPr>
              </p:cxnSp>
              <p:grpSp>
                <p:nvGrpSpPr>
                  <p:cNvPr id="3083" name="Group 11"/>
                  <p:cNvGrpSpPr>
                    <a:grpSpLocks/>
                  </p:cNvGrpSpPr>
                  <p:nvPr/>
                </p:nvGrpSpPr>
                <p:grpSpPr bwMode="auto">
                  <a:xfrm>
                    <a:off x="4057" y="8064"/>
                    <a:ext cx="701" cy="275"/>
                    <a:chOff x="4057" y="8064"/>
                    <a:chExt cx="701" cy="275"/>
                  </a:xfrm>
                </p:grpSpPr>
                <p:cxnSp>
                  <p:nvCxnSpPr>
                    <p:cNvPr id="3084" name="AutoShape 1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3085" name="AutoShape 1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3086" name="AutoShape 1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3087" name="AutoShape 1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3088" name="AutoShape 1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3089" name="AutoShape 1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3090" name="AutoShape 1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3091" name="AutoShape 19"/>
                  <p:cNvCxnSpPr>
                    <a:cxnSpLocks noChangeShapeType="1"/>
                  </p:cNvCxnSpPr>
                  <p:nvPr/>
                </p:nvCxnSpPr>
                <p:spPr bwMode="auto">
                  <a:xfrm>
                    <a:off x="4758" y="8177"/>
                    <a:ext cx="1128" cy="1"/>
                  </a:xfrm>
                  <a:prstGeom prst="straightConnector1">
                    <a:avLst/>
                  </a:prstGeom>
                  <a:noFill/>
                  <a:ln w="9525">
                    <a:solidFill>
                      <a:srgbClr val="000000"/>
                    </a:solidFill>
                    <a:round/>
                    <a:headEnd/>
                    <a:tailEnd/>
                  </a:ln>
                </p:spPr>
              </p:cxnSp>
              <p:cxnSp>
                <p:nvCxnSpPr>
                  <p:cNvPr id="3092" name="AutoShape 20"/>
                  <p:cNvCxnSpPr>
                    <a:cxnSpLocks noChangeShapeType="1"/>
                  </p:cNvCxnSpPr>
                  <p:nvPr/>
                </p:nvCxnSpPr>
                <p:spPr bwMode="auto">
                  <a:xfrm>
                    <a:off x="5899" y="8177"/>
                    <a:ext cx="0" cy="538"/>
                  </a:xfrm>
                  <a:prstGeom prst="straightConnector1">
                    <a:avLst/>
                  </a:prstGeom>
                  <a:noFill/>
                  <a:ln w="9525">
                    <a:solidFill>
                      <a:srgbClr val="000000"/>
                    </a:solidFill>
                    <a:round/>
                    <a:headEnd/>
                    <a:tailEnd/>
                  </a:ln>
                </p:spPr>
              </p:cxnSp>
              <p:grpSp>
                <p:nvGrpSpPr>
                  <p:cNvPr id="3093" name="Group 21"/>
                  <p:cNvGrpSpPr>
                    <a:grpSpLocks/>
                  </p:cNvGrpSpPr>
                  <p:nvPr/>
                </p:nvGrpSpPr>
                <p:grpSpPr bwMode="auto">
                  <a:xfrm rot="5400000">
                    <a:off x="5547" y="8928"/>
                    <a:ext cx="701" cy="275"/>
                    <a:chOff x="4057" y="8064"/>
                    <a:chExt cx="701" cy="275"/>
                  </a:xfrm>
                </p:grpSpPr>
                <p:cxnSp>
                  <p:nvCxnSpPr>
                    <p:cNvPr id="3094" name="AutoShape 2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3095" name="AutoShape 2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3096" name="AutoShape 2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3097" name="AutoShape 2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3098" name="AutoShape 2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3099" name="AutoShape 2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3100" name="AutoShape 2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3101" name="AutoShape 29"/>
                  <p:cNvCxnSpPr>
                    <a:cxnSpLocks noChangeShapeType="1"/>
                  </p:cNvCxnSpPr>
                  <p:nvPr/>
                </p:nvCxnSpPr>
                <p:spPr bwMode="auto">
                  <a:xfrm>
                    <a:off x="5885" y="9416"/>
                    <a:ext cx="14" cy="877"/>
                  </a:xfrm>
                  <a:prstGeom prst="straightConnector1">
                    <a:avLst/>
                  </a:prstGeom>
                  <a:noFill/>
                  <a:ln w="9525">
                    <a:solidFill>
                      <a:srgbClr val="000000"/>
                    </a:solidFill>
                    <a:round/>
                    <a:headEnd/>
                    <a:tailEnd/>
                  </a:ln>
                </p:spPr>
              </p:cxnSp>
              <p:cxnSp>
                <p:nvCxnSpPr>
                  <p:cNvPr id="3102" name="AutoShape 30"/>
                  <p:cNvCxnSpPr>
                    <a:cxnSpLocks noChangeShapeType="1"/>
                  </p:cNvCxnSpPr>
                  <p:nvPr/>
                </p:nvCxnSpPr>
                <p:spPr bwMode="auto">
                  <a:xfrm flipH="1" flipV="1">
                    <a:off x="5084" y="10294"/>
                    <a:ext cx="801" cy="16"/>
                  </a:xfrm>
                  <a:prstGeom prst="straightConnector1">
                    <a:avLst/>
                  </a:prstGeom>
                  <a:noFill/>
                  <a:ln w="9525">
                    <a:solidFill>
                      <a:srgbClr val="000000"/>
                    </a:solidFill>
                    <a:round/>
                    <a:headEnd/>
                    <a:tailEnd/>
                  </a:ln>
                </p:spPr>
              </p:cxnSp>
              <p:cxnSp>
                <p:nvCxnSpPr>
                  <p:cNvPr id="3103" name="AutoShape 31"/>
                  <p:cNvCxnSpPr>
                    <a:cxnSpLocks noChangeShapeType="1"/>
                  </p:cNvCxnSpPr>
                  <p:nvPr/>
                </p:nvCxnSpPr>
                <p:spPr bwMode="auto">
                  <a:xfrm flipH="1">
                    <a:off x="3181" y="10293"/>
                    <a:ext cx="1190" cy="1"/>
                  </a:xfrm>
                  <a:prstGeom prst="straightConnector1">
                    <a:avLst/>
                  </a:prstGeom>
                  <a:noFill/>
                  <a:ln w="9525">
                    <a:solidFill>
                      <a:srgbClr val="000000"/>
                    </a:solidFill>
                    <a:round/>
                    <a:headEnd/>
                    <a:tailEnd/>
                  </a:ln>
                </p:spPr>
              </p:cxnSp>
              <p:grpSp>
                <p:nvGrpSpPr>
                  <p:cNvPr id="3104" name="Group 32"/>
                  <p:cNvGrpSpPr>
                    <a:grpSpLocks/>
                  </p:cNvGrpSpPr>
                  <p:nvPr/>
                </p:nvGrpSpPr>
                <p:grpSpPr bwMode="auto">
                  <a:xfrm>
                    <a:off x="4385" y="10197"/>
                    <a:ext cx="701" cy="275"/>
                    <a:chOff x="4057" y="8064"/>
                    <a:chExt cx="701" cy="275"/>
                  </a:xfrm>
                </p:grpSpPr>
                <p:cxnSp>
                  <p:nvCxnSpPr>
                    <p:cNvPr id="3105" name="AutoShape 33"/>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3106" name="AutoShape 34"/>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3107" name="AutoShape 35"/>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3108" name="AutoShape 36"/>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3109" name="AutoShape 37"/>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3110" name="AutoShape 38"/>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3111" name="AutoShape 39"/>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3112" name="AutoShape 40"/>
                  <p:cNvCxnSpPr>
                    <a:cxnSpLocks noChangeShapeType="1"/>
                  </p:cNvCxnSpPr>
                  <p:nvPr/>
                </p:nvCxnSpPr>
                <p:spPr bwMode="auto">
                  <a:xfrm>
                    <a:off x="3181" y="8177"/>
                    <a:ext cx="0" cy="613"/>
                  </a:xfrm>
                  <a:prstGeom prst="straightConnector1">
                    <a:avLst/>
                  </a:prstGeom>
                  <a:noFill/>
                  <a:ln w="9525">
                    <a:solidFill>
                      <a:srgbClr val="000000"/>
                    </a:solidFill>
                    <a:round/>
                    <a:headEnd/>
                    <a:tailEnd/>
                  </a:ln>
                </p:spPr>
              </p:cxnSp>
              <p:cxnSp>
                <p:nvCxnSpPr>
                  <p:cNvPr id="3113" name="AutoShape 41"/>
                  <p:cNvCxnSpPr>
                    <a:cxnSpLocks noChangeShapeType="1"/>
                  </p:cNvCxnSpPr>
                  <p:nvPr/>
                </p:nvCxnSpPr>
                <p:spPr bwMode="auto">
                  <a:xfrm>
                    <a:off x="2955" y="8790"/>
                    <a:ext cx="438" cy="0"/>
                  </a:xfrm>
                  <a:prstGeom prst="straightConnector1">
                    <a:avLst/>
                  </a:prstGeom>
                  <a:noFill/>
                  <a:ln w="9525">
                    <a:solidFill>
                      <a:srgbClr val="000000"/>
                    </a:solidFill>
                    <a:round/>
                    <a:headEnd/>
                    <a:tailEnd/>
                  </a:ln>
                </p:spPr>
              </p:cxnSp>
              <p:cxnSp>
                <p:nvCxnSpPr>
                  <p:cNvPr id="3114" name="AutoShape 42"/>
                  <p:cNvCxnSpPr>
                    <a:cxnSpLocks noChangeShapeType="1"/>
                  </p:cNvCxnSpPr>
                  <p:nvPr/>
                </p:nvCxnSpPr>
                <p:spPr bwMode="auto">
                  <a:xfrm>
                    <a:off x="2970" y="9030"/>
                    <a:ext cx="438" cy="0"/>
                  </a:xfrm>
                  <a:prstGeom prst="straightConnector1">
                    <a:avLst/>
                  </a:prstGeom>
                  <a:noFill/>
                  <a:ln w="9525">
                    <a:solidFill>
                      <a:srgbClr val="000000"/>
                    </a:solidFill>
                    <a:round/>
                    <a:headEnd/>
                    <a:tailEnd/>
                  </a:ln>
                </p:spPr>
              </p:cxnSp>
              <p:cxnSp>
                <p:nvCxnSpPr>
                  <p:cNvPr id="3115" name="AutoShape 43"/>
                  <p:cNvCxnSpPr>
                    <a:cxnSpLocks noChangeShapeType="1"/>
                  </p:cNvCxnSpPr>
                  <p:nvPr/>
                </p:nvCxnSpPr>
                <p:spPr bwMode="auto">
                  <a:xfrm>
                    <a:off x="2981" y="9270"/>
                    <a:ext cx="438" cy="0"/>
                  </a:xfrm>
                  <a:prstGeom prst="straightConnector1">
                    <a:avLst/>
                  </a:prstGeom>
                  <a:noFill/>
                  <a:ln w="9525">
                    <a:solidFill>
                      <a:srgbClr val="000000"/>
                    </a:solidFill>
                    <a:round/>
                    <a:headEnd/>
                    <a:tailEnd/>
                  </a:ln>
                </p:spPr>
              </p:cxnSp>
              <p:cxnSp>
                <p:nvCxnSpPr>
                  <p:cNvPr id="3116" name="AutoShape 44"/>
                  <p:cNvCxnSpPr>
                    <a:cxnSpLocks noChangeShapeType="1"/>
                  </p:cNvCxnSpPr>
                  <p:nvPr/>
                </p:nvCxnSpPr>
                <p:spPr bwMode="auto">
                  <a:xfrm>
                    <a:off x="2975" y="9527"/>
                    <a:ext cx="438" cy="0"/>
                  </a:xfrm>
                  <a:prstGeom prst="straightConnector1">
                    <a:avLst/>
                  </a:prstGeom>
                  <a:noFill/>
                  <a:ln w="9525">
                    <a:solidFill>
                      <a:srgbClr val="000000"/>
                    </a:solidFill>
                    <a:round/>
                    <a:headEnd/>
                    <a:tailEnd/>
                  </a:ln>
                </p:spPr>
              </p:cxnSp>
              <p:cxnSp>
                <p:nvCxnSpPr>
                  <p:cNvPr id="3117" name="AutoShape 45"/>
                  <p:cNvCxnSpPr>
                    <a:cxnSpLocks noChangeShapeType="1"/>
                  </p:cNvCxnSpPr>
                  <p:nvPr/>
                </p:nvCxnSpPr>
                <p:spPr bwMode="auto">
                  <a:xfrm>
                    <a:off x="2793" y="9143"/>
                    <a:ext cx="801" cy="0"/>
                  </a:xfrm>
                  <a:prstGeom prst="straightConnector1">
                    <a:avLst/>
                  </a:prstGeom>
                  <a:noFill/>
                  <a:ln w="9525">
                    <a:solidFill>
                      <a:srgbClr val="000000"/>
                    </a:solidFill>
                    <a:round/>
                    <a:headEnd/>
                    <a:tailEnd/>
                  </a:ln>
                </p:spPr>
              </p:cxnSp>
              <p:cxnSp>
                <p:nvCxnSpPr>
                  <p:cNvPr id="3118" name="AutoShape 46"/>
                  <p:cNvCxnSpPr>
                    <a:cxnSpLocks noChangeShapeType="1"/>
                  </p:cNvCxnSpPr>
                  <p:nvPr/>
                </p:nvCxnSpPr>
                <p:spPr bwMode="auto">
                  <a:xfrm>
                    <a:off x="2780" y="9390"/>
                    <a:ext cx="801" cy="0"/>
                  </a:xfrm>
                  <a:prstGeom prst="straightConnector1">
                    <a:avLst/>
                  </a:prstGeom>
                  <a:noFill/>
                  <a:ln w="9525">
                    <a:solidFill>
                      <a:srgbClr val="000000"/>
                    </a:solidFill>
                    <a:round/>
                    <a:headEnd/>
                    <a:tailEnd/>
                  </a:ln>
                </p:spPr>
              </p:cxnSp>
              <p:cxnSp>
                <p:nvCxnSpPr>
                  <p:cNvPr id="3119" name="AutoShape 47"/>
                  <p:cNvCxnSpPr>
                    <a:cxnSpLocks noChangeShapeType="1"/>
                  </p:cNvCxnSpPr>
                  <p:nvPr/>
                </p:nvCxnSpPr>
                <p:spPr bwMode="auto">
                  <a:xfrm>
                    <a:off x="2793" y="9676"/>
                    <a:ext cx="801" cy="0"/>
                  </a:xfrm>
                  <a:prstGeom prst="straightConnector1">
                    <a:avLst/>
                  </a:prstGeom>
                  <a:noFill/>
                  <a:ln w="9525">
                    <a:solidFill>
                      <a:srgbClr val="000000"/>
                    </a:solidFill>
                    <a:round/>
                    <a:headEnd/>
                    <a:tailEnd/>
                  </a:ln>
                </p:spPr>
              </p:cxnSp>
              <p:cxnSp>
                <p:nvCxnSpPr>
                  <p:cNvPr id="3120" name="AutoShape 48"/>
                  <p:cNvCxnSpPr>
                    <a:cxnSpLocks noChangeShapeType="1"/>
                  </p:cNvCxnSpPr>
                  <p:nvPr/>
                </p:nvCxnSpPr>
                <p:spPr bwMode="auto">
                  <a:xfrm>
                    <a:off x="3181" y="9666"/>
                    <a:ext cx="0" cy="627"/>
                  </a:xfrm>
                  <a:prstGeom prst="straightConnector1">
                    <a:avLst/>
                  </a:prstGeom>
                  <a:noFill/>
                  <a:ln w="9525">
                    <a:solidFill>
                      <a:srgbClr val="000000"/>
                    </a:solidFill>
                    <a:round/>
                    <a:headEnd/>
                    <a:tailEnd/>
                  </a:ln>
                </p:spPr>
              </p:cxnSp>
            </p:grpSp>
            <p:grpSp>
              <p:nvGrpSpPr>
                <p:cNvPr id="3121" name="Group 49"/>
                <p:cNvGrpSpPr>
                  <a:grpSpLocks/>
                </p:cNvGrpSpPr>
                <p:nvPr/>
              </p:nvGrpSpPr>
              <p:grpSpPr bwMode="auto">
                <a:xfrm>
                  <a:off x="1793" y="9429"/>
                  <a:ext cx="1391" cy="952"/>
                  <a:chOff x="3844" y="7112"/>
                  <a:chExt cx="1152" cy="1066"/>
                </a:xfrm>
              </p:grpSpPr>
              <p:sp>
                <p:nvSpPr>
                  <p:cNvPr id="3122" name="Oval 5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30 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3123" name="Group 51"/>
                  <p:cNvGrpSpPr>
                    <a:grpSpLocks/>
                  </p:cNvGrpSpPr>
                  <p:nvPr/>
                </p:nvGrpSpPr>
                <p:grpSpPr bwMode="auto">
                  <a:xfrm>
                    <a:off x="3844" y="7489"/>
                    <a:ext cx="1152" cy="689"/>
                    <a:chOff x="3844" y="7489"/>
                    <a:chExt cx="1152" cy="689"/>
                  </a:xfrm>
                </p:grpSpPr>
                <p:cxnSp>
                  <p:nvCxnSpPr>
                    <p:cNvPr id="3124" name="AutoShape 5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3125" name="AutoShape 5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3126" name="AutoShape 5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3127" name="AutoShape 5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nvGrpSpPr>
              <p:cNvPr id="3128" name="Group 56"/>
              <p:cNvGrpSpPr>
                <a:grpSpLocks/>
              </p:cNvGrpSpPr>
              <p:nvPr/>
            </p:nvGrpSpPr>
            <p:grpSpPr bwMode="auto">
              <a:xfrm>
                <a:off x="684" y="10768"/>
                <a:ext cx="3677" cy="1492"/>
                <a:chOff x="684" y="10768"/>
                <a:chExt cx="3677" cy="1492"/>
              </a:xfrm>
            </p:grpSpPr>
            <p:cxnSp>
              <p:nvCxnSpPr>
                <p:cNvPr id="3129" name="AutoShape 57"/>
                <p:cNvCxnSpPr>
                  <a:cxnSpLocks noChangeShapeType="1"/>
                </p:cNvCxnSpPr>
                <p:nvPr/>
              </p:nvCxnSpPr>
              <p:spPr bwMode="auto">
                <a:xfrm>
                  <a:off x="1639" y="11041"/>
                  <a:ext cx="519" cy="0"/>
                </a:xfrm>
                <a:prstGeom prst="straightConnector1">
                  <a:avLst/>
                </a:prstGeom>
                <a:noFill/>
                <a:ln w="9525">
                  <a:solidFill>
                    <a:srgbClr val="000000"/>
                  </a:solidFill>
                  <a:round/>
                  <a:headEnd/>
                  <a:tailEnd/>
                </a:ln>
              </p:spPr>
            </p:cxnSp>
            <p:grpSp>
              <p:nvGrpSpPr>
                <p:cNvPr id="3130" name="Group 58"/>
                <p:cNvGrpSpPr>
                  <a:grpSpLocks/>
                </p:cNvGrpSpPr>
                <p:nvPr/>
              </p:nvGrpSpPr>
              <p:grpSpPr bwMode="auto">
                <a:xfrm>
                  <a:off x="684" y="10768"/>
                  <a:ext cx="3677" cy="1492"/>
                  <a:chOff x="684" y="10768"/>
                  <a:chExt cx="3677" cy="1492"/>
                </a:xfrm>
              </p:grpSpPr>
              <p:grpSp>
                <p:nvGrpSpPr>
                  <p:cNvPr id="3131" name="Group 59"/>
                  <p:cNvGrpSpPr>
                    <a:grpSpLocks/>
                  </p:cNvGrpSpPr>
                  <p:nvPr/>
                </p:nvGrpSpPr>
                <p:grpSpPr bwMode="auto">
                  <a:xfrm rot="5400000">
                    <a:off x="3502" y="10938"/>
                    <a:ext cx="1029" cy="689"/>
                    <a:chOff x="3844" y="7112"/>
                    <a:chExt cx="1152" cy="1066"/>
                  </a:xfrm>
                </p:grpSpPr>
                <p:sp>
                  <p:nvSpPr>
                    <p:cNvPr id="3132" name="Oval 6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V</a:t>
                      </a:r>
                      <a:r>
                        <a:rPr kumimoji="0" lang="en-CA"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3133" name="Group 61"/>
                    <p:cNvGrpSpPr>
                      <a:grpSpLocks/>
                    </p:cNvGrpSpPr>
                    <p:nvPr/>
                  </p:nvGrpSpPr>
                  <p:grpSpPr bwMode="auto">
                    <a:xfrm>
                      <a:off x="3844" y="7489"/>
                      <a:ext cx="1152" cy="689"/>
                      <a:chOff x="3844" y="7489"/>
                      <a:chExt cx="1152" cy="689"/>
                    </a:xfrm>
                  </p:grpSpPr>
                  <p:cxnSp>
                    <p:nvCxnSpPr>
                      <p:cNvPr id="3134" name="AutoShape 6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3135" name="AutoShape 6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3136" name="AutoShape 6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3137" name="AutoShape 6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3138" name="Group 66"/>
                  <p:cNvGrpSpPr>
                    <a:grpSpLocks/>
                  </p:cNvGrpSpPr>
                  <p:nvPr/>
                </p:nvGrpSpPr>
                <p:grpSpPr bwMode="auto">
                  <a:xfrm>
                    <a:off x="2228" y="11040"/>
                    <a:ext cx="1354" cy="1220"/>
                    <a:chOff x="3844" y="7112"/>
                    <a:chExt cx="1152" cy="1066"/>
                  </a:xfrm>
                </p:grpSpPr>
                <p:sp>
                  <p:nvSpPr>
                    <p:cNvPr id="3139" name="Oval 67"/>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30 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3140" name="Group 68"/>
                    <p:cNvGrpSpPr>
                      <a:grpSpLocks/>
                    </p:cNvGrpSpPr>
                    <p:nvPr/>
                  </p:nvGrpSpPr>
                  <p:grpSpPr bwMode="auto">
                    <a:xfrm>
                      <a:off x="3844" y="7489"/>
                      <a:ext cx="1152" cy="689"/>
                      <a:chOff x="3844" y="7489"/>
                      <a:chExt cx="1152" cy="689"/>
                    </a:xfrm>
                  </p:grpSpPr>
                  <p:cxnSp>
                    <p:nvCxnSpPr>
                      <p:cNvPr id="3141" name="AutoShape 6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3142" name="AutoShape 7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3143" name="AutoShape 7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3144" name="AutoShape 7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3145" name="Group 73"/>
                  <p:cNvGrpSpPr>
                    <a:grpSpLocks/>
                  </p:cNvGrpSpPr>
                  <p:nvPr/>
                </p:nvGrpSpPr>
                <p:grpSpPr bwMode="auto">
                  <a:xfrm rot="16200000">
                    <a:off x="780" y="10672"/>
                    <a:ext cx="1029" cy="1221"/>
                    <a:chOff x="3844" y="7112"/>
                    <a:chExt cx="1152" cy="1066"/>
                  </a:xfrm>
                </p:grpSpPr>
                <p:sp>
                  <p:nvSpPr>
                    <p:cNvPr id="3146" name="Oval 74"/>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100v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3147" name="Group 75"/>
                    <p:cNvGrpSpPr>
                      <a:grpSpLocks/>
                    </p:cNvGrpSpPr>
                    <p:nvPr/>
                  </p:nvGrpSpPr>
                  <p:grpSpPr bwMode="auto">
                    <a:xfrm>
                      <a:off x="3844" y="7489"/>
                      <a:ext cx="1152" cy="689"/>
                      <a:chOff x="3844" y="7489"/>
                      <a:chExt cx="1152" cy="689"/>
                    </a:xfrm>
                  </p:grpSpPr>
                  <p:cxnSp>
                    <p:nvCxnSpPr>
                      <p:cNvPr id="3148" name="AutoShape 7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3149" name="AutoShape 7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3150" name="AutoShape 7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3151" name="AutoShape 7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grpSp>
        <p:sp>
          <p:nvSpPr>
            <p:cNvPr id="3152" name="Text Box 80"/>
            <p:cNvSpPr txBox="1">
              <a:spLocks noChangeArrowheads="1"/>
            </p:cNvSpPr>
            <p:nvPr/>
          </p:nvSpPr>
          <p:spPr bwMode="auto">
            <a:xfrm>
              <a:off x="946" y="881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10.0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3153" name="Text Box 81"/>
            <p:cNvSpPr txBox="1">
              <a:spLocks noChangeArrowheads="1"/>
            </p:cNvSpPr>
            <p:nvPr/>
          </p:nvSpPr>
          <p:spPr bwMode="auto">
            <a:xfrm>
              <a:off x="3544" y="859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10.0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cxnSp>
          <p:nvCxnSpPr>
            <p:cNvPr id="3154" name="AutoShape 82"/>
            <p:cNvCxnSpPr>
              <a:cxnSpLocks noChangeShapeType="1"/>
            </p:cNvCxnSpPr>
            <p:nvPr/>
          </p:nvCxnSpPr>
          <p:spPr bwMode="auto">
            <a:xfrm flipV="1">
              <a:off x="1782" y="8914"/>
              <a:ext cx="16" cy="300"/>
            </a:xfrm>
            <a:prstGeom prst="straightConnector1">
              <a:avLst/>
            </a:prstGeom>
            <a:noFill/>
            <a:ln w="9525">
              <a:solidFill>
                <a:srgbClr val="000000"/>
              </a:solidFill>
              <a:round/>
              <a:headEnd/>
              <a:tailEnd type="triangle" w="med" len="med"/>
            </a:ln>
          </p:spPr>
        </p:cxnSp>
        <p:cxnSp>
          <p:nvCxnSpPr>
            <p:cNvPr id="3155" name="AutoShape 83"/>
            <p:cNvCxnSpPr>
              <a:cxnSpLocks noChangeShapeType="1"/>
            </p:cNvCxnSpPr>
            <p:nvPr/>
          </p:nvCxnSpPr>
          <p:spPr bwMode="auto">
            <a:xfrm>
              <a:off x="2970" y="8812"/>
              <a:ext cx="272" cy="0"/>
            </a:xfrm>
            <a:prstGeom prst="straightConnector1">
              <a:avLst/>
            </a:prstGeom>
            <a:noFill/>
            <a:ln w="9525">
              <a:solidFill>
                <a:srgbClr val="000000"/>
              </a:solidFill>
              <a:round/>
              <a:headEnd/>
              <a:tailEnd type="triangle" w="med" len="med"/>
            </a:ln>
          </p:spPr>
        </p:cxnSp>
        <p:cxnSp>
          <p:nvCxnSpPr>
            <p:cNvPr id="3156" name="AutoShape 84"/>
            <p:cNvCxnSpPr>
              <a:cxnSpLocks noChangeShapeType="1"/>
            </p:cNvCxnSpPr>
            <p:nvPr/>
          </p:nvCxnSpPr>
          <p:spPr bwMode="auto">
            <a:xfrm>
              <a:off x="3772" y="8914"/>
              <a:ext cx="0" cy="249"/>
            </a:xfrm>
            <a:prstGeom prst="straightConnector1">
              <a:avLst/>
            </a:prstGeom>
            <a:noFill/>
            <a:ln w="9525">
              <a:solidFill>
                <a:srgbClr val="000000"/>
              </a:solidFill>
              <a:round/>
              <a:headEnd/>
              <a:tailEnd type="triangle" w="med" len="med"/>
            </a:ln>
          </p:spPr>
        </p:cxnSp>
        <p:cxnSp>
          <p:nvCxnSpPr>
            <p:cNvPr id="3157" name="AutoShape 85"/>
            <p:cNvCxnSpPr>
              <a:cxnSpLocks noChangeShapeType="1"/>
            </p:cNvCxnSpPr>
            <p:nvPr/>
          </p:nvCxnSpPr>
          <p:spPr bwMode="auto">
            <a:xfrm flipH="1">
              <a:off x="2595" y="10416"/>
              <a:ext cx="542"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Current</a:t>
            </a:r>
            <a:endParaRPr lang="en-CA" dirty="0"/>
          </a:p>
        </p:txBody>
      </p:sp>
      <p:sp>
        <p:nvSpPr>
          <p:cNvPr id="3" name="Content Placeholder 2"/>
          <p:cNvSpPr>
            <a:spLocks noGrp="1"/>
          </p:cNvSpPr>
          <p:nvPr>
            <p:ph idx="1"/>
          </p:nvPr>
        </p:nvSpPr>
        <p:spPr/>
        <p:txBody>
          <a:bodyPr/>
          <a:lstStyle/>
          <a:p>
            <a:r>
              <a:rPr lang="en-CA" dirty="0" smtClean="0"/>
              <a:t>According to Kirchhoff’s current law, this series circuit has no real junction point, so it has only one path to follow. Therefore, </a:t>
            </a:r>
          </a:p>
          <a:p>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60648"/>
            <a:ext cx="7498080" cy="5987752"/>
          </a:xfrm>
        </p:spPr>
        <p:txBody>
          <a:bodyPr/>
          <a:lstStyle/>
          <a:p>
            <a:r>
              <a:rPr lang="en-CA" b="1" dirty="0" smtClean="0">
                <a:solidFill>
                  <a:srgbClr val="002060"/>
                </a:solidFill>
              </a:rPr>
              <a:t>I</a:t>
            </a:r>
            <a:r>
              <a:rPr lang="en-CA" b="1" baseline="-25000" dirty="0" smtClean="0">
                <a:solidFill>
                  <a:srgbClr val="002060"/>
                </a:solidFill>
              </a:rPr>
              <a:t>T</a:t>
            </a:r>
            <a:r>
              <a:rPr lang="en-CA" b="1" dirty="0" smtClean="0">
                <a:solidFill>
                  <a:srgbClr val="002060"/>
                </a:solidFill>
              </a:rPr>
              <a:t> = I</a:t>
            </a:r>
            <a:r>
              <a:rPr lang="en-CA" b="1" baseline="-25000" dirty="0" smtClean="0">
                <a:solidFill>
                  <a:srgbClr val="002060"/>
                </a:solidFill>
              </a:rPr>
              <a:t>1</a:t>
            </a:r>
            <a:r>
              <a:rPr lang="en-CA" b="1" dirty="0" smtClean="0">
                <a:solidFill>
                  <a:srgbClr val="002060"/>
                </a:solidFill>
              </a:rPr>
              <a:t> = I</a:t>
            </a:r>
            <a:r>
              <a:rPr lang="en-CA" b="1" baseline="-25000" dirty="0" smtClean="0">
                <a:solidFill>
                  <a:srgbClr val="002060"/>
                </a:solidFill>
              </a:rPr>
              <a:t>2</a:t>
            </a:r>
            <a:r>
              <a:rPr lang="en-CA" b="1" dirty="0" smtClean="0">
                <a:solidFill>
                  <a:srgbClr val="002060"/>
                </a:solidFill>
              </a:rPr>
              <a:t> = I</a:t>
            </a:r>
            <a:r>
              <a:rPr lang="en-CA" b="1" baseline="-25000" dirty="0" smtClean="0">
                <a:solidFill>
                  <a:srgbClr val="002060"/>
                </a:solidFill>
              </a:rPr>
              <a:t>3</a:t>
            </a:r>
            <a:r>
              <a:rPr lang="en-CA" b="1" dirty="0" smtClean="0">
                <a:solidFill>
                  <a:srgbClr val="002060"/>
                </a:solidFill>
              </a:rPr>
              <a:t> = </a:t>
            </a:r>
          </a:p>
          <a:p>
            <a:r>
              <a:rPr lang="en-CA" b="1" dirty="0" smtClean="0">
                <a:solidFill>
                  <a:srgbClr val="002060"/>
                </a:solidFill>
              </a:rPr>
              <a:t>I</a:t>
            </a:r>
            <a:r>
              <a:rPr lang="en-CA" b="1" baseline="-25000" dirty="0" smtClean="0">
                <a:solidFill>
                  <a:srgbClr val="002060"/>
                </a:solidFill>
              </a:rPr>
              <a:t>T</a:t>
            </a:r>
            <a:r>
              <a:rPr lang="en-CA" b="1" dirty="0" smtClean="0">
                <a:solidFill>
                  <a:srgbClr val="002060"/>
                </a:solidFill>
              </a:rPr>
              <a:t> = 10 A</a:t>
            </a:r>
          </a:p>
          <a:p>
            <a:endParaRPr lang="en-CA" dirty="0"/>
          </a:p>
        </p:txBody>
      </p:sp>
      <p:grpSp>
        <p:nvGrpSpPr>
          <p:cNvPr id="4098" name="Group 2"/>
          <p:cNvGrpSpPr>
            <a:grpSpLocks/>
          </p:cNvGrpSpPr>
          <p:nvPr/>
        </p:nvGrpSpPr>
        <p:grpSpPr bwMode="auto">
          <a:xfrm>
            <a:off x="1907704" y="1484784"/>
            <a:ext cx="6120680" cy="4680520"/>
            <a:chOff x="684" y="7961"/>
            <a:chExt cx="3816" cy="3002"/>
          </a:xfrm>
        </p:grpSpPr>
        <p:sp>
          <p:nvSpPr>
            <p:cNvPr id="4099" name="Text Box 3"/>
            <p:cNvSpPr txBox="1">
              <a:spLocks noChangeArrowheads="1"/>
            </p:cNvSpPr>
            <p:nvPr/>
          </p:nvSpPr>
          <p:spPr bwMode="auto">
            <a:xfrm>
              <a:off x="3139" y="93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100" name="Text Box 4"/>
            <p:cNvSpPr txBox="1">
              <a:spLocks noChangeArrowheads="1"/>
            </p:cNvSpPr>
            <p:nvPr/>
          </p:nvSpPr>
          <p:spPr bwMode="auto">
            <a:xfrm>
              <a:off x="2376" y="8993"/>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1</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101" name="Text Box 5"/>
            <p:cNvSpPr txBox="1">
              <a:spLocks noChangeArrowheads="1"/>
            </p:cNvSpPr>
            <p:nvPr/>
          </p:nvSpPr>
          <p:spPr bwMode="auto">
            <a:xfrm>
              <a:off x="2714" y="10327"/>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I</a:t>
              </a:r>
              <a:r>
                <a:rPr kumimoji="0" lang="en-CA" sz="2800" b="0" i="0" u="none" strike="noStrike" cap="none" normalizeH="0" baseline="-25000" smtClean="0">
                  <a:ln>
                    <a:noFill/>
                  </a:ln>
                  <a:solidFill>
                    <a:schemeClr val="tx1"/>
                  </a:solidFill>
                  <a:effectLst/>
                  <a:latin typeface="Calibri" pitchFamily="34" charset="0"/>
                  <a:cs typeface="Arial" pitchFamily="34" charset="0"/>
                </a:rPr>
                <a:t>3</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102" name="Text Box 6"/>
            <p:cNvSpPr txBox="1">
              <a:spLocks noChangeArrowheads="1"/>
            </p:cNvSpPr>
            <p:nvPr/>
          </p:nvSpPr>
          <p:spPr bwMode="auto">
            <a:xfrm>
              <a:off x="2278" y="8437"/>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10.0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4103" name="Group 7"/>
            <p:cNvGrpSpPr>
              <a:grpSpLocks/>
            </p:cNvGrpSpPr>
            <p:nvPr/>
          </p:nvGrpSpPr>
          <p:grpSpPr bwMode="auto">
            <a:xfrm>
              <a:off x="684" y="7961"/>
              <a:ext cx="3677" cy="3002"/>
              <a:chOff x="684" y="9429"/>
              <a:chExt cx="3677" cy="3002"/>
            </a:xfrm>
          </p:grpSpPr>
          <p:grpSp>
            <p:nvGrpSpPr>
              <p:cNvPr id="4104" name="Group 8"/>
              <p:cNvGrpSpPr>
                <a:grpSpLocks/>
              </p:cNvGrpSpPr>
              <p:nvPr/>
            </p:nvGrpSpPr>
            <p:grpSpPr bwMode="auto">
              <a:xfrm>
                <a:off x="1653" y="9429"/>
                <a:ext cx="2096" cy="3002"/>
                <a:chOff x="1398" y="9429"/>
                <a:chExt cx="2096" cy="3002"/>
              </a:xfrm>
            </p:grpSpPr>
            <p:grpSp>
              <p:nvGrpSpPr>
                <p:cNvPr id="4105" name="Group 9"/>
                <p:cNvGrpSpPr>
                  <a:grpSpLocks/>
                </p:cNvGrpSpPr>
                <p:nvPr/>
              </p:nvGrpSpPr>
              <p:grpSpPr bwMode="auto">
                <a:xfrm>
                  <a:off x="1398" y="10280"/>
                  <a:ext cx="2096" cy="2151"/>
                  <a:chOff x="2780" y="8064"/>
                  <a:chExt cx="3255" cy="2408"/>
                </a:xfrm>
              </p:grpSpPr>
              <p:cxnSp>
                <p:nvCxnSpPr>
                  <p:cNvPr id="4106" name="AutoShape 10"/>
                  <p:cNvCxnSpPr>
                    <a:cxnSpLocks noChangeShapeType="1"/>
                  </p:cNvCxnSpPr>
                  <p:nvPr/>
                </p:nvCxnSpPr>
                <p:spPr bwMode="auto">
                  <a:xfrm>
                    <a:off x="3181" y="8177"/>
                    <a:ext cx="876" cy="1"/>
                  </a:xfrm>
                  <a:prstGeom prst="straightConnector1">
                    <a:avLst/>
                  </a:prstGeom>
                  <a:noFill/>
                  <a:ln w="9525">
                    <a:solidFill>
                      <a:srgbClr val="000000"/>
                    </a:solidFill>
                    <a:round/>
                    <a:headEnd/>
                    <a:tailEnd/>
                  </a:ln>
                </p:spPr>
              </p:cxnSp>
              <p:grpSp>
                <p:nvGrpSpPr>
                  <p:cNvPr id="4107" name="Group 11"/>
                  <p:cNvGrpSpPr>
                    <a:grpSpLocks/>
                  </p:cNvGrpSpPr>
                  <p:nvPr/>
                </p:nvGrpSpPr>
                <p:grpSpPr bwMode="auto">
                  <a:xfrm>
                    <a:off x="4057" y="8064"/>
                    <a:ext cx="701" cy="275"/>
                    <a:chOff x="4057" y="8064"/>
                    <a:chExt cx="701" cy="275"/>
                  </a:xfrm>
                </p:grpSpPr>
                <p:cxnSp>
                  <p:nvCxnSpPr>
                    <p:cNvPr id="4108" name="AutoShape 1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109" name="AutoShape 1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110" name="AutoShape 1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111" name="AutoShape 1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112" name="AutoShape 1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113" name="AutoShape 1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114" name="AutoShape 1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115" name="AutoShape 19"/>
                  <p:cNvCxnSpPr>
                    <a:cxnSpLocks noChangeShapeType="1"/>
                  </p:cNvCxnSpPr>
                  <p:nvPr/>
                </p:nvCxnSpPr>
                <p:spPr bwMode="auto">
                  <a:xfrm>
                    <a:off x="4758" y="8177"/>
                    <a:ext cx="1128" cy="1"/>
                  </a:xfrm>
                  <a:prstGeom prst="straightConnector1">
                    <a:avLst/>
                  </a:prstGeom>
                  <a:noFill/>
                  <a:ln w="9525">
                    <a:solidFill>
                      <a:srgbClr val="000000"/>
                    </a:solidFill>
                    <a:round/>
                    <a:headEnd/>
                    <a:tailEnd/>
                  </a:ln>
                </p:spPr>
              </p:cxnSp>
              <p:cxnSp>
                <p:nvCxnSpPr>
                  <p:cNvPr id="4116" name="AutoShape 20"/>
                  <p:cNvCxnSpPr>
                    <a:cxnSpLocks noChangeShapeType="1"/>
                  </p:cNvCxnSpPr>
                  <p:nvPr/>
                </p:nvCxnSpPr>
                <p:spPr bwMode="auto">
                  <a:xfrm>
                    <a:off x="5899" y="8177"/>
                    <a:ext cx="0" cy="538"/>
                  </a:xfrm>
                  <a:prstGeom prst="straightConnector1">
                    <a:avLst/>
                  </a:prstGeom>
                  <a:noFill/>
                  <a:ln w="9525">
                    <a:solidFill>
                      <a:srgbClr val="000000"/>
                    </a:solidFill>
                    <a:round/>
                    <a:headEnd/>
                    <a:tailEnd/>
                  </a:ln>
                </p:spPr>
              </p:cxnSp>
              <p:grpSp>
                <p:nvGrpSpPr>
                  <p:cNvPr id="4117" name="Group 21"/>
                  <p:cNvGrpSpPr>
                    <a:grpSpLocks/>
                  </p:cNvGrpSpPr>
                  <p:nvPr/>
                </p:nvGrpSpPr>
                <p:grpSpPr bwMode="auto">
                  <a:xfrm rot="5400000">
                    <a:off x="5547" y="8928"/>
                    <a:ext cx="701" cy="275"/>
                    <a:chOff x="4057" y="8064"/>
                    <a:chExt cx="701" cy="275"/>
                  </a:xfrm>
                </p:grpSpPr>
                <p:cxnSp>
                  <p:nvCxnSpPr>
                    <p:cNvPr id="4118" name="AutoShape 2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119" name="AutoShape 2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120" name="AutoShape 2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121" name="AutoShape 2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122" name="AutoShape 2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123" name="AutoShape 2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124" name="AutoShape 2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125" name="AutoShape 29"/>
                  <p:cNvCxnSpPr>
                    <a:cxnSpLocks noChangeShapeType="1"/>
                  </p:cNvCxnSpPr>
                  <p:nvPr/>
                </p:nvCxnSpPr>
                <p:spPr bwMode="auto">
                  <a:xfrm>
                    <a:off x="5885" y="9416"/>
                    <a:ext cx="14" cy="877"/>
                  </a:xfrm>
                  <a:prstGeom prst="straightConnector1">
                    <a:avLst/>
                  </a:prstGeom>
                  <a:noFill/>
                  <a:ln w="9525">
                    <a:solidFill>
                      <a:srgbClr val="000000"/>
                    </a:solidFill>
                    <a:round/>
                    <a:headEnd/>
                    <a:tailEnd/>
                  </a:ln>
                </p:spPr>
              </p:cxnSp>
              <p:cxnSp>
                <p:nvCxnSpPr>
                  <p:cNvPr id="4126" name="AutoShape 30"/>
                  <p:cNvCxnSpPr>
                    <a:cxnSpLocks noChangeShapeType="1"/>
                  </p:cNvCxnSpPr>
                  <p:nvPr/>
                </p:nvCxnSpPr>
                <p:spPr bwMode="auto">
                  <a:xfrm flipH="1" flipV="1">
                    <a:off x="5084" y="10294"/>
                    <a:ext cx="801" cy="16"/>
                  </a:xfrm>
                  <a:prstGeom prst="straightConnector1">
                    <a:avLst/>
                  </a:prstGeom>
                  <a:noFill/>
                  <a:ln w="9525">
                    <a:solidFill>
                      <a:srgbClr val="000000"/>
                    </a:solidFill>
                    <a:round/>
                    <a:headEnd/>
                    <a:tailEnd/>
                  </a:ln>
                </p:spPr>
              </p:cxnSp>
              <p:cxnSp>
                <p:nvCxnSpPr>
                  <p:cNvPr id="4127" name="AutoShape 31"/>
                  <p:cNvCxnSpPr>
                    <a:cxnSpLocks noChangeShapeType="1"/>
                  </p:cNvCxnSpPr>
                  <p:nvPr/>
                </p:nvCxnSpPr>
                <p:spPr bwMode="auto">
                  <a:xfrm flipH="1">
                    <a:off x="3181" y="10293"/>
                    <a:ext cx="1190" cy="1"/>
                  </a:xfrm>
                  <a:prstGeom prst="straightConnector1">
                    <a:avLst/>
                  </a:prstGeom>
                  <a:noFill/>
                  <a:ln w="9525">
                    <a:solidFill>
                      <a:srgbClr val="000000"/>
                    </a:solidFill>
                    <a:round/>
                    <a:headEnd/>
                    <a:tailEnd/>
                  </a:ln>
                </p:spPr>
              </p:cxnSp>
              <p:grpSp>
                <p:nvGrpSpPr>
                  <p:cNvPr id="4128" name="Group 32"/>
                  <p:cNvGrpSpPr>
                    <a:grpSpLocks/>
                  </p:cNvGrpSpPr>
                  <p:nvPr/>
                </p:nvGrpSpPr>
                <p:grpSpPr bwMode="auto">
                  <a:xfrm>
                    <a:off x="4385" y="10197"/>
                    <a:ext cx="701" cy="275"/>
                    <a:chOff x="4057" y="8064"/>
                    <a:chExt cx="701" cy="275"/>
                  </a:xfrm>
                </p:grpSpPr>
                <p:cxnSp>
                  <p:nvCxnSpPr>
                    <p:cNvPr id="4129" name="AutoShape 33"/>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4130" name="AutoShape 34"/>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4131" name="AutoShape 35"/>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4132" name="AutoShape 36"/>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4133" name="AutoShape 37"/>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4134" name="AutoShape 38"/>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4135" name="AutoShape 39"/>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4136" name="AutoShape 40"/>
                  <p:cNvCxnSpPr>
                    <a:cxnSpLocks noChangeShapeType="1"/>
                  </p:cNvCxnSpPr>
                  <p:nvPr/>
                </p:nvCxnSpPr>
                <p:spPr bwMode="auto">
                  <a:xfrm>
                    <a:off x="3181" y="8177"/>
                    <a:ext cx="0" cy="613"/>
                  </a:xfrm>
                  <a:prstGeom prst="straightConnector1">
                    <a:avLst/>
                  </a:prstGeom>
                  <a:noFill/>
                  <a:ln w="9525">
                    <a:solidFill>
                      <a:srgbClr val="000000"/>
                    </a:solidFill>
                    <a:round/>
                    <a:headEnd/>
                    <a:tailEnd/>
                  </a:ln>
                </p:spPr>
              </p:cxnSp>
              <p:cxnSp>
                <p:nvCxnSpPr>
                  <p:cNvPr id="4137" name="AutoShape 41"/>
                  <p:cNvCxnSpPr>
                    <a:cxnSpLocks noChangeShapeType="1"/>
                  </p:cNvCxnSpPr>
                  <p:nvPr/>
                </p:nvCxnSpPr>
                <p:spPr bwMode="auto">
                  <a:xfrm>
                    <a:off x="2955" y="8790"/>
                    <a:ext cx="438" cy="0"/>
                  </a:xfrm>
                  <a:prstGeom prst="straightConnector1">
                    <a:avLst/>
                  </a:prstGeom>
                  <a:noFill/>
                  <a:ln w="9525">
                    <a:solidFill>
                      <a:srgbClr val="000000"/>
                    </a:solidFill>
                    <a:round/>
                    <a:headEnd/>
                    <a:tailEnd/>
                  </a:ln>
                </p:spPr>
              </p:cxnSp>
              <p:cxnSp>
                <p:nvCxnSpPr>
                  <p:cNvPr id="4138" name="AutoShape 42"/>
                  <p:cNvCxnSpPr>
                    <a:cxnSpLocks noChangeShapeType="1"/>
                  </p:cNvCxnSpPr>
                  <p:nvPr/>
                </p:nvCxnSpPr>
                <p:spPr bwMode="auto">
                  <a:xfrm>
                    <a:off x="2970" y="9030"/>
                    <a:ext cx="438" cy="0"/>
                  </a:xfrm>
                  <a:prstGeom prst="straightConnector1">
                    <a:avLst/>
                  </a:prstGeom>
                  <a:noFill/>
                  <a:ln w="9525">
                    <a:solidFill>
                      <a:srgbClr val="000000"/>
                    </a:solidFill>
                    <a:round/>
                    <a:headEnd/>
                    <a:tailEnd/>
                  </a:ln>
                </p:spPr>
              </p:cxnSp>
              <p:cxnSp>
                <p:nvCxnSpPr>
                  <p:cNvPr id="4139" name="AutoShape 43"/>
                  <p:cNvCxnSpPr>
                    <a:cxnSpLocks noChangeShapeType="1"/>
                  </p:cNvCxnSpPr>
                  <p:nvPr/>
                </p:nvCxnSpPr>
                <p:spPr bwMode="auto">
                  <a:xfrm>
                    <a:off x="2981" y="9270"/>
                    <a:ext cx="438" cy="0"/>
                  </a:xfrm>
                  <a:prstGeom prst="straightConnector1">
                    <a:avLst/>
                  </a:prstGeom>
                  <a:noFill/>
                  <a:ln w="9525">
                    <a:solidFill>
                      <a:srgbClr val="000000"/>
                    </a:solidFill>
                    <a:round/>
                    <a:headEnd/>
                    <a:tailEnd/>
                  </a:ln>
                </p:spPr>
              </p:cxnSp>
              <p:cxnSp>
                <p:nvCxnSpPr>
                  <p:cNvPr id="4140" name="AutoShape 44"/>
                  <p:cNvCxnSpPr>
                    <a:cxnSpLocks noChangeShapeType="1"/>
                  </p:cNvCxnSpPr>
                  <p:nvPr/>
                </p:nvCxnSpPr>
                <p:spPr bwMode="auto">
                  <a:xfrm>
                    <a:off x="2975" y="9527"/>
                    <a:ext cx="438" cy="0"/>
                  </a:xfrm>
                  <a:prstGeom prst="straightConnector1">
                    <a:avLst/>
                  </a:prstGeom>
                  <a:noFill/>
                  <a:ln w="9525">
                    <a:solidFill>
                      <a:srgbClr val="000000"/>
                    </a:solidFill>
                    <a:round/>
                    <a:headEnd/>
                    <a:tailEnd/>
                  </a:ln>
                </p:spPr>
              </p:cxnSp>
              <p:cxnSp>
                <p:nvCxnSpPr>
                  <p:cNvPr id="4141" name="AutoShape 45"/>
                  <p:cNvCxnSpPr>
                    <a:cxnSpLocks noChangeShapeType="1"/>
                  </p:cNvCxnSpPr>
                  <p:nvPr/>
                </p:nvCxnSpPr>
                <p:spPr bwMode="auto">
                  <a:xfrm>
                    <a:off x="2793" y="9143"/>
                    <a:ext cx="801" cy="0"/>
                  </a:xfrm>
                  <a:prstGeom prst="straightConnector1">
                    <a:avLst/>
                  </a:prstGeom>
                  <a:noFill/>
                  <a:ln w="9525">
                    <a:solidFill>
                      <a:srgbClr val="000000"/>
                    </a:solidFill>
                    <a:round/>
                    <a:headEnd/>
                    <a:tailEnd/>
                  </a:ln>
                </p:spPr>
              </p:cxnSp>
              <p:cxnSp>
                <p:nvCxnSpPr>
                  <p:cNvPr id="4142" name="AutoShape 46"/>
                  <p:cNvCxnSpPr>
                    <a:cxnSpLocks noChangeShapeType="1"/>
                  </p:cNvCxnSpPr>
                  <p:nvPr/>
                </p:nvCxnSpPr>
                <p:spPr bwMode="auto">
                  <a:xfrm>
                    <a:off x="2780" y="9390"/>
                    <a:ext cx="801" cy="0"/>
                  </a:xfrm>
                  <a:prstGeom prst="straightConnector1">
                    <a:avLst/>
                  </a:prstGeom>
                  <a:noFill/>
                  <a:ln w="9525">
                    <a:solidFill>
                      <a:srgbClr val="000000"/>
                    </a:solidFill>
                    <a:round/>
                    <a:headEnd/>
                    <a:tailEnd/>
                  </a:ln>
                </p:spPr>
              </p:cxnSp>
              <p:cxnSp>
                <p:nvCxnSpPr>
                  <p:cNvPr id="4143" name="AutoShape 47"/>
                  <p:cNvCxnSpPr>
                    <a:cxnSpLocks noChangeShapeType="1"/>
                  </p:cNvCxnSpPr>
                  <p:nvPr/>
                </p:nvCxnSpPr>
                <p:spPr bwMode="auto">
                  <a:xfrm>
                    <a:off x="2793" y="9676"/>
                    <a:ext cx="801" cy="0"/>
                  </a:xfrm>
                  <a:prstGeom prst="straightConnector1">
                    <a:avLst/>
                  </a:prstGeom>
                  <a:noFill/>
                  <a:ln w="9525">
                    <a:solidFill>
                      <a:srgbClr val="000000"/>
                    </a:solidFill>
                    <a:round/>
                    <a:headEnd/>
                    <a:tailEnd/>
                  </a:ln>
                </p:spPr>
              </p:cxnSp>
              <p:cxnSp>
                <p:nvCxnSpPr>
                  <p:cNvPr id="4144" name="AutoShape 48"/>
                  <p:cNvCxnSpPr>
                    <a:cxnSpLocks noChangeShapeType="1"/>
                  </p:cNvCxnSpPr>
                  <p:nvPr/>
                </p:nvCxnSpPr>
                <p:spPr bwMode="auto">
                  <a:xfrm>
                    <a:off x="3181" y="9666"/>
                    <a:ext cx="0" cy="627"/>
                  </a:xfrm>
                  <a:prstGeom prst="straightConnector1">
                    <a:avLst/>
                  </a:prstGeom>
                  <a:noFill/>
                  <a:ln w="9525">
                    <a:solidFill>
                      <a:srgbClr val="000000"/>
                    </a:solidFill>
                    <a:round/>
                    <a:headEnd/>
                    <a:tailEnd/>
                  </a:ln>
                </p:spPr>
              </p:cxnSp>
            </p:grpSp>
            <p:grpSp>
              <p:nvGrpSpPr>
                <p:cNvPr id="4145" name="Group 49"/>
                <p:cNvGrpSpPr>
                  <a:grpSpLocks/>
                </p:cNvGrpSpPr>
                <p:nvPr/>
              </p:nvGrpSpPr>
              <p:grpSpPr bwMode="auto">
                <a:xfrm>
                  <a:off x="1793" y="9429"/>
                  <a:ext cx="1391" cy="952"/>
                  <a:chOff x="3844" y="7112"/>
                  <a:chExt cx="1152" cy="1066"/>
                </a:xfrm>
              </p:grpSpPr>
              <p:sp>
                <p:nvSpPr>
                  <p:cNvPr id="4146" name="Oval 5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30 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4147" name="Group 51"/>
                  <p:cNvGrpSpPr>
                    <a:grpSpLocks/>
                  </p:cNvGrpSpPr>
                  <p:nvPr/>
                </p:nvGrpSpPr>
                <p:grpSpPr bwMode="auto">
                  <a:xfrm>
                    <a:off x="3844" y="7489"/>
                    <a:ext cx="1152" cy="689"/>
                    <a:chOff x="3844" y="7489"/>
                    <a:chExt cx="1152" cy="689"/>
                  </a:xfrm>
                </p:grpSpPr>
                <p:cxnSp>
                  <p:nvCxnSpPr>
                    <p:cNvPr id="4148" name="AutoShape 5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149" name="AutoShape 5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150" name="AutoShape 5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151" name="AutoShape 5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nvGrpSpPr>
              <p:cNvPr id="4152" name="Group 56"/>
              <p:cNvGrpSpPr>
                <a:grpSpLocks/>
              </p:cNvGrpSpPr>
              <p:nvPr/>
            </p:nvGrpSpPr>
            <p:grpSpPr bwMode="auto">
              <a:xfrm>
                <a:off x="684" y="10768"/>
                <a:ext cx="3677" cy="1492"/>
                <a:chOff x="684" y="10768"/>
                <a:chExt cx="3677" cy="1492"/>
              </a:xfrm>
            </p:grpSpPr>
            <p:cxnSp>
              <p:nvCxnSpPr>
                <p:cNvPr id="4153" name="AutoShape 57"/>
                <p:cNvCxnSpPr>
                  <a:cxnSpLocks noChangeShapeType="1"/>
                </p:cNvCxnSpPr>
                <p:nvPr/>
              </p:nvCxnSpPr>
              <p:spPr bwMode="auto">
                <a:xfrm>
                  <a:off x="1639" y="11041"/>
                  <a:ext cx="519" cy="0"/>
                </a:xfrm>
                <a:prstGeom prst="straightConnector1">
                  <a:avLst/>
                </a:prstGeom>
                <a:noFill/>
                <a:ln w="9525">
                  <a:solidFill>
                    <a:srgbClr val="000000"/>
                  </a:solidFill>
                  <a:round/>
                  <a:headEnd/>
                  <a:tailEnd/>
                </a:ln>
              </p:spPr>
            </p:cxnSp>
            <p:grpSp>
              <p:nvGrpSpPr>
                <p:cNvPr id="4154" name="Group 58"/>
                <p:cNvGrpSpPr>
                  <a:grpSpLocks/>
                </p:cNvGrpSpPr>
                <p:nvPr/>
              </p:nvGrpSpPr>
              <p:grpSpPr bwMode="auto">
                <a:xfrm>
                  <a:off x="684" y="10768"/>
                  <a:ext cx="3677" cy="1492"/>
                  <a:chOff x="684" y="10768"/>
                  <a:chExt cx="3677" cy="1492"/>
                </a:xfrm>
              </p:grpSpPr>
              <p:grpSp>
                <p:nvGrpSpPr>
                  <p:cNvPr id="4155" name="Group 59"/>
                  <p:cNvGrpSpPr>
                    <a:grpSpLocks/>
                  </p:cNvGrpSpPr>
                  <p:nvPr/>
                </p:nvGrpSpPr>
                <p:grpSpPr bwMode="auto">
                  <a:xfrm rot="5400000">
                    <a:off x="3502" y="10938"/>
                    <a:ext cx="1029" cy="689"/>
                    <a:chOff x="3844" y="7112"/>
                    <a:chExt cx="1152" cy="1066"/>
                  </a:xfrm>
                </p:grpSpPr>
                <p:sp>
                  <p:nvSpPr>
                    <p:cNvPr id="4156" name="Oval 6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V</a:t>
                      </a:r>
                      <a:r>
                        <a:rPr kumimoji="0" lang="en-CA"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4157" name="Group 61"/>
                    <p:cNvGrpSpPr>
                      <a:grpSpLocks/>
                    </p:cNvGrpSpPr>
                    <p:nvPr/>
                  </p:nvGrpSpPr>
                  <p:grpSpPr bwMode="auto">
                    <a:xfrm>
                      <a:off x="3844" y="7489"/>
                      <a:ext cx="1152" cy="689"/>
                      <a:chOff x="3844" y="7489"/>
                      <a:chExt cx="1152" cy="689"/>
                    </a:xfrm>
                  </p:grpSpPr>
                  <p:cxnSp>
                    <p:nvCxnSpPr>
                      <p:cNvPr id="4158" name="AutoShape 6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159" name="AutoShape 6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160" name="AutoShape 6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161" name="AutoShape 6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4162" name="Group 66"/>
                  <p:cNvGrpSpPr>
                    <a:grpSpLocks/>
                  </p:cNvGrpSpPr>
                  <p:nvPr/>
                </p:nvGrpSpPr>
                <p:grpSpPr bwMode="auto">
                  <a:xfrm>
                    <a:off x="2228" y="11040"/>
                    <a:ext cx="1354" cy="1220"/>
                    <a:chOff x="3844" y="7112"/>
                    <a:chExt cx="1152" cy="1066"/>
                  </a:xfrm>
                </p:grpSpPr>
                <p:sp>
                  <p:nvSpPr>
                    <p:cNvPr id="4163" name="Oval 67"/>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30 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4164" name="Group 68"/>
                    <p:cNvGrpSpPr>
                      <a:grpSpLocks/>
                    </p:cNvGrpSpPr>
                    <p:nvPr/>
                  </p:nvGrpSpPr>
                  <p:grpSpPr bwMode="auto">
                    <a:xfrm>
                      <a:off x="3844" y="7489"/>
                      <a:ext cx="1152" cy="689"/>
                      <a:chOff x="3844" y="7489"/>
                      <a:chExt cx="1152" cy="689"/>
                    </a:xfrm>
                  </p:grpSpPr>
                  <p:cxnSp>
                    <p:nvCxnSpPr>
                      <p:cNvPr id="4165" name="AutoShape 6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166" name="AutoShape 7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167" name="AutoShape 7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168" name="AutoShape 7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4169" name="Group 73"/>
                  <p:cNvGrpSpPr>
                    <a:grpSpLocks/>
                  </p:cNvGrpSpPr>
                  <p:nvPr/>
                </p:nvGrpSpPr>
                <p:grpSpPr bwMode="auto">
                  <a:xfrm rot="16200000">
                    <a:off x="780" y="10672"/>
                    <a:ext cx="1029" cy="1221"/>
                    <a:chOff x="3844" y="7112"/>
                    <a:chExt cx="1152" cy="1066"/>
                  </a:xfrm>
                </p:grpSpPr>
                <p:sp>
                  <p:nvSpPr>
                    <p:cNvPr id="4170" name="Oval 74"/>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100v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4171" name="Group 75"/>
                    <p:cNvGrpSpPr>
                      <a:grpSpLocks/>
                    </p:cNvGrpSpPr>
                    <p:nvPr/>
                  </p:nvGrpSpPr>
                  <p:grpSpPr bwMode="auto">
                    <a:xfrm>
                      <a:off x="3844" y="7489"/>
                      <a:ext cx="1152" cy="689"/>
                      <a:chOff x="3844" y="7489"/>
                      <a:chExt cx="1152" cy="689"/>
                    </a:xfrm>
                  </p:grpSpPr>
                  <p:cxnSp>
                    <p:nvCxnSpPr>
                      <p:cNvPr id="4172" name="AutoShape 7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4173" name="AutoShape 7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4174" name="AutoShape 7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4175" name="AutoShape 7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grpSp>
        <p:sp>
          <p:nvSpPr>
            <p:cNvPr id="4176" name="Text Box 80"/>
            <p:cNvSpPr txBox="1">
              <a:spLocks noChangeArrowheads="1"/>
            </p:cNvSpPr>
            <p:nvPr/>
          </p:nvSpPr>
          <p:spPr bwMode="auto">
            <a:xfrm>
              <a:off x="946" y="881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10.0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4177" name="Text Box 81"/>
            <p:cNvSpPr txBox="1">
              <a:spLocks noChangeArrowheads="1"/>
            </p:cNvSpPr>
            <p:nvPr/>
          </p:nvSpPr>
          <p:spPr bwMode="auto">
            <a:xfrm>
              <a:off x="3544" y="859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10.0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cxnSp>
          <p:nvCxnSpPr>
            <p:cNvPr id="4178" name="AutoShape 82"/>
            <p:cNvCxnSpPr>
              <a:cxnSpLocks noChangeShapeType="1"/>
            </p:cNvCxnSpPr>
            <p:nvPr/>
          </p:nvCxnSpPr>
          <p:spPr bwMode="auto">
            <a:xfrm flipV="1">
              <a:off x="1782" y="8914"/>
              <a:ext cx="16" cy="300"/>
            </a:xfrm>
            <a:prstGeom prst="straightConnector1">
              <a:avLst/>
            </a:prstGeom>
            <a:noFill/>
            <a:ln w="9525">
              <a:solidFill>
                <a:srgbClr val="000000"/>
              </a:solidFill>
              <a:round/>
              <a:headEnd/>
              <a:tailEnd type="triangle" w="med" len="med"/>
            </a:ln>
          </p:spPr>
        </p:cxnSp>
        <p:cxnSp>
          <p:nvCxnSpPr>
            <p:cNvPr id="4179" name="AutoShape 83"/>
            <p:cNvCxnSpPr>
              <a:cxnSpLocks noChangeShapeType="1"/>
            </p:cNvCxnSpPr>
            <p:nvPr/>
          </p:nvCxnSpPr>
          <p:spPr bwMode="auto">
            <a:xfrm>
              <a:off x="2970" y="8812"/>
              <a:ext cx="272" cy="0"/>
            </a:xfrm>
            <a:prstGeom prst="straightConnector1">
              <a:avLst/>
            </a:prstGeom>
            <a:noFill/>
            <a:ln w="9525">
              <a:solidFill>
                <a:srgbClr val="000000"/>
              </a:solidFill>
              <a:round/>
              <a:headEnd/>
              <a:tailEnd type="triangle" w="med" len="med"/>
            </a:ln>
          </p:spPr>
        </p:cxnSp>
        <p:cxnSp>
          <p:nvCxnSpPr>
            <p:cNvPr id="4180" name="AutoShape 84"/>
            <p:cNvCxnSpPr>
              <a:cxnSpLocks noChangeShapeType="1"/>
            </p:cNvCxnSpPr>
            <p:nvPr/>
          </p:nvCxnSpPr>
          <p:spPr bwMode="auto">
            <a:xfrm>
              <a:off x="3772" y="8914"/>
              <a:ext cx="0" cy="249"/>
            </a:xfrm>
            <a:prstGeom prst="straightConnector1">
              <a:avLst/>
            </a:prstGeom>
            <a:noFill/>
            <a:ln w="9525">
              <a:solidFill>
                <a:srgbClr val="000000"/>
              </a:solidFill>
              <a:round/>
              <a:headEnd/>
              <a:tailEnd type="triangle" w="med" len="med"/>
            </a:ln>
          </p:spPr>
        </p:cxnSp>
        <p:cxnSp>
          <p:nvCxnSpPr>
            <p:cNvPr id="4181" name="AutoShape 85"/>
            <p:cNvCxnSpPr>
              <a:cxnSpLocks noChangeShapeType="1"/>
            </p:cNvCxnSpPr>
            <p:nvPr/>
          </p:nvCxnSpPr>
          <p:spPr bwMode="auto">
            <a:xfrm flipH="1">
              <a:off x="2595" y="10416"/>
              <a:ext cx="542"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Example 2: Kirchhoff’s laws in a parallel circuit </a:t>
            </a:r>
            <a:endParaRPr lang="en-CA" dirty="0"/>
          </a:p>
        </p:txBody>
      </p:sp>
      <p:sp>
        <p:nvSpPr>
          <p:cNvPr id="3" name="Content Placeholder 2"/>
          <p:cNvSpPr>
            <a:spLocks noGrp="1"/>
          </p:cNvSpPr>
          <p:nvPr>
            <p:ph idx="1"/>
          </p:nvPr>
        </p:nvSpPr>
        <p:spPr/>
        <p:txBody>
          <a:bodyPr>
            <a:normAutofit/>
          </a:bodyPr>
          <a:lstStyle/>
          <a:p>
            <a:r>
              <a:rPr lang="en-CA" dirty="0" smtClean="0"/>
              <a:t>A simple parallel circuit shown below shows how Kirchhoff’s current and voltage laws can be used to find the missing voltage (V</a:t>
            </a:r>
            <a:r>
              <a:rPr lang="en-CA" baseline="-25000" dirty="0" smtClean="0"/>
              <a:t>2</a:t>
            </a:r>
            <a:r>
              <a:rPr lang="en-CA" dirty="0" smtClean="0"/>
              <a:t>) and current (I</a:t>
            </a:r>
            <a:r>
              <a:rPr lang="en-CA" baseline="-25000" dirty="0" smtClean="0"/>
              <a:t>3</a:t>
            </a:r>
            <a:r>
              <a:rPr lang="en-CA" dirty="0" smtClean="0"/>
              <a:t>). </a:t>
            </a:r>
            <a:endParaRPr lang="en-CA" dirty="0"/>
          </a:p>
        </p:txBody>
      </p:sp>
      <p:grpSp>
        <p:nvGrpSpPr>
          <p:cNvPr id="5122" name="Group 2"/>
          <p:cNvGrpSpPr>
            <a:grpSpLocks/>
          </p:cNvGrpSpPr>
          <p:nvPr/>
        </p:nvGrpSpPr>
        <p:grpSpPr bwMode="auto">
          <a:xfrm>
            <a:off x="1835696" y="3356992"/>
            <a:ext cx="6336704" cy="3212976"/>
            <a:chOff x="683" y="11943"/>
            <a:chExt cx="4608" cy="2236"/>
          </a:xfrm>
        </p:grpSpPr>
        <p:sp>
          <p:nvSpPr>
            <p:cNvPr id="5123" name="Text Box 3"/>
            <p:cNvSpPr txBox="1">
              <a:spLocks noChangeArrowheads="1"/>
            </p:cNvSpPr>
            <p:nvPr/>
          </p:nvSpPr>
          <p:spPr bwMode="auto">
            <a:xfrm>
              <a:off x="1444" y="11943"/>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9.0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5124" name="Text Box 4"/>
            <p:cNvSpPr txBox="1">
              <a:spLocks noChangeArrowheads="1"/>
            </p:cNvSpPr>
            <p:nvPr/>
          </p:nvSpPr>
          <p:spPr bwMode="auto">
            <a:xfrm>
              <a:off x="4012" y="13524"/>
              <a:ext cx="59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I</a:t>
              </a:r>
              <a:r>
                <a:rPr kumimoji="0" lang="en-CA" sz="2800" b="0" i="0" u="none" strike="noStrike" cap="none" normalizeH="0" baseline="-25000" smtClean="0">
                  <a:ln>
                    <a:noFill/>
                  </a:ln>
                  <a:solidFill>
                    <a:schemeClr val="tx1"/>
                  </a:solidFill>
                  <a:effectLst/>
                  <a:latin typeface="Calibri" pitchFamily="34" charset="0"/>
                  <a:cs typeface="Arial" pitchFamily="34" charset="0"/>
                </a:rPr>
                <a:t>3</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5125" name="Text Box 5"/>
            <p:cNvSpPr txBox="1">
              <a:spLocks noChangeArrowheads="1"/>
            </p:cNvSpPr>
            <p:nvPr/>
          </p:nvSpPr>
          <p:spPr bwMode="auto">
            <a:xfrm>
              <a:off x="3164" y="1373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3.0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5126" name="Text Box 6"/>
            <p:cNvSpPr txBox="1">
              <a:spLocks noChangeArrowheads="1"/>
            </p:cNvSpPr>
            <p:nvPr/>
          </p:nvSpPr>
          <p:spPr bwMode="auto">
            <a:xfrm>
              <a:off x="1974" y="1366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3.0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5127" name="Text Box 7"/>
            <p:cNvSpPr txBox="1">
              <a:spLocks noChangeArrowheads="1"/>
            </p:cNvSpPr>
            <p:nvPr/>
          </p:nvSpPr>
          <p:spPr bwMode="auto">
            <a:xfrm>
              <a:off x="4012" y="12619"/>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3</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5128" name="Text Box 8"/>
            <p:cNvSpPr txBox="1">
              <a:spLocks noChangeArrowheads="1"/>
            </p:cNvSpPr>
            <p:nvPr/>
          </p:nvSpPr>
          <p:spPr bwMode="auto">
            <a:xfrm>
              <a:off x="2833" y="12684"/>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5129" name="Text Box 9"/>
            <p:cNvSpPr txBox="1">
              <a:spLocks noChangeArrowheads="1"/>
            </p:cNvSpPr>
            <p:nvPr/>
          </p:nvSpPr>
          <p:spPr bwMode="auto">
            <a:xfrm>
              <a:off x="2549" y="132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1</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cxnSp>
          <p:nvCxnSpPr>
            <p:cNvPr id="5130" name="AutoShape 10"/>
            <p:cNvCxnSpPr>
              <a:cxnSpLocks noChangeShapeType="1"/>
            </p:cNvCxnSpPr>
            <p:nvPr/>
          </p:nvCxnSpPr>
          <p:spPr bwMode="auto">
            <a:xfrm>
              <a:off x="2736" y="13666"/>
              <a:ext cx="0" cy="319"/>
            </a:xfrm>
            <a:prstGeom prst="straightConnector1">
              <a:avLst/>
            </a:prstGeom>
            <a:noFill/>
            <a:ln w="9525">
              <a:solidFill>
                <a:srgbClr val="000000"/>
              </a:solidFill>
              <a:round/>
              <a:headEnd/>
              <a:tailEnd type="triangle" w="med" len="med"/>
            </a:ln>
          </p:spPr>
        </p:cxnSp>
        <p:grpSp>
          <p:nvGrpSpPr>
            <p:cNvPr id="5131" name="Group 11"/>
            <p:cNvGrpSpPr>
              <a:grpSpLocks/>
            </p:cNvGrpSpPr>
            <p:nvPr/>
          </p:nvGrpSpPr>
          <p:grpSpPr bwMode="auto">
            <a:xfrm>
              <a:off x="683" y="12284"/>
              <a:ext cx="4608" cy="1895"/>
              <a:chOff x="683" y="12284"/>
              <a:chExt cx="4608" cy="1895"/>
            </a:xfrm>
          </p:grpSpPr>
          <p:cxnSp>
            <p:nvCxnSpPr>
              <p:cNvPr id="5132" name="AutoShape 12"/>
              <p:cNvCxnSpPr>
                <a:cxnSpLocks noChangeShapeType="1"/>
              </p:cNvCxnSpPr>
              <p:nvPr/>
            </p:nvCxnSpPr>
            <p:spPr bwMode="auto">
              <a:xfrm>
                <a:off x="1502" y="12284"/>
                <a:ext cx="2988" cy="1"/>
              </a:xfrm>
              <a:prstGeom prst="straightConnector1">
                <a:avLst/>
              </a:prstGeom>
              <a:noFill/>
              <a:ln w="9525">
                <a:solidFill>
                  <a:srgbClr val="000000"/>
                </a:solidFill>
                <a:round/>
                <a:headEnd/>
                <a:tailEnd/>
              </a:ln>
            </p:spPr>
          </p:cxnSp>
          <p:cxnSp>
            <p:nvCxnSpPr>
              <p:cNvPr id="5133" name="AutoShape 13"/>
              <p:cNvCxnSpPr>
                <a:cxnSpLocks noChangeShapeType="1"/>
              </p:cNvCxnSpPr>
              <p:nvPr/>
            </p:nvCxnSpPr>
            <p:spPr bwMode="auto">
              <a:xfrm>
                <a:off x="2605" y="12285"/>
                <a:ext cx="0" cy="313"/>
              </a:xfrm>
              <a:prstGeom prst="straightConnector1">
                <a:avLst/>
              </a:prstGeom>
              <a:noFill/>
              <a:ln w="9525">
                <a:solidFill>
                  <a:srgbClr val="000000"/>
                </a:solidFill>
                <a:round/>
                <a:headEnd/>
                <a:tailEnd/>
              </a:ln>
            </p:spPr>
          </p:cxnSp>
          <p:grpSp>
            <p:nvGrpSpPr>
              <p:cNvPr id="5134" name="Group 14"/>
              <p:cNvGrpSpPr>
                <a:grpSpLocks/>
              </p:cNvGrpSpPr>
              <p:nvPr/>
            </p:nvGrpSpPr>
            <p:grpSpPr bwMode="auto">
              <a:xfrm rot="5400000">
                <a:off x="2218" y="12903"/>
                <a:ext cx="802" cy="191"/>
                <a:chOff x="4057" y="8064"/>
                <a:chExt cx="701" cy="275"/>
              </a:xfrm>
            </p:grpSpPr>
            <p:cxnSp>
              <p:nvCxnSpPr>
                <p:cNvPr id="5135" name="AutoShape 15"/>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5136" name="AutoShape 16"/>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5137" name="AutoShape 17"/>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5138" name="AutoShape 18"/>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5139" name="AutoShape 19"/>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5140" name="AutoShape 20"/>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5141" name="AutoShape 21"/>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5142" name="AutoShape 22"/>
              <p:cNvCxnSpPr>
                <a:cxnSpLocks noChangeShapeType="1"/>
              </p:cNvCxnSpPr>
              <p:nvPr/>
            </p:nvCxnSpPr>
            <p:spPr bwMode="auto">
              <a:xfrm>
                <a:off x="4490" y="12285"/>
                <a:ext cx="10" cy="598"/>
              </a:xfrm>
              <a:prstGeom prst="straightConnector1">
                <a:avLst/>
              </a:prstGeom>
              <a:noFill/>
              <a:ln w="9525">
                <a:solidFill>
                  <a:srgbClr val="000000"/>
                </a:solidFill>
                <a:round/>
                <a:headEnd/>
                <a:tailEnd/>
              </a:ln>
            </p:spPr>
          </p:cxnSp>
          <p:cxnSp>
            <p:nvCxnSpPr>
              <p:cNvPr id="5143" name="AutoShape 23"/>
              <p:cNvCxnSpPr>
                <a:cxnSpLocks noChangeShapeType="1"/>
              </p:cNvCxnSpPr>
              <p:nvPr/>
            </p:nvCxnSpPr>
            <p:spPr bwMode="auto">
              <a:xfrm flipH="1">
                <a:off x="1502" y="14178"/>
                <a:ext cx="2988" cy="1"/>
              </a:xfrm>
              <a:prstGeom prst="straightConnector1">
                <a:avLst/>
              </a:prstGeom>
              <a:noFill/>
              <a:ln w="9525">
                <a:solidFill>
                  <a:srgbClr val="000000"/>
                </a:solidFill>
                <a:round/>
                <a:headEnd/>
                <a:tailEnd/>
              </a:ln>
            </p:spPr>
          </p:cxnSp>
          <p:grpSp>
            <p:nvGrpSpPr>
              <p:cNvPr id="5144" name="Group 24"/>
              <p:cNvGrpSpPr>
                <a:grpSpLocks/>
              </p:cNvGrpSpPr>
              <p:nvPr/>
            </p:nvGrpSpPr>
            <p:grpSpPr bwMode="auto">
              <a:xfrm>
                <a:off x="1348" y="12284"/>
                <a:ext cx="313" cy="1894"/>
                <a:chOff x="1314" y="12736"/>
                <a:chExt cx="596" cy="1442"/>
              </a:xfrm>
            </p:grpSpPr>
            <p:cxnSp>
              <p:nvCxnSpPr>
                <p:cNvPr id="5145" name="AutoShape 25"/>
                <p:cNvCxnSpPr>
                  <a:cxnSpLocks noChangeShapeType="1"/>
                </p:cNvCxnSpPr>
                <p:nvPr/>
              </p:nvCxnSpPr>
              <p:spPr bwMode="auto">
                <a:xfrm>
                  <a:off x="1314" y="13240"/>
                  <a:ext cx="586" cy="0"/>
                </a:xfrm>
                <a:prstGeom prst="straightConnector1">
                  <a:avLst/>
                </a:prstGeom>
                <a:noFill/>
                <a:ln w="9525">
                  <a:solidFill>
                    <a:srgbClr val="000000"/>
                  </a:solidFill>
                  <a:round/>
                  <a:headEnd/>
                  <a:tailEnd/>
                </a:ln>
              </p:spPr>
            </p:cxnSp>
            <p:cxnSp>
              <p:nvCxnSpPr>
                <p:cNvPr id="5146" name="AutoShape 26"/>
                <p:cNvCxnSpPr>
                  <a:cxnSpLocks noChangeShapeType="1"/>
                </p:cNvCxnSpPr>
                <p:nvPr/>
              </p:nvCxnSpPr>
              <p:spPr bwMode="auto">
                <a:xfrm>
                  <a:off x="1608" y="12736"/>
                  <a:ext cx="0" cy="418"/>
                </a:xfrm>
                <a:prstGeom prst="straightConnector1">
                  <a:avLst/>
                </a:prstGeom>
                <a:noFill/>
                <a:ln w="9525">
                  <a:solidFill>
                    <a:srgbClr val="000000"/>
                  </a:solidFill>
                  <a:round/>
                  <a:headEnd/>
                  <a:tailEnd/>
                </a:ln>
              </p:spPr>
            </p:cxnSp>
            <p:cxnSp>
              <p:nvCxnSpPr>
                <p:cNvPr id="5147" name="AutoShape 27"/>
                <p:cNvCxnSpPr>
                  <a:cxnSpLocks noChangeShapeType="1"/>
                </p:cNvCxnSpPr>
                <p:nvPr/>
              </p:nvCxnSpPr>
              <p:spPr bwMode="auto">
                <a:xfrm>
                  <a:off x="1442" y="13154"/>
                  <a:ext cx="321" cy="0"/>
                </a:xfrm>
                <a:prstGeom prst="straightConnector1">
                  <a:avLst/>
                </a:prstGeom>
                <a:noFill/>
                <a:ln w="9525">
                  <a:solidFill>
                    <a:srgbClr val="000000"/>
                  </a:solidFill>
                  <a:round/>
                  <a:headEnd/>
                  <a:tailEnd/>
                </a:ln>
              </p:spPr>
            </p:cxnSp>
            <p:cxnSp>
              <p:nvCxnSpPr>
                <p:cNvPr id="5148" name="AutoShape 28"/>
                <p:cNvCxnSpPr>
                  <a:cxnSpLocks noChangeShapeType="1"/>
                </p:cNvCxnSpPr>
                <p:nvPr/>
              </p:nvCxnSpPr>
              <p:spPr bwMode="auto">
                <a:xfrm>
                  <a:off x="1453" y="13317"/>
                  <a:ext cx="321" cy="0"/>
                </a:xfrm>
                <a:prstGeom prst="straightConnector1">
                  <a:avLst/>
                </a:prstGeom>
                <a:noFill/>
                <a:ln w="9525">
                  <a:solidFill>
                    <a:srgbClr val="000000"/>
                  </a:solidFill>
                  <a:round/>
                  <a:headEnd/>
                  <a:tailEnd/>
                </a:ln>
              </p:spPr>
            </p:cxnSp>
            <p:cxnSp>
              <p:nvCxnSpPr>
                <p:cNvPr id="5149" name="AutoShape 29"/>
                <p:cNvCxnSpPr>
                  <a:cxnSpLocks noChangeShapeType="1"/>
                </p:cNvCxnSpPr>
                <p:nvPr/>
              </p:nvCxnSpPr>
              <p:spPr bwMode="auto">
                <a:xfrm>
                  <a:off x="1461" y="13481"/>
                  <a:ext cx="321" cy="0"/>
                </a:xfrm>
                <a:prstGeom prst="straightConnector1">
                  <a:avLst/>
                </a:prstGeom>
                <a:noFill/>
                <a:ln w="9525">
                  <a:solidFill>
                    <a:srgbClr val="000000"/>
                  </a:solidFill>
                  <a:round/>
                  <a:headEnd/>
                  <a:tailEnd/>
                </a:ln>
              </p:spPr>
            </p:cxnSp>
            <p:cxnSp>
              <p:nvCxnSpPr>
                <p:cNvPr id="5150" name="AutoShape 30"/>
                <p:cNvCxnSpPr>
                  <a:cxnSpLocks noChangeShapeType="1"/>
                </p:cNvCxnSpPr>
                <p:nvPr/>
              </p:nvCxnSpPr>
              <p:spPr bwMode="auto">
                <a:xfrm>
                  <a:off x="1457" y="13656"/>
                  <a:ext cx="320" cy="0"/>
                </a:xfrm>
                <a:prstGeom prst="straightConnector1">
                  <a:avLst/>
                </a:prstGeom>
                <a:noFill/>
                <a:ln w="9525">
                  <a:solidFill>
                    <a:srgbClr val="000000"/>
                  </a:solidFill>
                  <a:round/>
                  <a:headEnd/>
                  <a:tailEnd/>
                </a:ln>
              </p:spPr>
            </p:cxnSp>
            <p:cxnSp>
              <p:nvCxnSpPr>
                <p:cNvPr id="5151" name="AutoShape 31"/>
                <p:cNvCxnSpPr>
                  <a:cxnSpLocks noChangeShapeType="1"/>
                </p:cNvCxnSpPr>
                <p:nvPr/>
              </p:nvCxnSpPr>
              <p:spPr bwMode="auto">
                <a:xfrm>
                  <a:off x="1324" y="13394"/>
                  <a:ext cx="586" cy="0"/>
                </a:xfrm>
                <a:prstGeom prst="straightConnector1">
                  <a:avLst/>
                </a:prstGeom>
                <a:noFill/>
                <a:ln w="9525">
                  <a:solidFill>
                    <a:srgbClr val="000000"/>
                  </a:solidFill>
                  <a:round/>
                  <a:headEnd/>
                  <a:tailEnd/>
                </a:ln>
              </p:spPr>
            </p:cxnSp>
            <p:cxnSp>
              <p:nvCxnSpPr>
                <p:cNvPr id="5152" name="AutoShape 32"/>
                <p:cNvCxnSpPr>
                  <a:cxnSpLocks noChangeShapeType="1"/>
                </p:cNvCxnSpPr>
                <p:nvPr/>
              </p:nvCxnSpPr>
              <p:spPr bwMode="auto">
                <a:xfrm>
                  <a:off x="1314" y="13563"/>
                  <a:ext cx="586" cy="0"/>
                </a:xfrm>
                <a:prstGeom prst="straightConnector1">
                  <a:avLst/>
                </a:prstGeom>
                <a:noFill/>
                <a:ln w="9525">
                  <a:solidFill>
                    <a:srgbClr val="000000"/>
                  </a:solidFill>
                  <a:round/>
                  <a:headEnd/>
                  <a:tailEnd/>
                </a:ln>
              </p:spPr>
            </p:cxnSp>
            <p:cxnSp>
              <p:nvCxnSpPr>
                <p:cNvPr id="5153" name="AutoShape 33"/>
                <p:cNvCxnSpPr>
                  <a:cxnSpLocks noChangeShapeType="1"/>
                </p:cNvCxnSpPr>
                <p:nvPr/>
              </p:nvCxnSpPr>
              <p:spPr bwMode="auto">
                <a:xfrm>
                  <a:off x="1324" y="13758"/>
                  <a:ext cx="586" cy="0"/>
                </a:xfrm>
                <a:prstGeom prst="straightConnector1">
                  <a:avLst/>
                </a:prstGeom>
                <a:noFill/>
                <a:ln w="9525">
                  <a:solidFill>
                    <a:srgbClr val="000000"/>
                  </a:solidFill>
                  <a:round/>
                  <a:headEnd/>
                  <a:tailEnd/>
                </a:ln>
              </p:spPr>
            </p:cxnSp>
            <p:cxnSp>
              <p:nvCxnSpPr>
                <p:cNvPr id="5154" name="AutoShape 34"/>
                <p:cNvCxnSpPr>
                  <a:cxnSpLocks noChangeShapeType="1"/>
                </p:cNvCxnSpPr>
                <p:nvPr/>
              </p:nvCxnSpPr>
              <p:spPr bwMode="auto">
                <a:xfrm>
                  <a:off x="1608" y="13751"/>
                  <a:ext cx="0" cy="427"/>
                </a:xfrm>
                <a:prstGeom prst="straightConnector1">
                  <a:avLst/>
                </a:prstGeom>
                <a:noFill/>
                <a:ln w="9525">
                  <a:solidFill>
                    <a:srgbClr val="000000"/>
                  </a:solidFill>
                  <a:round/>
                  <a:headEnd/>
                  <a:tailEnd/>
                </a:ln>
              </p:spPr>
            </p:cxnSp>
          </p:grpSp>
          <p:grpSp>
            <p:nvGrpSpPr>
              <p:cNvPr id="5155" name="Group 35"/>
              <p:cNvGrpSpPr>
                <a:grpSpLocks/>
              </p:cNvGrpSpPr>
              <p:nvPr/>
            </p:nvGrpSpPr>
            <p:grpSpPr bwMode="auto">
              <a:xfrm>
                <a:off x="683" y="12736"/>
                <a:ext cx="763" cy="1062"/>
                <a:chOff x="6187" y="12736"/>
                <a:chExt cx="763" cy="1062"/>
              </a:xfrm>
            </p:grpSpPr>
            <p:sp>
              <p:nvSpPr>
                <p:cNvPr id="5156" name="Oval 36"/>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5157" name="Group 37"/>
                <p:cNvGrpSpPr>
                  <a:grpSpLocks/>
                </p:cNvGrpSpPr>
                <p:nvPr/>
              </p:nvGrpSpPr>
              <p:grpSpPr bwMode="auto">
                <a:xfrm rot="16200000">
                  <a:off x="6212" y="13060"/>
                  <a:ext cx="1062" cy="414"/>
                  <a:chOff x="3844" y="7489"/>
                  <a:chExt cx="1152" cy="689"/>
                </a:xfrm>
              </p:grpSpPr>
              <p:cxnSp>
                <p:nvCxnSpPr>
                  <p:cNvPr id="5158" name="AutoShape 38"/>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5159" name="AutoShape 39"/>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5160" name="AutoShape 40"/>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5161" name="AutoShape 41"/>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5162" name="AutoShape 42"/>
              <p:cNvCxnSpPr>
                <a:cxnSpLocks noChangeShapeType="1"/>
              </p:cNvCxnSpPr>
              <p:nvPr/>
            </p:nvCxnSpPr>
            <p:spPr bwMode="auto">
              <a:xfrm>
                <a:off x="2636" y="13395"/>
                <a:ext cx="1" cy="783"/>
              </a:xfrm>
              <a:prstGeom prst="straightConnector1">
                <a:avLst/>
              </a:prstGeom>
              <a:noFill/>
              <a:ln w="9525">
                <a:solidFill>
                  <a:srgbClr val="000000"/>
                </a:solidFill>
                <a:round/>
                <a:headEnd/>
                <a:tailEnd/>
              </a:ln>
            </p:spPr>
          </p:cxnSp>
          <p:grpSp>
            <p:nvGrpSpPr>
              <p:cNvPr id="5163" name="Group 43"/>
              <p:cNvGrpSpPr>
                <a:grpSpLocks/>
              </p:cNvGrpSpPr>
              <p:nvPr/>
            </p:nvGrpSpPr>
            <p:grpSpPr bwMode="auto">
              <a:xfrm>
                <a:off x="1832" y="12569"/>
                <a:ext cx="763" cy="1062"/>
                <a:chOff x="6187" y="12736"/>
                <a:chExt cx="763" cy="1062"/>
              </a:xfrm>
            </p:grpSpPr>
            <p:sp>
              <p:nvSpPr>
                <p:cNvPr id="5164" name="Oval 44"/>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5165" name="Group 45"/>
                <p:cNvGrpSpPr>
                  <a:grpSpLocks/>
                </p:cNvGrpSpPr>
                <p:nvPr/>
              </p:nvGrpSpPr>
              <p:grpSpPr bwMode="auto">
                <a:xfrm rot="16200000">
                  <a:off x="6212" y="13060"/>
                  <a:ext cx="1062" cy="414"/>
                  <a:chOff x="3844" y="7489"/>
                  <a:chExt cx="1152" cy="689"/>
                </a:xfrm>
              </p:grpSpPr>
              <p:cxnSp>
                <p:nvCxnSpPr>
                  <p:cNvPr id="5166" name="AutoShape 4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5167" name="AutoShape 4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5168" name="AutoShape 4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5169" name="AutoShape 4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5170" name="Group 50"/>
              <p:cNvGrpSpPr>
                <a:grpSpLocks/>
              </p:cNvGrpSpPr>
              <p:nvPr/>
            </p:nvGrpSpPr>
            <p:grpSpPr bwMode="auto">
              <a:xfrm rot="5400000">
                <a:off x="4083" y="13161"/>
                <a:ext cx="748" cy="191"/>
                <a:chOff x="4057" y="8064"/>
                <a:chExt cx="701" cy="275"/>
              </a:xfrm>
            </p:grpSpPr>
            <p:cxnSp>
              <p:nvCxnSpPr>
                <p:cNvPr id="5171" name="AutoShape 51"/>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5172" name="AutoShape 52"/>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5173" name="AutoShape 53"/>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5174" name="AutoShape 54"/>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5175" name="AutoShape 55"/>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5176" name="AutoShape 56"/>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5177" name="AutoShape 57"/>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grpSp>
            <p:nvGrpSpPr>
              <p:cNvPr id="5178" name="Group 58"/>
              <p:cNvGrpSpPr>
                <a:grpSpLocks/>
              </p:cNvGrpSpPr>
              <p:nvPr/>
            </p:nvGrpSpPr>
            <p:grpSpPr bwMode="auto">
              <a:xfrm>
                <a:off x="3169" y="12284"/>
                <a:ext cx="190" cy="1894"/>
                <a:chOff x="3052" y="12284"/>
                <a:chExt cx="190" cy="1894"/>
              </a:xfrm>
            </p:grpSpPr>
            <p:grpSp>
              <p:nvGrpSpPr>
                <p:cNvPr id="5179" name="Group 59"/>
                <p:cNvGrpSpPr>
                  <a:grpSpLocks/>
                </p:cNvGrpSpPr>
                <p:nvPr/>
              </p:nvGrpSpPr>
              <p:grpSpPr bwMode="auto">
                <a:xfrm rot="5400000">
                  <a:off x="2814" y="12890"/>
                  <a:ext cx="665" cy="190"/>
                  <a:chOff x="4057" y="8064"/>
                  <a:chExt cx="701" cy="275"/>
                </a:xfrm>
              </p:grpSpPr>
              <p:cxnSp>
                <p:nvCxnSpPr>
                  <p:cNvPr id="5180" name="AutoShape 60"/>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5181" name="AutoShape 61"/>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5182" name="AutoShape 62"/>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5183" name="AutoShape 63"/>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5184" name="AutoShape 64"/>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5185" name="AutoShape 65"/>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5186" name="AutoShape 66"/>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5187" name="AutoShape 67"/>
                <p:cNvCxnSpPr>
                  <a:cxnSpLocks noChangeShapeType="1"/>
                </p:cNvCxnSpPr>
                <p:nvPr/>
              </p:nvCxnSpPr>
              <p:spPr bwMode="auto">
                <a:xfrm>
                  <a:off x="3160" y="12284"/>
                  <a:ext cx="5" cy="439"/>
                </a:xfrm>
                <a:prstGeom prst="straightConnector1">
                  <a:avLst/>
                </a:prstGeom>
                <a:noFill/>
                <a:ln w="9525">
                  <a:solidFill>
                    <a:srgbClr val="000000"/>
                  </a:solidFill>
                  <a:round/>
                  <a:headEnd/>
                  <a:tailEnd/>
                </a:ln>
              </p:spPr>
            </p:cxnSp>
            <p:cxnSp>
              <p:nvCxnSpPr>
                <p:cNvPr id="5188" name="AutoShape 68"/>
                <p:cNvCxnSpPr>
                  <a:cxnSpLocks noChangeShapeType="1"/>
                </p:cNvCxnSpPr>
                <p:nvPr/>
              </p:nvCxnSpPr>
              <p:spPr bwMode="auto">
                <a:xfrm>
                  <a:off x="3160" y="13317"/>
                  <a:ext cx="5" cy="861"/>
                </a:xfrm>
                <a:prstGeom prst="straightConnector1">
                  <a:avLst/>
                </a:prstGeom>
                <a:noFill/>
                <a:ln w="9525">
                  <a:solidFill>
                    <a:srgbClr val="000000"/>
                  </a:solidFill>
                  <a:round/>
                  <a:headEnd/>
                  <a:tailEnd/>
                </a:ln>
              </p:spPr>
            </p:cxnSp>
          </p:grpSp>
          <p:grpSp>
            <p:nvGrpSpPr>
              <p:cNvPr id="5189" name="Group 69"/>
              <p:cNvGrpSpPr>
                <a:grpSpLocks/>
              </p:cNvGrpSpPr>
              <p:nvPr/>
            </p:nvGrpSpPr>
            <p:grpSpPr bwMode="auto">
              <a:xfrm>
                <a:off x="4490" y="12833"/>
                <a:ext cx="801" cy="1058"/>
                <a:chOff x="7889" y="12487"/>
                <a:chExt cx="801" cy="1058"/>
              </a:xfrm>
            </p:grpSpPr>
            <p:sp>
              <p:nvSpPr>
                <p:cNvPr id="5190" name="Oval 70"/>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30V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5191" name="Group 71"/>
                <p:cNvGrpSpPr>
                  <a:grpSpLocks/>
                </p:cNvGrpSpPr>
                <p:nvPr/>
              </p:nvGrpSpPr>
              <p:grpSpPr bwMode="auto">
                <a:xfrm rot="5400000">
                  <a:off x="7521" y="12855"/>
                  <a:ext cx="1058" cy="322"/>
                  <a:chOff x="3844" y="7489"/>
                  <a:chExt cx="1152" cy="689"/>
                </a:xfrm>
              </p:grpSpPr>
              <p:cxnSp>
                <p:nvCxnSpPr>
                  <p:cNvPr id="5192" name="AutoShape 7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5193" name="AutoShape 7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5194" name="AutoShape 7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5195" name="AutoShape 7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5196" name="Group 76"/>
              <p:cNvGrpSpPr>
                <a:grpSpLocks/>
              </p:cNvGrpSpPr>
              <p:nvPr/>
            </p:nvGrpSpPr>
            <p:grpSpPr bwMode="auto">
              <a:xfrm>
                <a:off x="3316" y="12637"/>
                <a:ext cx="801" cy="1058"/>
                <a:chOff x="7889" y="12487"/>
                <a:chExt cx="801" cy="1058"/>
              </a:xfrm>
            </p:grpSpPr>
            <p:sp>
              <p:nvSpPr>
                <p:cNvPr id="5197" name="Oval 77"/>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V</a:t>
                  </a:r>
                  <a:r>
                    <a:rPr kumimoji="0" lang="en-CA"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5198" name="Group 78"/>
                <p:cNvGrpSpPr>
                  <a:grpSpLocks/>
                </p:cNvGrpSpPr>
                <p:nvPr/>
              </p:nvGrpSpPr>
              <p:grpSpPr bwMode="auto">
                <a:xfrm rot="5400000">
                  <a:off x="7521" y="12855"/>
                  <a:ext cx="1058" cy="322"/>
                  <a:chOff x="3844" y="7489"/>
                  <a:chExt cx="1152" cy="689"/>
                </a:xfrm>
              </p:grpSpPr>
              <p:cxnSp>
                <p:nvCxnSpPr>
                  <p:cNvPr id="5199" name="AutoShape 7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5200" name="AutoShape 8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5201" name="AutoShape 8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5202" name="AutoShape 8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5203" name="AutoShape 83"/>
              <p:cNvCxnSpPr>
                <a:cxnSpLocks noChangeShapeType="1"/>
              </p:cNvCxnSpPr>
              <p:nvPr/>
            </p:nvCxnSpPr>
            <p:spPr bwMode="auto">
              <a:xfrm>
                <a:off x="4474" y="13626"/>
                <a:ext cx="26" cy="552"/>
              </a:xfrm>
              <a:prstGeom prst="straightConnector1">
                <a:avLst/>
              </a:prstGeom>
              <a:noFill/>
              <a:ln w="9525">
                <a:solidFill>
                  <a:srgbClr val="000000"/>
                </a:solidFill>
                <a:round/>
                <a:headEnd/>
                <a:tailEnd/>
              </a:ln>
            </p:spPr>
          </p:cxnSp>
        </p:grpSp>
        <p:cxnSp>
          <p:nvCxnSpPr>
            <p:cNvPr id="5204" name="AutoShape 84"/>
            <p:cNvCxnSpPr>
              <a:cxnSpLocks noChangeShapeType="1"/>
            </p:cNvCxnSpPr>
            <p:nvPr/>
          </p:nvCxnSpPr>
          <p:spPr bwMode="auto">
            <a:xfrm>
              <a:off x="3130" y="13695"/>
              <a:ext cx="1" cy="309"/>
            </a:xfrm>
            <a:prstGeom prst="straightConnector1">
              <a:avLst/>
            </a:prstGeom>
            <a:noFill/>
            <a:ln w="9525">
              <a:solidFill>
                <a:srgbClr val="000000"/>
              </a:solidFill>
              <a:round/>
              <a:headEnd/>
              <a:tailEnd type="triangle" w="med" len="med"/>
            </a:ln>
          </p:spPr>
        </p:cxnSp>
        <p:cxnSp>
          <p:nvCxnSpPr>
            <p:cNvPr id="5205" name="AutoShape 85"/>
            <p:cNvCxnSpPr>
              <a:cxnSpLocks noChangeShapeType="1"/>
            </p:cNvCxnSpPr>
            <p:nvPr/>
          </p:nvCxnSpPr>
          <p:spPr bwMode="auto">
            <a:xfrm>
              <a:off x="4257" y="13109"/>
              <a:ext cx="1" cy="326"/>
            </a:xfrm>
            <a:prstGeom prst="straightConnector1">
              <a:avLst/>
            </a:prstGeom>
            <a:noFill/>
            <a:ln w="9525">
              <a:solidFill>
                <a:srgbClr val="000000"/>
              </a:solidFill>
              <a:round/>
              <a:headEnd/>
              <a:tailEnd type="triangle" w="med" len="med"/>
            </a:ln>
          </p:spPr>
        </p:cxnSp>
        <p:cxnSp>
          <p:nvCxnSpPr>
            <p:cNvPr id="5206" name="AutoShape 86"/>
            <p:cNvCxnSpPr>
              <a:cxnSpLocks noChangeShapeType="1"/>
            </p:cNvCxnSpPr>
            <p:nvPr/>
          </p:nvCxnSpPr>
          <p:spPr bwMode="auto">
            <a:xfrm>
              <a:off x="1661" y="12370"/>
              <a:ext cx="567"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lstStyle/>
          <a:p>
            <a:r>
              <a:rPr lang="en-CA" b="1" dirty="0" smtClean="0"/>
              <a:t>Voltage</a:t>
            </a:r>
            <a:endParaRPr lang="en-CA" dirty="0"/>
          </a:p>
        </p:txBody>
      </p:sp>
      <p:sp>
        <p:nvSpPr>
          <p:cNvPr id="3" name="Content Placeholder 2"/>
          <p:cNvSpPr>
            <a:spLocks noGrp="1"/>
          </p:cNvSpPr>
          <p:nvPr>
            <p:ph idx="1"/>
          </p:nvPr>
        </p:nvSpPr>
        <p:spPr>
          <a:xfrm>
            <a:off x="1115616" y="1052736"/>
            <a:ext cx="7818072" cy="5195664"/>
          </a:xfrm>
        </p:spPr>
        <p:txBody>
          <a:bodyPr/>
          <a:lstStyle/>
          <a:p>
            <a:r>
              <a:rPr lang="en-CA" dirty="0" smtClean="0"/>
              <a:t>The voltage increase is 30 V, thus there must be a decrease for each of the three different parallel resistor paths. Therefore, </a:t>
            </a:r>
            <a:r>
              <a:rPr lang="en-CA" b="1" dirty="0" smtClean="0">
                <a:solidFill>
                  <a:srgbClr val="002060"/>
                </a:solidFill>
              </a:rPr>
              <a:t>V</a:t>
            </a:r>
            <a:r>
              <a:rPr lang="en-CA" b="1" baseline="-25000" dirty="0" smtClean="0">
                <a:solidFill>
                  <a:srgbClr val="002060"/>
                </a:solidFill>
              </a:rPr>
              <a:t>T</a:t>
            </a:r>
            <a:r>
              <a:rPr lang="en-CA" b="1" dirty="0" smtClean="0">
                <a:solidFill>
                  <a:srgbClr val="002060"/>
                </a:solidFill>
              </a:rPr>
              <a:t> = V</a:t>
            </a:r>
            <a:r>
              <a:rPr lang="en-CA" b="1" baseline="-25000" dirty="0" smtClean="0">
                <a:solidFill>
                  <a:srgbClr val="002060"/>
                </a:solidFill>
              </a:rPr>
              <a:t>1</a:t>
            </a:r>
            <a:r>
              <a:rPr lang="en-CA" b="1" dirty="0" smtClean="0">
                <a:solidFill>
                  <a:srgbClr val="002060"/>
                </a:solidFill>
              </a:rPr>
              <a:t> = V</a:t>
            </a:r>
            <a:r>
              <a:rPr lang="en-CA" b="1" baseline="-25000" dirty="0" smtClean="0">
                <a:solidFill>
                  <a:srgbClr val="002060"/>
                </a:solidFill>
              </a:rPr>
              <a:t>2</a:t>
            </a:r>
            <a:r>
              <a:rPr lang="en-CA" b="1" dirty="0" smtClean="0">
                <a:solidFill>
                  <a:srgbClr val="002060"/>
                </a:solidFill>
              </a:rPr>
              <a:t> = V</a:t>
            </a:r>
            <a:r>
              <a:rPr lang="en-CA" b="1" baseline="-25000" dirty="0" smtClean="0">
                <a:solidFill>
                  <a:srgbClr val="002060"/>
                </a:solidFill>
              </a:rPr>
              <a:t>3</a:t>
            </a:r>
            <a:endParaRPr lang="en-CA" b="1" dirty="0" smtClean="0">
              <a:solidFill>
                <a:srgbClr val="002060"/>
              </a:solidFill>
            </a:endParaRPr>
          </a:p>
          <a:p>
            <a:r>
              <a:rPr lang="en-CA" dirty="0" smtClean="0"/>
              <a:t>The voltage drop across all three parallel resistors is </a:t>
            </a:r>
            <a:r>
              <a:rPr lang="en-CA" b="1" dirty="0" smtClean="0">
                <a:solidFill>
                  <a:srgbClr val="002060"/>
                </a:solidFill>
              </a:rPr>
              <a:t>30 V, </a:t>
            </a:r>
            <a:r>
              <a:rPr lang="en-CA" dirty="0" smtClean="0"/>
              <a:t>no matter what their resistances. </a:t>
            </a:r>
            <a:endParaRPr lang="en-CA" dirty="0"/>
          </a:p>
        </p:txBody>
      </p:sp>
      <p:grpSp>
        <p:nvGrpSpPr>
          <p:cNvPr id="6146" name="Group 2"/>
          <p:cNvGrpSpPr>
            <a:grpSpLocks/>
          </p:cNvGrpSpPr>
          <p:nvPr/>
        </p:nvGrpSpPr>
        <p:grpSpPr bwMode="auto">
          <a:xfrm>
            <a:off x="3635896" y="4005064"/>
            <a:ext cx="5256584" cy="2448272"/>
            <a:chOff x="683" y="11943"/>
            <a:chExt cx="4608" cy="2236"/>
          </a:xfrm>
        </p:grpSpPr>
        <p:sp>
          <p:nvSpPr>
            <p:cNvPr id="6147" name="Text Box 3"/>
            <p:cNvSpPr txBox="1">
              <a:spLocks noChangeArrowheads="1"/>
            </p:cNvSpPr>
            <p:nvPr/>
          </p:nvSpPr>
          <p:spPr bwMode="auto">
            <a:xfrm>
              <a:off x="1444" y="11943"/>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9.0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6148" name="Text Box 4"/>
            <p:cNvSpPr txBox="1">
              <a:spLocks noChangeArrowheads="1"/>
            </p:cNvSpPr>
            <p:nvPr/>
          </p:nvSpPr>
          <p:spPr bwMode="auto">
            <a:xfrm>
              <a:off x="4012" y="13524"/>
              <a:ext cx="59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I</a:t>
              </a:r>
              <a:r>
                <a:rPr kumimoji="0" lang="en-CA" sz="2400" b="0" i="0" u="none" strike="noStrike" cap="none" normalizeH="0" baseline="-25000" smtClean="0">
                  <a:ln>
                    <a:noFill/>
                  </a:ln>
                  <a:solidFill>
                    <a:schemeClr val="tx1"/>
                  </a:solidFill>
                  <a:effectLst/>
                  <a:latin typeface="Calibri" pitchFamily="34" charset="0"/>
                  <a:cs typeface="Arial" pitchFamily="34" charset="0"/>
                </a:rPr>
                <a:t>3</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6149" name="Text Box 5"/>
            <p:cNvSpPr txBox="1">
              <a:spLocks noChangeArrowheads="1"/>
            </p:cNvSpPr>
            <p:nvPr/>
          </p:nvSpPr>
          <p:spPr bwMode="auto">
            <a:xfrm>
              <a:off x="3164" y="1373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3.0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6150" name="Text Box 6"/>
            <p:cNvSpPr txBox="1">
              <a:spLocks noChangeArrowheads="1"/>
            </p:cNvSpPr>
            <p:nvPr/>
          </p:nvSpPr>
          <p:spPr bwMode="auto">
            <a:xfrm>
              <a:off x="1974" y="1366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3.0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6151" name="Text Box 7"/>
            <p:cNvSpPr txBox="1">
              <a:spLocks noChangeArrowheads="1"/>
            </p:cNvSpPr>
            <p:nvPr/>
          </p:nvSpPr>
          <p:spPr bwMode="auto">
            <a:xfrm>
              <a:off x="4012" y="12619"/>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3</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6152" name="Text Box 8"/>
            <p:cNvSpPr txBox="1">
              <a:spLocks noChangeArrowheads="1"/>
            </p:cNvSpPr>
            <p:nvPr/>
          </p:nvSpPr>
          <p:spPr bwMode="auto">
            <a:xfrm>
              <a:off x="2833" y="12684"/>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6153" name="Text Box 9"/>
            <p:cNvSpPr txBox="1">
              <a:spLocks noChangeArrowheads="1"/>
            </p:cNvSpPr>
            <p:nvPr/>
          </p:nvSpPr>
          <p:spPr bwMode="auto">
            <a:xfrm>
              <a:off x="2549" y="132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1</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cxnSp>
          <p:nvCxnSpPr>
            <p:cNvPr id="6154" name="AutoShape 10"/>
            <p:cNvCxnSpPr>
              <a:cxnSpLocks noChangeShapeType="1"/>
            </p:cNvCxnSpPr>
            <p:nvPr/>
          </p:nvCxnSpPr>
          <p:spPr bwMode="auto">
            <a:xfrm>
              <a:off x="2736" y="13666"/>
              <a:ext cx="0" cy="319"/>
            </a:xfrm>
            <a:prstGeom prst="straightConnector1">
              <a:avLst/>
            </a:prstGeom>
            <a:noFill/>
            <a:ln w="9525">
              <a:solidFill>
                <a:srgbClr val="000000"/>
              </a:solidFill>
              <a:round/>
              <a:headEnd/>
              <a:tailEnd type="triangle" w="med" len="med"/>
            </a:ln>
          </p:spPr>
        </p:cxnSp>
        <p:grpSp>
          <p:nvGrpSpPr>
            <p:cNvPr id="6155" name="Group 11"/>
            <p:cNvGrpSpPr>
              <a:grpSpLocks/>
            </p:cNvGrpSpPr>
            <p:nvPr/>
          </p:nvGrpSpPr>
          <p:grpSpPr bwMode="auto">
            <a:xfrm>
              <a:off x="683" y="12284"/>
              <a:ext cx="4608" cy="1895"/>
              <a:chOff x="683" y="12284"/>
              <a:chExt cx="4608" cy="1895"/>
            </a:xfrm>
          </p:grpSpPr>
          <p:cxnSp>
            <p:nvCxnSpPr>
              <p:cNvPr id="6156" name="AutoShape 12"/>
              <p:cNvCxnSpPr>
                <a:cxnSpLocks noChangeShapeType="1"/>
              </p:cNvCxnSpPr>
              <p:nvPr/>
            </p:nvCxnSpPr>
            <p:spPr bwMode="auto">
              <a:xfrm>
                <a:off x="1502" y="12284"/>
                <a:ext cx="2988" cy="1"/>
              </a:xfrm>
              <a:prstGeom prst="straightConnector1">
                <a:avLst/>
              </a:prstGeom>
              <a:noFill/>
              <a:ln w="9525">
                <a:solidFill>
                  <a:srgbClr val="000000"/>
                </a:solidFill>
                <a:round/>
                <a:headEnd/>
                <a:tailEnd/>
              </a:ln>
            </p:spPr>
          </p:cxnSp>
          <p:cxnSp>
            <p:nvCxnSpPr>
              <p:cNvPr id="6157" name="AutoShape 13"/>
              <p:cNvCxnSpPr>
                <a:cxnSpLocks noChangeShapeType="1"/>
              </p:cNvCxnSpPr>
              <p:nvPr/>
            </p:nvCxnSpPr>
            <p:spPr bwMode="auto">
              <a:xfrm>
                <a:off x="2605" y="12285"/>
                <a:ext cx="0" cy="313"/>
              </a:xfrm>
              <a:prstGeom prst="straightConnector1">
                <a:avLst/>
              </a:prstGeom>
              <a:noFill/>
              <a:ln w="9525">
                <a:solidFill>
                  <a:srgbClr val="000000"/>
                </a:solidFill>
                <a:round/>
                <a:headEnd/>
                <a:tailEnd/>
              </a:ln>
            </p:spPr>
          </p:cxnSp>
          <p:grpSp>
            <p:nvGrpSpPr>
              <p:cNvPr id="6158" name="Group 14"/>
              <p:cNvGrpSpPr>
                <a:grpSpLocks/>
              </p:cNvGrpSpPr>
              <p:nvPr/>
            </p:nvGrpSpPr>
            <p:grpSpPr bwMode="auto">
              <a:xfrm rot="5400000">
                <a:off x="2218" y="12903"/>
                <a:ext cx="802" cy="191"/>
                <a:chOff x="4057" y="8064"/>
                <a:chExt cx="701" cy="275"/>
              </a:xfrm>
            </p:grpSpPr>
            <p:cxnSp>
              <p:nvCxnSpPr>
                <p:cNvPr id="6159" name="AutoShape 15"/>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6160" name="AutoShape 16"/>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6161" name="AutoShape 17"/>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6162" name="AutoShape 18"/>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6163" name="AutoShape 19"/>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6164" name="AutoShape 20"/>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6165" name="AutoShape 21"/>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6166" name="AutoShape 22"/>
              <p:cNvCxnSpPr>
                <a:cxnSpLocks noChangeShapeType="1"/>
              </p:cNvCxnSpPr>
              <p:nvPr/>
            </p:nvCxnSpPr>
            <p:spPr bwMode="auto">
              <a:xfrm>
                <a:off x="4490" y="12285"/>
                <a:ext cx="10" cy="598"/>
              </a:xfrm>
              <a:prstGeom prst="straightConnector1">
                <a:avLst/>
              </a:prstGeom>
              <a:noFill/>
              <a:ln w="9525">
                <a:solidFill>
                  <a:srgbClr val="000000"/>
                </a:solidFill>
                <a:round/>
                <a:headEnd/>
                <a:tailEnd/>
              </a:ln>
            </p:spPr>
          </p:cxnSp>
          <p:cxnSp>
            <p:nvCxnSpPr>
              <p:cNvPr id="6167" name="AutoShape 23"/>
              <p:cNvCxnSpPr>
                <a:cxnSpLocks noChangeShapeType="1"/>
              </p:cNvCxnSpPr>
              <p:nvPr/>
            </p:nvCxnSpPr>
            <p:spPr bwMode="auto">
              <a:xfrm flipH="1">
                <a:off x="1502" y="14178"/>
                <a:ext cx="2988" cy="1"/>
              </a:xfrm>
              <a:prstGeom prst="straightConnector1">
                <a:avLst/>
              </a:prstGeom>
              <a:noFill/>
              <a:ln w="9525">
                <a:solidFill>
                  <a:srgbClr val="000000"/>
                </a:solidFill>
                <a:round/>
                <a:headEnd/>
                <a:tailEnd/>
              </a:ln>
            </p:spPr>
          </p:cxnSp>
          <p:grpSp>
            <p:nvGrpSpPr>
              <p:cNvPr id="6168" name="Group 24"/>
              <p:cNvGrpSpPr>
                <a:grpSpLocks/>
              </p:cNvGrpSpPr>
              <p:nvPr/>
            </p:nvGrpSpPr>
            <p:grpSpPr bwMode="auto">
              <a:xfrm>
                <a:off x="1348" y="12284"/>
                <a:ext cx="313" cy="1894"/>
                <a:chOff x="1314" y="12736"/>
                <a:chExt cx="596" cy="1442"/>
              </a:xfrm>
            </p:grpSpPr>
            <p:cxnSp>
              <p:nvCxnSpPr>
                <p:cNvPr id="6169" name="AutoShape 25"/>
                <p:cNvCxnSpPr>
                  <a:cxnSpLocks noChangeShapeType="1"/>
                </p:cNvCxnSpPr>
                <p:nvPr/>
              </p:nvCxnSpPr>
              <p:spPr bwMode="auto">
                <a:xfrm>
                  <a:off x="1314" y="13240"/>
                  <a:ext cx="586" cy="0"/>
                </a:xfrm>
                <a:prstGeom prst="straightConnector1">
                  <a:avLst/>
                </a:prstGeom>
                <a:noFill/>
                <a:ln w="9525">
                  <a:solidFill>
                    <a:srgbClr val="000000"/>
                  </a:solidFill>
                  <a:round/>
                  <a:headEnd/>
                  <a:tailEnd/>
                </a:ln>
              </p:spPr>
            </p:cxnSp>
            <p:cxnSp>
              <p:nvCxnSpPr>
                <p:cNvPr id="6170" name="AutoShape 26"/>
                <p:cNvCxnSpPr>
                  <a:cxnSpLocks noChangeShapeType="1"/>
                </p:cNvCxnSpPr>
                <p:nvPr/>
              </p:nvCxnSpPr>
              <p:spPr bwMode="auto">
                <a:xfrm>
                  <a:off x="1608" y="12736"/>
                  <a:ext cx="0" cy="418"/>
                </a:xfrm>
                <a:prstGeom prst="straightConnector1">
                  <a:avLst/>
                </a:prstGeom>
                <a:noFill/>
                <a:ln w="9525">
                  <a:solidFill>
                    <a:srgbClr val="000000"/>
                  </a:solidFill>
                  <a:round/>
                  <a:headEnd/>
                  <a:tailEnd/>
                </a:ln>
              </p:spPr>
            </p:cxnSp>
            <p:cxnSp>
              <p:nvCxnSpPr>
                <p:cNvPr id="6171" name="AutoShape 27"/>
                <p:cNvCxnSpPr>
                  <a:cxnSpLocks noChangeShapeType="1"/>
                </p:cNvCxnSpPr>
                <p:nvPr/>
              </p:nvCxnSpPr>
              <p:spPr bwMode="auto">
                <a:xfrm>
                  <a:off x="1442" y="13154"/>
                  <a:ext cx="321" cy="0"/>
                </a:xfrm>
                <a:prstGeom prst="straightConnector1">
                  <a:avLst/>
                </a:prstGeom>
                <a:noFill/>
                <a:ln w="9525">
                  <a:solidFill>
                    <a:srgbClr val="000000"/>
                  </a:solidFill>
                  <a:round/>
                  <a:headEnd/>
                  <a:tailEnd/>
                </a:ln>
              </p:spPr>
            </p:cxnSp>
            <p:cxnSp>
              <p:nvCxnSpPr>
                <p:cNvPr id="6172" name="AutoShape 28"/>
                <p:cNvCxnSpPr>
                  <a:cxnSpLocks noChangeShapeType="1"/>
                </p:cNvCxnSpPr>
                <p:nvPr/>
              </p:nvCxnSpPr>
              <p:spPr bwMode="auto">
                <a:xfrm>
                  <a:off x="1453" y="13317"/>
                  <a:ext cx="321" cy="0"/>
                </a:xfrm>
                <a:prstGeom prst="straightConnector1">
                  <a:avLst/>
                </a:prstGeom>
                <a:noFill/>
                <a:ln w="9525">
                  <a:solidFill>
                    <a:srgbClr val="000000"/>
                  </a:solidFill>
                  <a:round/>
                  <a:headEnd/>
                  <a:tailEnd/>
                </a:ln>
              </p:spPr>
            </p:cxnSp>
            <p:cxnSp>
              <p:nvCxnSpPr>
                <p:cNvPr id="6173" name="AutoShape 29"/>
                <p:cNvCxnSpPr>
                  <a:cxnSpLocks noChangeShapeType="1"/>
                </p:cNvCxnSpPr>
                <p:nvPr/>
              </p:nvCxnSpPr>
              <p:spPr bwMode="auto">
                <a:xfrm>
                  <a:off x="1461" y="13481"/>
                  <a:ext cx="321" cy="0"/>
                </a:xfrm>
                <a:prstGeom prst="straightConnector1">
                  <a:avLst/>
                </a:prstGeom>
                <a:noFill/>
                <a:ln w="9525">
                  <a:solidFill>
                    <a:srgbClr val="000000"/>
                  </a:solidFill>
                  <a:round/>
                  <a:headEnd/>
                  <a:tailEnd/>
                </a:ln>
              </p:spPr>
            </p:cxnSp>
            <p:cxnSp>
              <p:nvCxnSpPr>
                <p:cNvPr id="6174" name="AutoShape 30"/>
                <p:cNvCxnSpPr>
                  <a:cxnSpLocks noChangeShapeType="1"/>
                </p:cNvCxnSpPr>
                <p:nvPr/>
              </p:nvCxnSpPr>
              <p:spPr bwMode="auto">
                <a:xfrm>
                  <a:off x="1457" y="13656"/>
                  <a:ext cx="320" cy="0"/>
                </a:xfrm>
                <a:prstGeom prst="straightConnector1">
                  <a:avLst/>
                </a:prstGeom>
                <a:noFill/>
                <a:ln w="9525">
                  <a:solidFill>
                    <a:srgbClr val="000000"/>
                  </a:solidFill>
                  <a:round/>
                  <a:headEnd/>
                  <a:tailEnd/>
                </a:ln>
              </p:spPr>
            </p:cxnSp>
            <p:cxnSp>
              <p:nvCxnSpPr>
                <p:cNvPr id="6175" name="AutoShape 31"/>
                <p:cNvCxnSpPr>
                  <a:cxnSpLocks noChangeShapeType="1"/>
                </p:cNvCxnSpPr>
                <p:nvPr/>
              </p:nvCxnSpPr>
              <p:spPr bwMode="auto">
                <a:xfrm>
                  <a:off x="1324" y="13394"/>
                  <a:ext cx="586" cy="0"/>
                </a:xfrm>
                <a:prstGeom prst="straightConnector1">
                  <a:avLst/>
                </a:prstGeom>
                <a:noFill/>
                <a:ln w="9525">
                  <a:solidFill>
                    <a:srgbClr val="000000"/>
                  </a:solidFill>
                  <a:round/>
                  <a:headEnd/>
                  <a:tailEnd/>
                </a:ln>
              </p:spPr>
            </p:cxnSp>
            <p:cxnSp>
              <p:nvCxnSpPr>
                <p:cNvPr id="6176" name="AutoShape 32"/>
                <p:cNvCxnSpPr>
                  <a:cxnSpLocks noChangeShapeType="1"/>
                </p:cNvCxnSpPr>
                <p:nvPr/>
              </p:nvCxnSpPr>
              <p:spPr bwMode="auto">
                <a:xfrm>
                  <a:off x="1314" y="13563"/>
                  <a:ext cx="586" cy="0"/>
                </a:xfrm>
                <a:prstGeom prst="straightConnector1">
                  <a:avLst/>
                </a:prstGeom>
                <a:noFill/>
                <a:ln w="9525">
                  <a:solidFill>
                    <a:srgbClr val="000000"/>
                  </a:solidFill>
                  <a:round/>
                  <a:headEnd/>
                  <a:tailEnd/>
                </a:ln>
              </p:spPr>
            </p:cxnSp>
            <p:cxnSp>
              <p:nvCxnSpPr>
                <p:cNvPr id="6177" name="AutoShape 33"/>
                <p:cNvCxnSpPr>
                  <a:cxnSpLocks noChangeShapeType="1"/>
                </p:cNvCxnSpPr>
                <p:nvPr/>
              </p:nvCxnSpPr>
              <p:spPr bwMode="auto">
                <a:xfrm>
                  <a:off x="1324" y="13758"/>
                  <a:ext cx="586" cy="0"/>
                </a:xfrm>
                <a:prstGeom prst="straightConnector1">
                  <a:avLst/>
                </a:prstGeom>
                <a:noFill/>
                <a:ln w="9525">
                  <a:solidFill>
                    <a:srgbClr val="000000"/>
                  </a:solidFill>
                  <a:round/>
                  <a:headEnd/>
                  <a:tailEnd/>
                </a:ln>
              </p:spPr>
            </p:cxnSp>
            <p:cxnSp>
              <p:nvCxnSpPr>
                <p:cNvPr id="6178" name="AutoShape 34"/>
                <p:cNvCxnSpPr>
                  <a:cxnSpLocks noChangeShapeType="1"/>
                </p:cNvCxnSpPr>
                <p:nvPr/>
              </p:nvCxnSpPr>
              <p:spPr bwMode="auto">
                <a:xfrm>
                  <a:off x="1608" y="13751"/>
                  <a:ext cx="0" cy="427"/>
                </a:xfrm>
                <a:prstGeom prst="straightConnector1">
                  <a:avLst/>
                </a:prstGeom>
                <a:noFill/>
                <a:ln w="9525">
                  <a:solidFill>
                    <a:srgbClr val="000000"/>
                  </a:solidFill>
                  <a:round/>
                  <a:headEnd/>
                  <a:tailEnd/>
                </a:ln>
              </p:spPr>
            </p:cxnSp>
          </p:grpSp>
          <p:grpSp>
            <p:nvGrpSpPr>
              <p:cNvPr id="6179" name="Group 35"/>
              <p:cNvGrpSpPr>
                <a:grpSpLocks/>
              </p:cNvGrpSpPr>
              <p:nvPr/>
            </p:nvGrpSpPr>
            <p:grpSpPr bwMode="auto">
              <a:xfrm>
                <a:off x="683" y="12736"/>
                <a:ext cx="763" cy="1062"/>
                <a:chOff x="6187" y="12736"/>
                <a:chExt cx="763" cy="1062"/>
              </a:xfrm>
            </p:grpSpPr>
            <p:sp>
              <p:nvSpPr>
                <p:cNvPr id="6180" name="Oval 36"/>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30V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6181" name="Group 37"/>
                <p:cNvGrpSpPr>
                  <a:grpSpLocks/>
                </p:cNvGrpSpPr>
                <p:nvPr/>
              </p:nvGrpSpPr>
              <p:grpSpPr bwMode="auto">
                <a:xfrm rot="16200000">
                  <a:off x="6212" y="13060"/>
                  <a:ext cx="1062" cy="414"/>
                  <a:chOff x="3844" y="7489"/>
                  <a:chExt cx="1152" cy="689"/>
                </a:xfrm>
              </p:grpSpPr>
              <p:cxnSp>
                <p:nvCxnSpPr>
                  <p:cNvPr id="6182" name="AutoShape 38"/>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6183" name="AutoShape 39"/>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6184" name="AutoShape 40"/>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6185" name="AutoShape 41"/>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6186" name="AutoShape 42"/>
              <p:cNvCxnSpPr>
                <a:cxnSpLocks noChangeShapeType="1"/>
              </p:cNvCxnSpPr>
              <p:nvPr/>
            </p:nvCxnSpPr>
            <p:spPr bwMode="auto">
              <a:xfrm>
                <a:off x="2636" y="13395"/>
                <a:ext cx="1" cy="783"/>
              </a:xfrm>
              <a:prstGeom prst="straightConnector1">
                <a:avLst/>
              </a:prstGeom>
              <a:noFill/>
              <a:ln w="9525">
                <a:solidFill>
                  <a:srgbClr val="000000"/>
                </a:solidFill>
                <a:round/>
                <a:headEnd/>
                <a:tailEnd/>
              </a:ln>
            </p:spPr>
          </p:cxnSp>
          <p:grpSp>
            <p:nvGrpSpPr>
              <p:cNvPr id="6187" name="Group 43"/>
              <p:cNvGrpSpPr>
                <a:grpSpLocks/>
              </p:cNvGrpSpPr>
              <p:nvPr/>
            </p:nvGrpSpPr>
            <p:grpSpPr bwMode="auto">
              <a:xfrm>
                <a:off x="1832" y="12569"/>
                <a:ext cx="763" cy="1062"/>
                <a:chOff x="6187" y="12736"/>
                <a:chExt cx="763" cy="1062"/>
              </a:xfrm>
            </p:grpSpPr>
            <p:sp>
              <p:nvSpPr>
                <p:cNvPr id="6188" name="Oval 44"/>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30V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6189" name="Group 45"/>
                <p:cNvGrpSpPr>
                  <a:grpSpLocks/>
                </p:cNvGrpSpPr>
                <p:nvPr/>
              </p:nvGrpSpPr>
              <p:grpSpPr bwMode="auto">
                <a:xfrm rot="16200000">
                  <a:off x="6212" y="13060"/>
                  <a:ext cx="1062" cy="414"/>
                  <a:chOff x="3844" y="7489"/>
                  <a:chExt cx="1152" cy="689"/>
                </a:xfrm>
              </p:grpSpPr>
              <p:cxnSp>
                <p:nvCxnSpPr>
                  <p:cNvPr id="6190" name="AutoShape 4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6191" name="AutoShape 4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6192" name="AutoShape 4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6193" name="AutoShape 4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6194" name="Group 50"/>
              <p:cNvGrpSpPr>
                <a:grpSpLocks/>
              </p:cNvGrpSpPr>
              <p:nvPr/>
            </p:nvGrpSpPr>
            <p:grpSpPr bwMode="auto">
              <a:xfrm rot="5400000">
                <a:off x="4083" y="13161"/>
                <a:ext cx="748" cy="191"/>
                <a:chOff x="4057" y="8064"/>
                <a:chExt cx="701" cy="275"/>
              </a:xfrm>
            </p:grpSpPr>
            <p:cxnSp>
              <p:nvCxnSpPr>
                <p:cNvPr id="6195" name="AutoShape 51"/>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6196" name="AutoShape 52"/>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6197" name="AutoShape 53"/>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6198" name="AutoShape 54"/>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6199" name="AutoShape 55"/>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6200" name="AutoShape 56"/>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6201" name="AutoShape 57"/>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grpSp>
            <p:nvGrpSpPr>
              <p:cNvPr id="6202" name="Group 58"/>
              <p:cNvGrpSpPr>
                <a:grpSpLocks/>
              </p:cNvGrpSpPr>
              <p:nvPr/>
            </p:nvGrpSpPr>
            <p:grpSpPr bwMode="auto">
              <a:xfrm>
                <a:off x="3169" y="12284"/>
                <a:ext cx="190" cy="1894"/>
                <a:chOff x="3052" y="12284"/>
                <a:chExt cx="190" cy="1894"/>
              </a:xfrm>
            </p:grpSpPr>
            <p:grpSp>
              <p:nvGrpSpPr>
                <p:cNvPr id="6203" name="Group 59"/>
                <p:cNvGrpSpPr>
                  <a:grpSpLocks/>
                </p:cNvGrpSpPr>
                <p:nvPr/>
              </p:nvGrpSpPr>
              <p:grpSpPr bwMode="auto">
                <a:xfrm rot="5400000">
                  <a:off x="2814" y="12890"/>
                  <a:ext cx="665" cy="190"/>
                  <a:chOff x="4057" y="8064"/>
                  <a:chExt cx="701" cy="275"/>
                </a:xfrm>
              </p:grpSpPr>
              <p:cxnSp>
                <p:nvCxnSpPr>
                  <p:cNvPr id="6204" name="AutoShape 60"/>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6205" name="AutoShape 61"/>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6206" name="AutoShape 62"/>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6207" name="AutoShape 63"/>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6208" name="AutoShape 64"/>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6209" name="AutoShape 65"/>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6210" name="AutoShape 66"/>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6211" name="AutoShape 67"/>
                <p:cNvCxnSpPr>
                  <a:cxnSpLocks noChangeShapeType="1"/>
                </p:cNvCxnSpPr>
                <p:nvPr/>
              </p:nvCxnSpPr>
              <p:spPr bwMode="auto">
                <a:xfrm>
                  <a:off x="3160" y="12284"/>
                  <a:ext cx="5" cy="439"/>
                </a:xfrm>
                <a:prstGeom prst="straightConnector1">
                  <a:avLst/>
                </a:prstGeom>
                <a:noFill/>
                <a:ln w="9525">
                  <a:solidFill>
                    <a:srgbClr val="000000"/>
                  </a:solidFill>
                  <a:round/>
                  <a:headEnd/>
                  <a:tailEnd/>
                </a:ln>
              </p:spPr>
            </p:cxnSp>
            <p:cxnSp>
              <p:nvCxnSpPr>
                <p:cNvPr id="6212" name="AutoShape 68"/>
                <p:cNvCxnSpPr>
                  <a:cxnSpLocks noChangeShapeType="1"/>
                </p:cNvCxnSpPr>
                <p:nvPr/>
              </p:nvCxnSpPr>
              <p:spPr bwMode="auto">
                <a:xfrm>
                  <a:off x="3160" y="13317"/>
                  <a:ext cx="5" cy="861"/>
                </a:xfrm>
                <a:prstGeom prst="straightConnector1">
                  <a:avLst/>
                </a:prstGeom>
                <a:noFill/>
                <a:ln w="9525">
                  <a:solidFill>
                    <a:srgbClr val="000000"/>
                  </a:solidFill>
                  <a:round/>
                  <a:headEnd/>
                  <a:tailEnd/>
                </a:ln>
              </p:spPr>
            </p:cxnSp>
          </p:grpSp>
          <p:grpSp>
            <p:nvGrpSpPr>
              <p:cNvPr id="6213" name="Group 69"/>
              <p:cNvGrpSpPr>
                <a:grpSpLocks/>
              </p:cNvGrpSpPr>
              <p:nvPr/>
            </p:nvGrpSpPr>
            <p:grpSpPr bwMode="auto">
              <a:xfrm>
                <a:off x="4490" y="12833"/>
                <a:ext cx="801" cy="1058"/>
                <a:chOff x="7889" y="12487"/>
                <a:chExt cx="801" cy="1058"/>
              </a:xfrm>
            </p:grpSpPr>
            <p:sp>
              <p:nvSpPr>
                <p:cNvPr id="6214" name="Oval 70"/>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6215" name="Group 71"/>
                <p:cNvGrpSpPr>
                  <a:grpSpLocks/>
                </p:cNvGrpSpPr>
                <p:nvPr/>
              </p:nvGrpSpPr>
              <p:grpSpPr bwMode="auto">
                <a:xfrm rot="5400000">
                  <a:off x="7521" y="12855"/>
                  <a:ext cx="1058" cy="322"/>
                  <a:chOff x="3844" y="7489"/>
                  <a:chExt cx="1152" cy="689"/>
                </a:xfrm>
              </p:grpSpPr>
              <p:cxnSp>
                <p:nvCxnSpPr>
                  <p:cNvPr id="6216" name="AutoShape 7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6217" name="AutoShape 7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6218" name="AutoShape 7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6219" name="AutoShape 7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6220" name="Group 76"/>
              <p:cNvGrpSpPr>
                <a:grpSpLocks/>
              </p:cNvGrpSpPr>
              <p:nvPr/>
            </p:nvGrpSpPr>
            <p:grpSpPr bwMode="auto">
              <a:xfrm>
                <a:off x="3316" y="12637"/>
                <a:ext cx="801" cy="1058"/>
                <a:chOff x="7889" y="12487"/>
                <a:chExt cx="801" cy="1058"/>
              </a:xfrm>
            </p:grpSpPr>
            <p:sp>
              <p:nvSpPr>
                <p:cNvPr id="6221" name="Oval 77"/>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V</a:t>
                  </a:r>
                  <a:r>
                    <a:rPr kumimoji="0" lang="en-CA" sz="16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6222" name="Group 78"/>
                <p:cNvGrpSpPr>
                  <a:grpSpLocks/>
                </p:cNvGrpSpPr>
                <p:nvPr/>
              </p:nvGrpSpPr>
              <p:grpSpPr bwMode="auto">
                <a:xfrm rot="5400000">
                  <a:off x="7521" y="12855"/>
                  <a:ext cx="1058" cy="322"/>
                  <a:chOff x="3844" y="7489"/>
                  <a:chExt cx="1152" cy="689"/>
                </a:xfrm>
              </p:grpSpPr>
              <p:cxnSp>
                <p:nvCxnSpPr>
                  <p:cNvPr id="6223" name="AutoShape 7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6224" name="AutoShape 8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6225" name="AutoShape 8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6226" name="AutoShape 8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6227" name="AutoShape 83"/>
              <p:cNvCxnSpPr>
                <a:cxnSpLocks noChangeShapeType="1"/>
              </p:cNvCxnSpPr>
              <p:nvPr/>
            </p:nvCxnSpPr>
            <p:spPr bwMode="auto">
              <a:xfrm>
                <a:off x="4474" y="13626"/>
                <a:ext cx="26" cy="552"/>
              </a:xfrm>
              <a:prstGeom prst="straightConnector1">
                <a:avLst/>
              </a:prstGeom>
              <a:noFill/>
              <a:ln w="9525">
                <a:solidFill>
                  <a:srgbClr val="000000"/>
                </a:solidFill>
                <a:round/>
                <a:headEnd/>
                <a:tailEnd/>
              </a:ln>
            </p:spPr>
          </p:cxnSp>
        </p:grpSp>
        <p:cxnSp>
          <p:nvCxnSpPr>
            <p:cNvPr id="6228" name="AutoShape 84"/>
            <p:cNvCxnSpPr>
              <a:cxnSpLocks noChangeShapeType="1"/>
            </p:cNvCxnSpPr>
            <p:nvPr/>
          </p:nvCxnSpPr>
          <p:spPr bwMode="auto">
            <a:xfrm>
              <a:off x="3130" y="13695"/>
              <a:ext cx="1" cy="309"/>
            </a:xfrm>
            <a:prstGeom prst="straightConnector1">
              <a:avLst/>
            </a:prstGeom>
            <a:noFill/>
            <a:ln w="9525">
              <a:solidFill>
                <a:srgbClr val="000000"/>
              </a:solidFill>
              <a:round/>
              <a:headEnd/>
              <a:tailEnd type="triangle" w="med" len="med"/>
            </a:ln>
          </p:spPr>
        </p:cxnSp>
        <p:cxnSp>
          <p:nvCxnSpPr>
            <p:cNvPr id="6229" name="AutoShape 85"/>
            <p:cNvCxnSpPr>
              <a:cxnSpLocks noChangeShapeType="1"/>
            </p:cNvCxnSpPr>
            <p:nvPr/>
          </p:nvCxnSpPr>
          <p:spPr bwMode="auto">
            <a:xfrm>
              <a:off x="4257" y="13109"/>
              <a:ext cx="1" cy="326"/>
            </a:xfrm>
            <a:prstGeom prst="straightConnector1">
              <a:avLst/>
            </a:prstGeom>
            <a:noFill/>
            <a:ln w="9525">
              <a:solidFill>
                <a:srgbClr val="000000"/>
              </a:solidFill>
              <a:round/>
              <a:headEnd/>
              <a:tailEnd type="triangle" w="med" len="med"/>
            </a:ln>
          </p:spPr>
        </p:cxnSp>
        <p:cxnSp>
          <p:nvCxnSpPr>
            <p:cNvPr id="6230" name="AutoShape 86"/>
            <p:cNvCxnSpPr>
              <a:cxnSpLocks noChangeShapeType="1"/>
            </p:cNvCxnSpPr>
            <p:nvPr/>
          </p:nvCxnSpPr>
          <p:spPr bwMode="auto">
            <a:xfrm>
              <a:off x="1661" y="12370"/>
              <a:ext cx="567"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fontScale="90000"/>
          </a:bodyPr>
          <a:lstStyle/>
          <a:p>
            <a:r>
              <a:rPr lang="en-CA" b="1" dirty="0" smtClean="0"/>
              <a:t>Current</a:t>
            </a:r>
            <a:r>
              <a:rPr lang="en-CA" dirty="0" smtClean="0"/>
              <a:t> </a:t>
            </a:r>
            <a:endParaRPr lang="en-CA" dirty="0"/>
          </a:p>
        </p:txBody>
      </p:sp>
      <p:sp>
        <p:nvSpPr>
          <p:cNvPr id="3" name="Content Placeholder 2"/>
          <p:cNvSpPr>
            <a:spLocks noGrp="1"/>
          </p:cNvSpPr>
          <p:nvPr>
            <p:ph idx="1"/>
          </p:nvPr>
        </p:nvSpPr>
        <p:spPr>
          <a:xfrm>
            <a:off x="1115616" y="908720"/>
            <a:ext cx="7818072" cy="5339680"/>
          </a:xfrm>
        </p:spPr>
        <p:txBody>
          <a:bodyPr/>
          <a:lstStyle/>
          <a:p>
            <a:r>
              <a:rPr lang="en-CA" dirty="0" smtClean="0"/>
              <a:t>There are 4 junction points in this diagram. One at the top and bottom of each branch, to resistors 1 and 2. The sum of the current entering the junctions must equal the sum exiting. </a:t>
            </a:r>
          </a:p>
        </p:txBody>
      </p:sp>
      <p:grpSp>
        <p:nvGrpSpPr>
          <p:cNvPr id="7170" name="Group 2"/>
          <p:cNvGrpSpPr>
            <a:grpSpLocks/>
          </p:cNvGrpSpPr>
          <p:nvPr/>
        </p:nvGrpSpPr>
        <p:grpSpPr bwMode="auto">
          <a:xfrm>
            <a:off x="2771800" y="3212976"/>
            <a:ext cx="5112568" cy="3384376"/>
            <a:chOff x="683" y="11943"/>
            <a:chExt cx="4608" cy="2236"/>
          </a:xfrm>
        </p:grpSpPr>
        <p:sp>
          <p:nvSpPr>
            <p:cNvPr id="7171" name="Text Box 3"/>
            <p:cNvSpPr txBox="1">
              <a:spLocks noChangeArrowheads="1"/>
            </p:cNvSpPr>
            <p:nvPr/>
          </p:nvSpPr>
          <p:spPr bwMode="auto">
            <a:xfrm>
              <a:off x="1444" y="11943"/>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9.0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7172" name="Text Box 4"/>
            <p:cNvSpPr txBox="1">
              <a:spLocks noChangeArrowheads="1"/>
            </p:cNvSpPr>
            <p:nvPr/>
          </p:nvSpPr>
          <p:spPr bwMode="auto">
            <a:xfrm>
              <a:off x="4012" y="13524"/>
              <a:ext cx="59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I</a:t>
              </a:r>
              <a:r>
                <a:rPr kumimoji="0" lang="en-CA" sz="2800" b="0" i="0" u="none" strike="noStrike" cap="none" normalizeH="0" baseline="-25000" smtClean="0">
                  <a:ln>
                    <a:noFill/>
                  </a:ln>
                  <a:solidFill>
                    <a:schemeClr val="tx1"/>
                  </a:solidFill>
                  <a:effectLst/>
                  <a:latin typeface="Calibri" pitchFamily="34" charset="0"/>
                  <a:cs typeface="Arial" pitchFamily="34" charset="0"/>
                </a:rPr>
                <a:t>3</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7173" name="Text Box 5"/>
            <p:cNvSpPr txBox="1">
              <a:spLocks noChangeArrowheads="1"/>
            </p:cNvSpPr>
            <p:nvPr/>
          </p:nvSpPr>
          <p:spPr bwMode="auto">
            <a:xfrm>
              <a:off x="3164" y="1373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3.0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7174" name="Text Box 6"/>
            <p:cNvSpPr txBox="1">
              <a:spLocks noChangeArrowheads="1"/>
            </p:cNvSpPr>
            <p:nvPr/>
          </p:nvSpPr>
          <p:spPr bwMode="auto">
            <a:xfrm>
              <a:off x="1974" y="1366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3.0 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7175" name="Text Box 7"/>
            <p:cNvSpPr txBox="1">
              <a:spLocks noChangeArrowheads="1"/>
            </p:cNvSpPr>
            <p:nvPr/>
          </p:nvSpPr>
          <p:spPr bwMode="auto">
            <a:xfrm>
              <a:off x="4012" y="12619"/>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3</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7176" name="Text Box 8"/>
            <p:cNvSpPr txBox="1">
              <a:spLocks noChangeArrowheads="1"/>
            </p:cNvSpPr>
            <p:nvPr/>
          </p:nvSpPr>
          <p:spPr bwMode="auto">
            <a:xfrm>
              <a:off x="2833" y="12684"/>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sp>
          <p:nvSpPr>
            <p:cNvPr id="7177" name="Text Box 9"/>
            <p:cNvSpPr txBox="1">
              <a:spLocks noChangeArrowheads="1"/>
            </p:cNvSpPr>
            <p:nvPr/>
          </p:nvSpPr>
          <p:spPr bwMode="auto">
            <a:xfrm>
              <a:off x="2549" y="132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800" b="0" i="0" u="none" strike="noStrike" cap="none" normalizeH="0" baseline="0" smtClean="0">
                  <a:ln>
                    <a:noFill/>
                  </a:ln>
                  <a:solidFill>
                    <a:schemeClr val="tx1"/>
                  </a:solidFill>
                  <a:effectLst/>
                  <a:latin typeface="Calibri" pitchFamily="34" charset="0"/>
                  <a:cs typeface="Arial" pitchFamily="34" charset="0"/>
                </a:rPr>
                <a:t>R</a:t>
              </a:r>
              <a:r>
                <a:rPr kumimoji="0" lang="en-CA" sz="2800" b="0" i="0" u="none" strike="noStrike" cap="none" normalizeH="0" baseline="-25000" smtClean="0">
                  <a:ln>
                    <a:noFill/>
                  </a:ln>
                  <a:solidFill>
                    <a:schemeClr val="tx1"/>
                  </a:solidFill>
                  <a:effectLst/>
                  <a:latin typeface="Calibri" pitchFamily="34" charset="0"/>
                  <a:cs typeface="Arial" pitchFamily="34" charset="0"/>
                </a:rPr>
                <a:t>1</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cxnSp>
          <p:nvCxnSpPr>
            <p:cNvPr id="7178" name="AutoShape 10"/>
            <p:cNvCxnSpPr>
              <a:cxnSpLocks noChangeShapeType="1"/>
            </p:cNvCxnSpPr>
            <p:nvPr/>
          </p:nvCxnSpPr>
          <p:spPr bwMode="auto">
            <a:xfrm>
              <a:off x="2736" y="13666"/>
              <a:ext cx="0" cy="319"/>
            </a:xfrm>
            <a:prstGeom prst="straightConnector1">
              <a:avLst/>
            </a:prstGeom>
            <a:noFill/>
            <a:ln w="9525">
              <a:solidFill>
                <a:srgbClr val="000000"/>
              </a:solidFill>
              <a:round/>
              <a:headEnd/>
              <a:tailEnd type="triangle" w="med" len="med"/>
            </a:ln>
          </p:spPr>
        </p:cxnSp>
        <p:grpSp>
          <p:nvGrpSpPr>
            <p:cNvPr id="7179" name="Group 11"/>
            <p:cNvGrpSpPr>
              <a:grpSpLocks/>
            </p:cNvGrpSpPr>
            <p:nvPr/>
          </p:nvGrpSpPr>
          <p:grpSpPr bwMode="auto">
            <a:xfrm>
              <a:off x="683" y="12284"/>
              <a:ext cx="4608" cy="1895"/>
              <a:chOff x="683" y="12284"/>
              <a:chExt cx="4608" cy="1895"/>
            </a:xfrm>
          </p:grpSpPr>
          <p:cxnSp>
            <p:nvCxnSpPr>
              <p:cNvPr id="7180" name="AutoShape 12"/>
              <p:cNvCxnSpPr>
                <a:cxnSpLocks noChangeShapeType="1"/>
              </p:cNvCxnSpPr>
              <p:nvPr/>
            </p:nvCxnSpPr>
            <p:spPr bwMode="auto">
              <a:xfrm>
                <a:off x="1502" y="12284"/>
                <a:ext cx="2988" cy="1"/>
              </a:xfrm>
              <a:prstGeom prst="straightConnector1">
                <a:avLst/>
              </a:prstGeom>
              <a:noFill/>
              <a:ln w="9525">
                <a:solidFill>
                  <a:srgbClr val="000000"/>
                </a:solidFill>
                <a:round/>
                <a:headEnd/>
                <a:tailEnd/>
              </a:ln>
            </p:spPr>
          </p:cxnSp>
          <p:cxnSp>
            <p:nvCxnSpPr>
              <p:cNvPr id="7181" name="AutoShape 13"/>
              <p:cNvCxnSpPr>
                <a:cxnSpLocks noChangeShapeType="1"/>
              </p:cNvCxnSpPr>
              <p:nvPr/>
            </p:nvCxnSpPr>
            <p:spPr bwMode="auto">
              <a:xfrm>
                <a:off x="2605" y="12285"/>
                <a:ext cx="0" cy="313"/>
              </a:xfrm>
              <a:prstGeom prst="straightConnector1">
                <a:avLst/>
              </a:prstGeom>
              <a:noFill/>
              <a:ln w="9525">
                <a:solidFill>
                  <a:srgbClr val="000000"/>
                </a:solidFill>
                <a:round/>
                <a:headEnd/>
                <a:tailEnd/>
              </a:ln>
            </p:spPr>
          </p:cxnSp>
          <p:grpSp>
            <p:nvGrpSpPr>
              <p:cNvPr id="7182" name="Group 14"/>
              <p:cNvGrpSpPr>
                <a:grpSpLocks/>
              </p:cNvGrpSpPr>
              <p:nvPr/>
            </p:nvGrpSpPr>
            <p:grpSpPr bwMode="auto">
              <a:xfrm rot="5400000">
                <a:off x="2218" y="12903"/>
                <a:ext cx="802" cy="191"/>
                <a:chOff x="4057" y="8064"/>
                <a:chExt cx="701" cy="275"/>
              </a:xfrm>
            </p:grpSpPr>
            <p:cxnSp>
              <p:nvCxnSpPr>
                <p:cNvPr id="7183" name="AutoShape 15"/>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7184" name="AutoShape 16"/>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7185" name="AutoShape 17"/>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7186" name="AutoShape 18"/>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7187" name="AutoShape 19"/>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7188" name="AutoShape 20"/>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7189" name="AutoShape 21"/>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7190" name="AutoShape 22"/>
              <p:cNvCxnSpPr>
                <a:cxnSpLocks noChangeShapeType="1"/>
              </p:cNvCxnSpPr>
              <p:nvPr/>
            </p:nvCxnSpPr>
            <p:spPr bwMode="auto">
              <a:xfrm>
                <a:off x="4490" y="12285"/>
                <a:ext cx="10" cy="598"/>
              </a:xfrm>
              <a:prstGeom prst="straightConnector1">
                <a:avLst/>
              </a:prstGeom>
              <a:noFill/>
              <a:ln w="9525">
                <a:solidFill>
                  <a:srgbClr val="000000"/>
                </a:solidFill>
                <a:round/>
                <a:headEnd/>
                <a:tailEnd/>
              </a:ln>
            </p:spPr>
          </p:cxnSp>
          <p:cxnSp>
            <p:nvCxnSpPr>
              <p:cNvPr id="7191" name="AutoShape 23"/>
              <p:cNvCxnSpPr>
                <a:cxnSpLocks noChangeShapeType="1"/>
              </p:cNvCxnSpPr>
              <p:nvPr/>
            </p:nvCxnSpPr>
            <p:spPr bwMode="auto">
              <a:xfrm flipH="1">
                <a:off x="1502" y="14178"/>
                <a:ext cx="2988" cy="1"/>
              </a:xfrm>
              <a:prstGeom prst="straightConnector1">
                <a:avLst/>
              </a:prstGeom>
              <a:noFill/>
              <a:ln w="9525">
                <a:solidFill>
                  <a:srgbClr val="000000"/>
                </a:solidFill>
                <a:round/>
                <a:headEnd/>
                <a:tailEnd/>
              </a:ln>
            </p:spPr>
          </p:cxnSp>
          <p:grpSp>
            <p:nvGrpSpPr>
              <p:cNvPr id="7192" name="Group 24"/>
              <p:cNvGrpSpPr>
                <a:grpSpLocks/>
              </p:cNvGrpSpPr>
              <p:nvPr/>
            </p:nvGrpSpPr>
            <p:grpSpPr bwMode="auto">
              <a:xfrm>
                <a:off x="1348" y="12284"/>
                <a:ext cx="313" cy="1894"/>
                <a:chOff x="1314" y="12736"/>
                <a:chExt cx="596" cy="1442"/>
              </a:xfrm>
            </p:grpSpPr>
            <p:cxnSp>
              <p:nvCxnSpPr>
                <p:cNvPr id="7193" name="AutoShape 25"/>
                <p:cNvCxnSpPr>
                  <a:cxnSpLocks noChangeShapeType="1"/>
                </p:cNvCxnSpPr>
                <p:nvPr/>
              </p:nvCxnSpPr>
              <p:spPr bwMode="auto">
                <a:xfrm>
                  <a:off x="1314" y="13240"/>
                  <a:ext cx="586" cy="0"/>
                </a:xfrm>
                <a:prstGeom prst="straightConnector1">
                  <a:avLst/>
                </a:prstGeom>
                <a:noFill/>
                <a:ln w="9525">
                  <a:solidFill>
                    <a:srgbClr val="000000"/>
                  </a:solidFill>
                  <a:round/>
                  <a:headEnd/>
                  <a:tailEnd/>
                </a:ln>
              </p:spPr>
            </p:cxnSp>
            <p:cxnSp>
              <p:nvCxnSpPr>
                <p:cNvPr id="7194" name="AutoShape 26"/>
                <p:cNvCxnSpPr>
                  <a:cxnSpLocks noChangeShapeType="1"/>
                </p:cNvCxnSpPr>
                <p:nvPr/>
              </p:nvCxnSpPr>
              <p:spPr bwMode="auto">
                <a:xfrm>
                  <a:off x="1608" y="12736"/>
                  <a:ext cx="0" cy="418"/>
                </a:xfrm>
                <a:prstGeom prst="straightConnector1">
                  <a:avLst/>
                </a:prstGeom>
                <a:noFill/>
                <a:ln w="9525">
                  <a:solidFill>
                    <a:srgbClr val="000000"/>
                  </a:solidFill>
                  <a:round/>
                  <a:headEnd/>
                  <a:tailEnd/>
                </a:ln>
              </p:spPr>
            </p:cxnSp>
            <p:cxnSp>
              <p:nvCxnSpPr>
                <p:cNvPr id="7195" name="AutoShape 27"/>
                <p:cNvCxnSpPr>
                  <a:cxnSpLocks noChangeShapeType="1"/>
                </p:cNvCxnSpPr>
                <p:nvPr/>
              </p:nvCxnSpPr>
              <p:spPr bwMode="auto">
                <a:xfrm>
                  <a:off x="1442" y="13154"/>
                  <a:ext cx="321" cy="0"/>
                </a:xfrm>
                <a:prstGeom prst="straightConnector1">
                  <a:avLst/>
                </a:prstGeom>
                <a:noFill/>
                <a:ln w="9525">
                  <a:solidFill>
                    <a:srgbClr val="000000"/>
                  </a:solidFill>
                  <a:round/>
                  <a:headEnd/>
                  <a:tailEnd/>
                </a:ln>
              </p:spPr>
            </p:cxnSp>
            <p:cxnSp>
              <p:nvCxnSpPr>
                <p:cNvPr id="7196" name="AutoShape 28"/>
                <p:cNvCxnSpPr>
                  <a:cxnSpLocks noChangeShapeType="1"/>
                </p:cNvCxnSpPr>
                <p:nvPr/>
              </p:nvCxnSpPr>
              <p:spPr bwMode="auto">
                <a:xfrm>
                  <a:off x="1453" y="13317"/>
                  <a:ext cx="321" cy="0"/>
                </a:xfrm>
                <a:prstGeom prst="straightConnector1">
                  <a:avLst/>
                </a:prstGeom>
                <a:noFill/>
                <a:ln w="9525">
                  <a:solidFill>
                    <a:srgbClr val="000000"/>
                  </a:solidFill>
                  <a:round/>
                  <a:headEnd/>
                  <a:tailEnd/>
                </a:ln>
              </p:spPr>
            </p:cxnSp>
            <p:cxnSp>
              <p:nvCxnSpPr>
                <p:cNvPr id="7197" name="AutoShape 29"/>
                <p:cNvCxnSpPr>
                  <a:cxnSpLocks noChangeShapeType="1"/>
                </p:cNvCxnSpPr>
                <p:nvPr/>
              </p:nvCxnSpPr>
              <p:spPr bwMode="auto">
                <a:xfrm>
                  <a:off x="1461" y="13481"/>
                  <a:ext cx="321" cy="0"/>
                </a:xfrm>
                <a:prstGeom prst="straightConnector1">
                  <a:avLst/>
                </a:prstGeom>
                <a:noFill/>
                <a:ln w="9525">
                  <a:solidFill>
                    <a:srgbClr val="000000"/>
                  </a:solidFill>
                  <a:round/>
                  <a:headEnd/>
                  <a:tailEnd/>
                </a:ln>
              </p:spPr>
            </p:cxnSp>
            <p:cxnSp>
              <p:nvCxnSpPr>
                <p:cNvPr id="7198" name="AutoShape 30"/>
                <p:cNvCxnSpPr>
                  <a:cxnSpLocks noChangeShapeType="1"/>
                </p:cNvCxnSpPr>
                <p:nvPr/>
              </p:nvCxnSpPr>
              <p:spPr bwMode="auto">
                <a:xfrm>
                  <a:off x="1457" y="13656"/>
                  <a:ext cx="320" cy="0"/>
                </a:xfrm>
                <a:prstGeom prst="straightConnector1">
                  <a:avLst/>
                </a:prstGeom>
                <a:noFill/>
                <a:ln w="9525">
                  <a:solidFill>
                    <a:srgbClr val="000000"/>
                  </a:solidFill>
                  <a:round/>
                  <a:headEnd/>
                  <a:tailEnd/>
                </a:ln>
              </p:spPr>
            </p:cxnSp>
            <p:cxnSp>
              <p:nvCxnSpPr>
                <p:cNvPr id="7199" name="AutoShape 31"/>
                <p:cNvCxnSpPr>
                  <a:cxnSpLocks noChangeShapeType="1"/>
                </p:cNvCxnSpPr>
                <p:nvPr/>
              </p:nvCxnSpPr>
              <p:spPr bwMode="auto">
                <a:xfrm>
                  <a:off x="1324" y="13394"/>
                  <a:ext cx="586" cy="0"/>
                </a:xfrm>
                <a:prstGeom prst="straightConnector1">
                  <a:avLst/>
                </a:prstGeom>
                <a:noFill/>
                <a:ln w="9525">
                  <a:solidFill>
                    <a:srgbClr val="000000"/>
                  </a:solidFill>
                  <a:round/>
                  <a:headEnd/>
                  <a:tailEnd/>
                </a:ln>
              </p:spPr>
            </p:cxnSp>
            <p:cxnSp>
              <p:nvCxnSpPr>
                <p:cNvPr id="7200" name="AutoShape 32"/>
                <p:cNvCxnSpPr>
                  <a:cxnSpLocks noChangeShapeType="1"/>
                </p:cNvCxnSpPr>
                <p:nvPr/>
              </p:nvCxnSpPr>
              <p:spPr bwMode="auto">
                <a:xfrm>
                  <a:off x="1314" y="13563"/>
                  <a:ext cx="586" cy="0"/>
                </a:xfrm>
                <a:prstGeom prst="straightConnector1">
                  <a:avLst/>
                </a:prstGeom>
                <a:noFill/>
                <a:ln w="9525">
                  <a:solidFill>
                    <a:srgbClr val="000000"/>
                  </a:solidFill>
                  <a:round/>
                  <a:headEnd/>
                  <a:tailEnd/>
                </a:ln>
              </p:spPr>
            </p:cxnSp>
            <p:cxnSp>
              <p:nvCxnSpPr>
                <p:cNvPr id="7201" name="AutoShape 33"/>
                <p:cNvCxnSpPr>
                  <a:cxnSpLocks noChangeShapeType="1"/>
                </p:cNvCxnSpPr>
                <p:nvPr/>
              </p:nvCxnSpPr>
              <p:spPr bwMode="auto">
                <a:xfrm>
                  <a:off x="1324" y="13758"/>
                  <a:ext cx="586" cy="0"/>
                </a:xfrm>
                <a:prstGeom prst="straightConnector1">
                  <a:avLst/>
                </a:prstGeom>
                <a:noFill/>
                <a:ln w="9525">
                  <a:solidFill>
                    <a:srgbClr val="000000"/>
                  </a:solidFill>
                  <a:round/>
                  <a:headEnd/>
                  <a:tailEnd/>
                </a:ln>
              </p:spPr>
            </p:cxnSp>
            <p:cxnSp>
              <p:nvCxnSpPr>
                <p:cNvPr id="7202" name="AutoShape 34"/>
                <p:cNvCxnSpPr>
                  <a:cxnSpLocks noChangeShapeType="1"/>
                </p:cNvCxnSpPr>
                <p:nvPr/>
              </p:nvCxnSpPr>
              <p:spPr bwMode="auto">
                <a:xfrm>
                  <a:off x="1608" y="13751"/>
                  <a:ext cx="0" cy="427"/>
                </a:xfrm>
                <a:prstGeom prst="straightConnector1">
                  <a:avLst/>
                </a:prstGeom>
                <a:noFill/>
                <a:ln w="9525">
                  <a:solidFill>
                    <a:srgbClr val="000000"/>
                  </a:solidFill>
                  <a:round/>
                  <a:headEnd/>
                  <a:tailEnd/>
                </a:ln>
              </p:spPr>
            </p:cxnSp>
          </p:grpSp>
          <p:grpSp>
            <p:nvGrpSpPr>
              <p:cNvPr id="7203" name="Group 35"/>
              <p:cNvGrpSpPr>
                <a:grpSpLocks/>
              </p:cNvGrpSpPr>
              <p:nvPr/>
            </p:nvGrpSpPr>
            <p:grpSpPr bwMode="auto">
              <a:xfrm>
                <a:off x="683" y="12736"/>
                <a:ext cx="763" cy="1062"/>
                <a:chOff x="6187" y="12736"/>
                <a:chExt cx="763" cy="1062"/>
              </a:xfrm>
            </p:grpSpPr>
            <p:sp>
              <p:nvSpPr>
                <p:cNvPr id="7204" name="Oval 36"/>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7205" name="Group 37"/>
                <p:cNvGrpSpPr>
                  <a:grpSpLocks/>
                </p:cNvGrpSpPr>
                <p:nvPr/>
              </p:nvGrpSpPr>
              <p:grpSpPr bwMode="auto">
                <a:xfrm rot="16200000">
                  <a:off x="6212" y="13060"/>
                  <a:ext cx="1062" cy="414"/>
                  <a:chOff x="3844" y="7489"/>
                  <a:chExt cx="1152" cy="689"/>
                </a:xfrm>
              </p:grpSpPr>
              <p:cxnSp>
                <p:nvCxnSpPr>
                  <p:cNvPr id="7206" name="AutoShape 38"/>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7207" name="AutoShape 39"/>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7208" name="AutoShape 40"/>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7209" name="AutoShape 41"/>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7210" name="AutoShape 42"/>
              <p:cNvCxnSpPr>
                <a:cxnSpLocks noChangeShapeType="1"/>
              </p:cNvCxnSpPr>
              <p:nvPr/>
            </p:nvCxnSpPr>
            <p:spPr bwMode="auto">
              <a:xfrm>
                <a:off x="2636" y="13395"/>
                <a:ext cx="1" cy="783"/>
              </a:xfrm>
              <a:prstGeom prst="straightConnector1">
                <a:avLst/>
              </a:prstGeom>
              <a:noFill/>
              <a:ln w="9525">
                <a:solidFill>
                  <a:srgbClr val="000000"/>
                </a:solidFill>
                <a:round/>
                <a:headEnd/>
                <a:tailEnd/>
              </a:ln>
            </p:spPr>
          </p:cxnSp>
          <p:grpSp>
            <p:nvGrpSpPr>
              <p:cNvPr id="7211" name="Group 43"/>
              <p:cNvGrpSpPr>
                <a:grpSpLocks/>
              </p:cNvGrpSpPr>
              <p:nvPr/>
            </p:nvGrpSpPr>
            <p:grpSpPr bwMode="auto">
              <a:xfrm>
                <a:off x="1832" y="12569"/>
                <a:ext cx="763" cy="1062"/>
                <a:chOff x="6187" y="12736"/>
                <a:chExt cx="763" cy="1062"/>
              </a:xfrm>
            </p:grpSpPr>
            <p:sp>
              <p:nvSpPr>
                <p:cNvPr id="7212" name="Oval 44"/>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7213" name="Group 45"/>
                <p:cNvGrpSpPr>
                  <a:grpSpLocks/>
                </p:cNvGrpSpPr>
                <p:nvPr/>
              </p:nvGrpSpPr>
              <p:grpSpPr bwMode="auto">
                <a:xfrm rot="16200000">
                  <a:off x="6212" y="13060"/>
                  <a:ext cx="1062" cy="414"/>
                  <a:chOff x="3844" y="7489"/>
                  <a:chExt cx="1152" cy="689"/>
                </a:xfrm>
              </p:grpSpPr>
              <p:cxnSp>
                <p:nvCxnSpPr>
                  <p:cNvPr id="7214" name="AutoShape 4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7215" name="AutoShape 4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7216" name="AutoShape 4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7217" name="AutoShape 4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7218" name="Group 50"/>
              <p:cNvGrpSpPr>
                <a:grpSpLocks/>
              </p:cNvGrpSpPr>
              <p:nvPr/>
            </p:nvGrpSpPr>
            <p:grpSpPr bwMode="auto">
              <a:xfrm rot="5400000">
                <a:off x="4083" y="13161"/>
                <a:ext cx="748" cy="191"/>
                <a:chOff x="4057" y="8064"/>
                <a:chExt cx="701" cy="275"/>
              </a:xfrm>
            </p:grpSpPr>
            <p:cxnSp>
              <p:nvCxnSpPr>
                <p:cNvPr id="7219" name="AutoShape 51"/>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7220" name="AutoShape 52"/>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7221" name="AutoShape 53"/>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7222" name="AutoShape 54"/>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7223" name="AutoShape 55"/>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7224" name="AutoShape 56"/>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7225" name="AutoShape 57"/>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grpSp>
            <p:nvGrpSpPr>
              <p:cNvPr id="7226" name="Group 58"/>
              <p:cNvGrpSpPr>
                <a:grpSpLocks/>
              </p:cNvGrpSpPr>
              <p:nvPr/>
            </p:nvGrpSpPr>
            <p:grpSpPr bwMode="auto">
              <a:xfrm>
                <a:off x="3169" y="12284"/>
                <a:ext cx="190" cy="1894"/>
                <a:chOff x="3052" y="12284"/>
                <a:chExt cx="190" cy="1894"/>
              </a:xfrm>
            </p:grpSpPr>
            <p:grpSp>
              <p:nvGrpSpPr>
                <p:cNvPr id="7227" name="Group 59"/>
                <p:cNvGrpSpPr>
                  <a:grpSpLocks/>
                </p:cNvGrpSpPr>
                <p:nvPr/>
              </p:nvGrpSpPr>
              <p:grpSpPr bwMode="auto">
                <a:xfrm rot="5400000">
                  <a:off x="2814" y="12890"/>
                  <a:ext cx="665" cy="190"/>
                  <a:chOff x="4057" y="8064"/>
                  <a:chExt cx="701" cy="275"/>
                </a:xfrm>
              </p:grpSpPr>
              <p:cxnSp>
                <p:nvCxnSpPr>
                  <p:cNvPr id="7228" name="AutoShape 60"/>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7229" name="AutoShape 61"/>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7230" name="AutoShape 62"/>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7231" name="AutoShape 63"/>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7232" name="AutoShape 64"/>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7233" name="AutoShape 65"/>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7234" name="AutoShape 66"/>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7235" name="AutoShape 67"/>
                <p:cNvCxnSpPr>
                  <a:cxnSpLocks noChangeShapeType="1"/>
                </p:cNvCxnSpPr>
                <p:nvPr/>
              </p:nvCxnSpPr>
              <p:spPr bwMode="auto">
                <a:xfrm>
                  <a:off x="3160" y="12284"/>
                  <a:ext cx="5" cy="439"/>
                </a:xfrm>
                <a:prstGeom prst="straightConnector1">
                  <a:avLst/>
                </a:prstGeom>
                <a:noFill/>
                <a:ln w="9525">
                  <a:solidFill>
                    <a:srgbClr val="000000"/>
                  </a:solidFill>
                  <a:round/>
                  <a:headEnd/>
                  <a:tailEnd/>
                </a:ln>
              </p:spPr>
            </p:cxnSp>
            <p:cxnSp>
              <p:nvCxnSpPr>
                <p:cNvPr id="7236" name="AutoShape 68"/>
                <p:cNvCxnSpPr>
                  <a:cxnSpLocks noChangeShapeType="1"/>
                </p:cNvCxnSpPr>
                <p:nvPr/>
              </p:nvCxnSpPr>
              <p:spPr bwMode="auto">
                <a:xfrm>
                  <a:off x="3160" y="13317"/>
                  <a:ext cx="5" cy="861"/>
                </a:xfrm>
                <a:prstGeom prst="straightConnector1">
                  <a:avLst/>
                </a:prstGeom>
                <a:noFill/>
                <a:ln w="9525">
                  <a:solidFill>
                    <a:srgbClr val="000000"/>
                  </a:solidFill>
                  <a:round/>
                  <a:headEnd/>
                  <a:tailEnd/>
                </a:ln>
              </p:spPr>
            </p:cxnSp>
          </p:grpSp>
          <p:grpSp>
            <p:nvGrpSpPr>
              <p:cNvPr id="7237" name="Group 69"/>
              <p:cNvGrpSpPr>
                <a:grpSpLocks/>
              </p:cNvGrpSpPr>
              <p:nvPr/>
            </p:nvGrpSpPr>
            <p:grpSpPr bwMode="auto">
              <a:xfrm>
                <a:off x="4490" y="12833"/>
                <a:ext cx="801" cy="1058"/>
                <a:chOff x="7889" y="12487"/>
                <a:chExt cx="801" cy="1058"/>
              </a:xfrm>
            </p:grpSpPr>
            <p:sp>
              <p:nvSpPr>
                <p:cNvPr id="7238" name="Oval 70"/>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30V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7239" name="Group 71"/>
                <p:cNvGrpSpPr>
                  <a:grpSpLocks/>
                </p:cNvGrpSpPr>
                <p:nvPr/>
              </p:nvGrpSpPr>
              <p:grpSpPr bwMode="auto">
                <a:xfrm rot="5400000">
                  <a:off x="7521" y="12855"/>
                  <a:ext cx="1058" cy="322"/>
                  <a:chOff x="3844" y="7489"/>
                  <a:chExt cx="1152" cy="689"/>
                </a:xfrm>
              </p:grpSpPr>
              <p:cxnSp>
                <p:nvCxnSpPr>
                  <p:cNvPr id="7240" name="AutoShape 7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7241" name="AutoShape 7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7242" name="AutoShape 7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7243" name="AutoShape 7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7244" name="Group 76"/>
              <p:cNvGrpSpPr>
                <a:grpSpLocks/>
              </p:cNvGrpSpPr>
              <p:nvPr/>
            </p:nvGrpSpPr>
            <p:grpSpPr bwMode="auto">
              <a:xfrm>
                <a:off x="3316" y="12637"/>
                <a:ext cx="801" cy="1058"/>
                <a:chOff x="7889" y="12487"/>
                <a:chExt cx="801" cy="1058"/>
              </a:xfrm>
            </p:grpSpPr>
            <p:sp>
              <p:nvSpPr>
                <p:cNvPr id="7245" name="Oval 77"/>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V</a:t>
                  </a:r>
                  <a:r>
                    <a:rPr kumimoji="0" lang="en-CA" b="0" i="0" u="none" strike="noStrike" cap="none" normalizeH="0" baseline="-25000" smtClean="0">
                      <a:ln>
                        <a:noFill/>
                      </a:ln>
                      <a:solidFill>
                        <a:schemeClr val="tx1"/>
                      </a:solidFill>
                      <a:effectLst/>
                      <a:latin typeface="Calibri" pitchFamily="34" charset="0"/>
                      <a:cs typeface="Arial" pitchFamily="34" charset="0"/>
                    </a:rPr>
                    <a:t>2</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grpSp>
              <p:nvGrpSpPr>
                <p:cNvPr id="7246" name="Group 78"/>
                <p:cNvGrpSpPr>
                  <a:grpSpLocks/>
                </p:cNvGrpSpPr>
                <p:nvPr/>
              </p:nvGrpSpPr>
              <p:grpSpPr bwMode="auto">
                <a:xfrm rot="5400000">
                  <a:off x="7521" y="12855"/>
                  <a:ext cx="1058" cy="322"/>
                  <a:chOff x="3844" y="7489"/>
                  <a:chExt cx="1152" cy="689"/>
                </a:xfrm>
              </p:grpSpPr>
              <p:cxnSp>
                <p:nvCxnSpPr>
                  <p:cNvPr id="7247" name="AutoShape 7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7248" name="AutoShape 8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7249" name="AutoShape 8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7250" name="AutoShape 8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7251" name="AutoShape 83"/>
              <p:cNvCxnSpPr>
                <a:cxnSpLocks noChangeShapeType="1"/>
              </p:cNvCxnSpPr>
              <p:nvPr/>
            </p:nvCxnSpPr>
            <p:spPr bwMode="auto">
              <a:xfrm>
                <a:off x="4474" y="13626"/>
                <a:ext cx="26" cy="552"/>
              </a:xfrm>
              <a:prstGeom prst="straightConnector1">
                <a:avLst/>
              </a:prstGeom>
              <a:noFill/>
              <a:ln w="9525">
                <a:solidFill>
                  <a:srgbClr val="000000"/>
                </a:solidFill>
                <a:round/>
                <a:headEnd/>
                <a:tailEnd/>
              </a:ln>
            </p:spPr>
          </p:cxnSp>
        </p:grpSp>
        <p:cxnSp>
          <p:nvCxnSpPr>
            <p:cNvPr id="7252" name="AutoShape 84"/>
            <p:cNvCxnSpPr>
              <a:cxnSpLocks noChangeShapeType="1"/>
            </p:cNvCxnSpPr>
            <p:nvPr/>
          </p:nvCxnSpPr>
          <p:spPr bwMode="auto">
            <a:xfrm>
              <a:off x="3130" y="13695"/>
              <a:ext cx="1" cy="309"/>
            </a:xfrm>
            <a:prstGeom prst="straightConnector1">
              <a:avLst/>
            </a:prstGeom>
            <a:noFill/>
            <a:ln w="9525">
              <a:solidFill>
                <a:srgbClr val="000000"/>
              </a:solidFill>
              <a:round/>
              <a:headEnd/>
              <a:tailEnd type="triangle" w="med" len="med"/>
            </a:ln>
          </p:spPr>
        </p:cxnSp>
        <p:cxnSp>
          <p:nvCxnSpPr>
            <p:cNvPr id="7253" name="AutoShape 85"/>
            <p:cNvCxnSpPr>
              <a:cxnSpLocks noChangeShapeType="1"/>
            </p:cNvCxnSpPr>
            <p:nvPr/>
          </p:nvCxnSpPr>
          <p:spPr bwMode="auto">
            <a:xfrm>
              <a:off x="4257" y="13109"/>
              <a:ext cx="1" cy="326"/>
            </a:xfrm>
            <a:prstGeom prst="straightConnector1">
              <a:avLst/>
            </a:prstGeom>
            <a:noFill/>
            <a:ln w="9525">
              <a:solidFill>
                <a:srgbClr val="000000"/>
              </a:solidFill>
              <a:round/>
              <a:headEnd/>
              <a:tailEnd type="triangle" w="med" len="med"/>
            </a:ln>
          </p:spPr>
        </p:cxnSp>
        <p:cxnSp>
          <p:nvCxnSpPr>
            <p:cNvPr id="7254" name="AutoShape 86"/>
            <p:cNvCxnSpPr>
              <a:cxnSpLocks noChangeShapeType="1"/>
            </p:cNvCxnSpPr>
            <p:nvPr/>
          </p:nvCxnSpPr>
          <p:spPr bwMode="auto">
            <a:xfrm>
              <a:off x="1661" y="12370"/>
              <a:ext cx="567"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solidFill>
                  <a:srgbClr val="002060"/>
                </a:solidFill>
              </a:rPr>
              <a:t>I</a:t>
            </a:r>
            <a:r>
              <a:rPr lang="en-CA" b="1" baseline="-25000" dirty="0" smtClean="0">
                <a:solidFill>
                  <a:srgbClr val="002060"/>
                </a:solidFill>
              </a:rPr>
              <a:t>T</a:t>
            </a:r>
            <a:r>
              <a:rPr lang="en-CA" b="1" dirty="0" smtClean="0">
                <a:solidFill>
                  <a:srgbClr val="002060"/>
                </a:solidFill>
              </a:rPr>
              <a:t> = I</a:t>
            </a:r>
            <a:r>
              <a:rPr lang="en-CA" b="1" baseline="-25000" dirty="0" smtClean="0">
                <a:solidFill>
                  <a:srgbClr val="002060"/>
                </a:solidFill>
              </a:rPr>
              <a:t>1</a:t>
            </a:r>
            <a:r>
              <a:rPr lang="en-CA" b="1" dirty="0" smtClean="0">
                <a:solidFill>
                  <a:srgbClr val="002060"/>
                </a:solidFill>
              </a:rPr>
              <a:t> + I</a:t>
            </a:r>
            <a:r>
              <a:rPr lang="en-CA" b="1" baseline="-25000" dirty="0" smtClean="0">
                <a:solidFill>
                  <a:srgbClr val="002060"/>
                </a:solidFill>
              </a:rPr>
              <a:t>2</a:t>
            </a:r>
            <a:r>
              <a:rPr lang="en-CA" b="1" dirty="0" smtClean="0">
                <a:solidFill>
                  <a:srgbClr val="002060"/>
                </a:solidFill>
              </a:rPr>
              <a:t> + I</a:t>
            </a:r>
            <a:r>
              <a:rPr lang="en-CA" b="1" baseline="-25000" dirty="0" smtClean="0">
                <a:solidFill>
                  <a:srgbClr val="002060"/>
                </a:solidFill>
              </a:rPr>
              <a:t>3</a:t>
            </a:r>
            <a:r>
              <a:rPr lang="en-CA" b="1" dirty="0" smtClean="0">
                <a:solidFill>
                  <a:srgbClr val="002060"/>
                </a:solidFill>
              </a:rPr>
              <a:t> = 9 A</a:t>
            </a:r>
          </a:p>
          <a:p>
            <a:r>
              <a:rPr lang="en-CA" b="1" dirty="0" smtClean="0">
                <a:solidFill>
                  <a:srgbClr val="002060"/>
                </a:solidFill>
              </a:rPr>
              <a:t>I</a:t>
            </a:r>
            <a:r>
              <a:rPr lang="en-CA" b="1" baseline="-25000" dirty="0" smtClean="0">
                <a:solidFill>
                  <a:srgbClr val="002060"/>
                </a:solidFill>
              </a:rPr>
              <a:t>3</a:t>
            </a:r>
            <a:r>
              <a:rPr lang="en-CA" b="1" dirty="0" smtClean="0">
                <a:solidFill>
                  <a:srgbClr val="002060"/>
                </a:solidFill>
              </a:rPr>
              <a:t> = I</a:t>
            </a:r>
            <a:r>
              <a:rPr lang="en-CA" b="1" baseline="-25000" dirty="0" smtClean="0">
                <a:solidFill>
                  <a:srgbClr val="002060"/>
                </a:solidFill>
              </a:rPr>
              <a:t>T</a:t>
            </a:r>
            <a:r>
              <a:rPr lang="en-CA" b="1" dirty="0" smtClean="0">
                <a:solidFill>
                  <a:srgbClr val="002060"/>
                </a:solidFill>
              </a:rPr>
              <a:t> – I</a:t>
            </a:r>
            <a:r>
              <a:rPr lang="en-CA" b="1" baseline="-25000" dirty="0" smtClean="0">
                <a:solidFill>
                  <a:srgbClr val="002060"/>
                </a:solidFill>
              </a:rPr>
              <a:t>1</a:t>
            </a:r>
            <a:r>
              <a:rPr lang="en-CA" b="1" dirty="0" smtClean="0">
                <a:solidFill>
                  <a:srgbClr val="002060"/>
                </a:solidFill>
              </a:rPr>
              <a:t> – I</a:t>
            </a:r>
            <a:r>
              <a:rPr lang="en-CA" b="1" baseline="-25000" dirty="0" smtClean="0">
                <a:solidFill>
                  <a:srgbClr val="002060"/>
                </a:solidFill>
              </a:rPr>
              <a:t>2</a:t>
            </a:r>
            <a:r>
              <a:rPr lang="en-CA" b="1" dirty="0" smtClean="0">
                <a:solidFill>
                  <a:srgbClr val="002060"/>
                </a:solidFill>
              </a:rPr>
              <a:t> = 9 A – 3 A – 3A </a:t>
            </a:r>
          </a:p>
          <a:p>
            <a:r>
              <a:rPr lang="en-CA" b="1" dirty="0" smtClean="0">
                <a:solidFill>
                  <a:srgbClr val="002060"/>
                </a:solidFill>
              </a:rPr>
              <a:t>= 3A</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Resistance in series </a:t>
            </a:r>
            <a:endParaRPr lang="en-CA" dirty="0"/>
          </a:p>
        </p:txBody>
      </p:sp>
      <p:sp>
        <p:nvSpPr>
          <p:cNvPr id="3" name="Content Placeholder 2"/>
          <p:cNvSpPr>
            <a:spLocks noGrp="1"/>
          </p:cNvSpPr>
          <p:nvPr>
            <p:ph idx="1"/>
          </p:nvPr>
        </p:nvSpPr>
        <p:spPr/>
        <p:txBody>
          <a:bodyPr/>
          <a:lstStyle/>
          <a:p>
            <a:r>
              <a:rPr lang="en-CA" dirty="0" smtClean="0"/>
              <a:t>In a series circuit, all current must first pass through resistor 1, then 2, and so on. The voltage drops across each resistor. The sum of the voltage drops gives the overall voltage drop in the circuit. </a:t>
            </a:r>
          </a:p>
          <a:p>
            <a:endParaRPr lang="en-CA" dirty="0"/>
          </a:p>
        </p:txBody>
      </p:sp>
      <p:grpSp>
        <p:nvGrpSpPr>
          <p:cNvPr id="9218" name="Group 2"/>
          <p:cNvGrpSpPr>
            <a:grpSpLocks/>
          </p:cNvGrpSpPr>
          <p:nvPr/>
        </p:nvGrpSpPr>
        <p:grpSpPr bwMode="auto">
          <a:xfrm>
            <a:off x="1403648" y="3933056"/>
            <a:ext cx="5544616" cy="2736304"/>
            <a:chOff x="684" y="7961"/>
            <a:chExt cx="3816" cy="3002"/>
          </a:xfrm>
        </p:grpSpPr>
        <p:sp>
          <p:nvSpPr>
            <p:cNvPr id="9219" name="Text Box 3"/>
            <p:cNvSpPr txBox="1">
              <a:spLocks noChangeArrowheads="1"/>
            </p:cNvSpPr>
            <p:nvPr/>
          </p:nvSpPr>
          <p:spPr bwMode="auto">
            <a:xfrm>
              <a:off x="3139" y="93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R</a:t>
              </a:r>
              <a:r>
                <a:rPr kumimoji="0" lang="en-CA" sz="2000" b="0" i="0" u="none" strike="noStrike" cap="none" normalizeH="0" baseline="-25000" smtClean="0">
                  <a:ln>
                    <a:noFill/>
                  </a:ln>
                  <a:solidFill>
                    <a:schemeClr val="tx1"/>
                  </a:solidFill>
                  <a:effectLst/>
                  <a:latin typeface="Calibri" pitchFamily="34" charset="0"/>
                  <a:cs typeface="Arial" pitchFamily="34" charset="0"/>
                </a:rPr>
                <a:t>2</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9220" name="Text Box 4"/>
            <p:cNvSpPr txBox="1">
              <a:spLocks noChangeArrowheads="1"/>
            </p:cNvSpPr>
            <p:nvPr/>
          </p:nvSpPr>
          <p:spPr bwMode="auto">
            <a:xfrm>
              <a:off x="2376" y="8993"/>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R</a:t>
              </a:r>
              <a:r>
                <a:rPr kumimoji="0" lang="en-CA" sz="2000" b="0" i="0" u="none" strike="noStrike" cap="none" normalizeH="0" baseline="-25000" smtClean="0">
                  <a:ln>
                    <a:noFill/>
                  </a:ln>
                  <a:solidFill>
                    <a:schemeClr val="tx1"/>
                  </a:solidFill>
                  <a:effectLst/>
                  <a:latin typeface="Calibri" pitchFamily="34" charset="0"/>
                  <a:cs typeface="Arial" pitchFamily="34" charset="0"/>
                </a:rPr>
                <a:t>1</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9221" name="Text Box 5"/>
            <p:cNvSpPr txBox="1">
              <a:spLocks noChangeArrowheads="1"/>
            </p:cNvSpPr>
            <p:nvPr/>
          </p:nvSpPr>
          <p:spPr bwMode="auto">
            <a:xfrm>
              <a:off x="2714" y="10327"/>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R</a:t>
              </a:r>
              <a:r>
                <a:rPr kumimoji="0" lang="en-CA" sz="2000" b="0" i="0" u="none" strike="noStrike" cap="none" normalizeH="0" baseline="-25000" smtClean="0">
                  <a:ln>
                    <a:noFill/>
                  </a:ln>
                  <a:solidFill>
                    <a:schemeClr val="tx1"/>
                  </a:solidFill>
                  <a:effectLst/>
                  <a:latin typeface="Calibri" pitchFamily="34" charset="0"/>
                  <a:cs typeface="Arial" pitchFamily="34" charset="0"/>
                </a:rPr>
                <a:t>3</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9222" name="Text Box 6"/>
            <p:cNvSpPr txBox="1">
              <a:spLocks noChangeArrowheads="1"/>
            </p:cNvSpPr>
            <p:nvPr/>
          </p:nvSpPr>
          <p:spPr bwMode="auto">
            <a:xfrm>
              <a:off x="2278" y="8437"/>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10.0 A</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9223" name="Group 7"/>
            <p:cNvGrpSpPr>
              <a:grpSpLocks/>
            </p:cNvGrpSpPr>
            <p:nvPr/>
          </p:nvGrpSpPr>
          <p:grpSpPr bwMode="auto">
            <a:xfrm>
              <a:off x="684" y="7961"/>
              <a:ext cx="3677" cy="3002"/>
              <a:chOff x="684" y="9429"/>
              <a:chExt cx="3677" cy="3002"/>
            </a:xfrm>
          </p:grpSpPr>
          <p:grpSp>
            <p:nvGrpSpPr>
              <p:cNvPr id="9224" name="Group 8"/>
              <p:cNvGrpSpPr>
                <a:grpSpLocks/>
              </p:cNvGrpSpPr>
              <p:nvPr/>
            </p:nvGrpSpPr>
            <p:grpSpPr bwMode="auto">
              <a:xfrm>
                <a:off x="1653" y="9429"/>
                <a:ext cx="2096" cy="3002"/>
                <a:chOff x="1398" y="9429"/>
                <a:chExt cx="2096" cy="3002"/>
              </a:xfrm>
            </p:grpSpPr>
            <p:grpSp>
              <p:nvGrpSpPr>
                <p:cNvPr id="9225" name="Group 9"/>
                <p:cNvGrpSpPr>
                  <a:grpSpLocks/>
                </p:cNvGrpSpPr>
                <p:nvPr/>
              </p:nvGrpSpPr>
              <p:grpSpPr bwMode="auto">
                <a:xfrm>
                  <a:off x="1398" y="10280"/>
                  <a:ext cx="2096" cy="2151"/>
                  <a:chOff x="2780" y="8064"/>
                  <a:chExt cx="3255" cy="2408"/>
                </a:xfrm>
              </p:grpSpPr>
              <p:cxnSp>
                <p:nvCxnSpPr>
                  <p:cNvPr id="9226" name="AutoShape 10"/>
                  <p:cNvCxnSpPr>
                    <a:cxnSpLocks noChangeShapeType="1"/>
                  </p:cNvCxnSpPr>
                  <p:nvPr/>
                </p:nvCxnSpPr>
                <p:spPr bwMode="auto">
                  <a:xfrm>
                    <a:off x="3181" y="8177"/>
                    <a:ext cx="876" cy="1"/>
                  </a:xfrm>
                  <a:prstGeom prst="straightConnector1">
                    <a:avLst/>
                  </a:prstGeom>
                  <a:noFill/>
                  <a:ln w="9525">
                    <a:solidFill>
                      <a:srgbClr val="000000"/>
                    </a:solidFill>
                    <a:round/>
                    <a:headEnd/>
                    <a:tailEnd/>
                  </a:ln>
                </p:spPr>
              </p:cxnSp>
              <p:grpSp>
                <p:nvGrpSpPr>
                  <p:cNvPr id="9227" name="Group 11"/>
                  <p:cNvGrpSpPr>
                    <a:grpSpLocks/>
                  </p:cNvGrpSpPr>
                  <p:nvPr/>
                </p:nvGrpSpPr>
                <p:grpSpPr bwMode="auto">
                  <a:xfrm>
                    <a:off x="4057" y="8064"/>
                    <a:ext cx="701" cy="275"/>
                    <a:chOff x="4057" y="8064"/>
                    <a:chExt cx="701" cy="275"/>
                  </a:xfrm>
                </p:grpSpPr>
                <p:cxnSp>
                  <p:nvCxnSpPr>
                    <p:cNvPr id="9228" name="AutoShape 1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9229" name="AutoShape 1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9230" name="AutoShape 1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9231" name="AutoShape 1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9232" name="AutoShape 1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9233" name="AutoShape 1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9234" name="AutoShape 1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9235" name="AutoShape 19"/>
                  <p:cNvCxnSpPr>
                    <a:cxnSpLocks noChangeShapeType="1"/>
                  </p:cNvCxnSpPr>
                  <p:nvPr/>
                </p:nvCxnSpPr>
                <p:spPr bwMode="auto">
                  <a:xfrm>
                    <a:off x="4758" y="8177"/>
                    <a:ext cx="1128" cy="1"/>
                  </a:xfrm>
                  <a:prstGeom prst="straightConnector1">
                    <a:avLst/>
                  </a:prstGeom>
                  <a:noFill/>
                  <a:ln w="9525">
                    <a:solidFill>
                      <a:srgbClr val="000000"/>
                    </a:solidFill>
                    <a:round/>
                    <a:headEnd/>
                    <a:tailEnd/>
                  </a:ln>
                </p:spPr>
              </p:cxnSp>
              <p:cxnSp>
                <p:nvCxnSpPr>
                  <p:cNvPr id="9236" name="AutoShape 20"/>
                  <p:cNvCxnSpPr>
                    <a:cxnSpLocks noChangeShapeType="1"/>
                  </p:cNvCxnSpPr>
                  <p:nvPr/>
                </p:nvCxnSpPr>
                <p:spPr bwMode="auto">
                  <a:xfrm>
                    <a:off x="5899" y="8177"/>
                    <a:ext cx="0" cy="538"/>
                  </a:xfrm>
                  <a:prstGeom prst="straightConnector1">
                    <a:avLst/>
                  </a:prstGeom>
                  <a:noFill/>
                  <a:ln w="9525">
                    <a:solidFill>
                      <a:srgbClr val="000000"/>
                    </a:solidFill>
                    <a:round/>
                    <a:headEnd/>
                    <a:tailEnd/>
                  </a:ln>
                </p:spPr>
              </p:cxnSp>
              <p:grpSp>
                <p:nvGrpSpPr>
                  <p:cNvPr id="9237" name="Group 21"/>
                  <p:cNvGrpSpPr>
                    <a:grpSpLocks/>
                  </p:cNvGrpSpPr>
                  <p:nvPr/>
                </p:nvGrpSpPr>
                <p:grpSpPr bwMode="auto">
                  <a:xfrm rot="5400000">
                    <a:off x="5547" y="8928"/>
                    <a:ext cx="701" cy="275"/>
                    <a:chOff x="4057" y="8064"/>
                    <a:chExt cx="701" cy="275"/>
                  </a:xfrm>
                </p:grpSpPr>
                <p:cxnSp>
                  <p:nvCxnSpPr>
                    <p:cNvPr id="9238" name="AutoShape 2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9239" name="AutoShape 2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9240" name="AutoShape 2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9241" name="AutoShape 2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9242" name="AutoShape 2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9243" name="AutoShape 2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9244" name="AutoShape 2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9245" name="AutoShape 29"/>
                  <p:cNvCxnSpPr>
                    <a:cxnSpLocks noChangeShapeType="1"/>
                  </p:cNvCxnSpPr>
                  <p:nvPr/>
                </p:nvCxnSpPr>
                <p:spPr bwMode="auto">
                  <a:xfrm>
                    <a:off x="5885" y="9416"/>
                    <a:ext cx="14" cy="877"/>
                  </a:xfrm>
                  <a:prstGeom prst="straightConnector1">
                    <a:avLst/>
                  </a:prstGeom>
                  <a:noFill/>
                  <a:ln w="9525">
                    <a:solidFill>
                      <a:srgbClr val="000000"/>
                    </a:solidFill>
                    <a:round/>
                    <a:headEnd/>
                    <a:tailEnd/>
                  </a:ln>
                </p:spPr>
              </p:cxnSp>
              <p:cxnSp>
                <p:nvCxnSpPr>
                  <p:cNvPr id="9246" name="AutoShape 30"/>
                  <p:cNvCxnSpPr>
                    <a:cxnSpLocks noChangeShapeType="1"/>
                  </p:cNvCxnSpPr>
                  <p:nvPr/>
                </p:nvCxnSpPr>
                <p:spPr bwMode="auto">
                  <a:xfrm flipH="1" flipV="1">
                    <a:off x="5084" y="10294"/>
                    <a:ext cx="801" cy="16"/>
                  </a:xfrm>
                  <a:prstGeom prst="straightConnector1">
                    <a:avLst/>
                  </a:prstGeom>
                  <a:noFill/>
                  <a:ln w="9525">
                    <a:solidFill>
                      <a:srgbClr val="000000"/>
                    </a:solidFill>
                    <a:round/>
                    <a:headEnd/>
                    <a:tailEnd/>
                  </a:ln>
                </p:spPr>
              </p:cxnSp>
              <p:cxnSp>
                <p:nvCxnSpPr>
                  <p:cNvPr id="9247" name="AutoShape 31"/>
                  <p:cNvCxnSpPr>
                    <a:cxnSpLocks noChangeShapeType="1"/>
                  </p:cNvCxnSpPr>
                  <p:nvPr/>
                </p:nvCxnSpPr>
                <p:spPr bwMode="auto">
                  <a:xfrm flipH="1">
                    <a:off x="3181" y="10293"/>
                    <a:ext cx="1190" cy="1"/>
                  </a:xfrm>
                  <a:prstGeom prst="straightConnector1">
                    <a:avLst/>
                  </a:prstGeom>
                  <a:noFill/>
                  <a:ln w="9525">
                    <a:solidFill>
                      <a:srgbClr val="000000"/>
                    </a:solidFill>
                    <a:round/>
                    <a:headEnd/>
                    <a:tailEnd/>
                  </a:ln>
                </p:spPr>
              </p:cxnSp>
              <p:grpSp>
                <p:nvGrpSpPr>
                  <p:cNvPr id="9248" name="Group 32"/>
                  <p:cNvGrpSpPr>
                    <a:grpSpLocks/>
                  </p:cNvGrpSpPr>
                  <p:nvPr/>
                </p:nvGrpSpPr>
                <p:grpSpPr bwMode="auto">
                  <a:xfrm>
                    <a:off x="4385" y="10197"/>
                    <a:ext cx="701" cy="275"/>
                    <a:chOff x="4057" y="8064"/>
                    <a:chExt cx="701" cy="275"/>
                  </a:xfrm>
                </p:grpSpPr>
                <p:cxnSp>
                  <p:nvCxnSpPr>
                    <p:cNvPr id="9249" name="AutoShape 33"/>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9250" name="AutoShape 34"/>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9251" name="AutoShape 35"/>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9252" name="AutoShape 36"/>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9253" name="AutoShape 37"/>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9254" name="AutoShape 38"/>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9255" name="AutoShape 39"/>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9256" name="AutoShape 40"/>
                  <p:cNvCxnSpPr>
                    <a:cxnSpLocks noChangeShapeType="1"/>
                  </p:cNvCxnSpPr>
                  <p:nvPr/>
                </p:nvCxnSpPr>
                <p:spPr bwMode="auto">
                  <a:xfrm>
                    <a:off x="3181" y="8177"/>
                    <a:ext cx="0" cy="613"/>
                  </a:xfrm>
                  <a:prstGeom prst="straightConnector1">
                    <a:avLst/>
                  </a:prstGeom>
                  <a:noFill/>
                  <a:ln w="9525">
                    <a:solidFill>
                      <a:srgbClr val="000000"/>
                    </a:solidFill>
                    <a:round/>
                    <a:headEnd/>
                    <a:tailEnd/>
                  </a:ln>
                </p:spPr>
              </p:cxnSp>
              <p:cxnSp>
                <p:nvCxnSpPr>
                  <p:cNvPr id="9257" name="AutoShape 41"/>
                  <p:cNvCxnSpPr>
                    <a:cxnSpLocks noChangeShapeType="1"/>
                  </p:cNvCxnSpPr>
                  <p:nvPr/>
                </p:nvCxnSpPr>
                <p:spPr bwMode="auto">
                  <a:xfrm>
                    <a:off x="2955" y="8790"/>
                    <a:ext cx="438" cy="0"/>
                  </a:xfrm>
                  <a:prstGeom prst="straightConnector1">
                    <a:avLst/>
                  </a:prstGeom>
                  <a:noFill/>
                  <a:ln w="9525">
                    <a:solidFill>
                      <a:srgbClr val="000000"/>
                    </a:solidFill>
                    <a:round/>
                    <a:headEnd/>
                    <a:tailEnd/>
                  </a:ln>
                </p:spPr>
              </p:cxnSp>
              <p:cxnSp>
                <p:nvCxnSpPr>
                  <p:cNvPr id="9258" name="AutoShape 42"/>
                  <p:cNvCxnSpPr>
                    <a:cxnSpLocks noChangeShapeType="1"/>
                  </p:cNvCxnSpPr>
                  <p:nvPr/>
                </p:nvCxnSpPr>
                <p:spPr bwMode="auto">
                  <a:xfrm>
                    <a:off x="2970" y="9030"/>
                    <a:ext cx="438" cy="0"/>
                  </a:xfrm>
                  <a:prstGeom prst="straightConnector1">
                    <a:avLst/>
                  </a:prstGeom>
                  <a:noFill/>
                  <a:ln w="9525">
                    <a:solidFill>
                      <a:srgbClr val="000000"/>
                    </a:solidFill>
                    <a:round/>
                    <a:headEnd/>
                    <a:tailEnd/>
                  </a:ln>
                </p:spPr>
              </p:cxnSp>
              <p:cxnSp>
                <p:nvCxnSpPr>
                  <p:cNvPr id="9259" name="AutoShape 43"/>
                  <p:cNvCxnSpPr>
                    <a:cxnSpLocks noChangeShapeType="1"/>
                  </p:cNvCxnSpPr>
                  <p:nvPr/>
                </p:nvCxnSpPr>
                <p:spPr bwMode="auto">
                  <a:xfrm>
                    <a:off x="2981" y="9270"/>
                    <a:ext cx="438" cy="0"/>
                  </a:xfrm>
                  <a:prstGeom prst="straightConnector1">
                    <a:avLst/>
                  </a:prstGeom>
                  <a:noFill/>
                  <a:ln w="9525">
                    <a:solidFill>
                      <a:srgbClr val="000000"/>
                    </a:solidFill>
                    <a:round/>
                    <a:headEnd/>
                    <a:tailEnd/>
                  </a:ln>
                </p:spPr>
              </p:cxnSp>
              <p:cxnSp>
                <p:nvCxnSpPr>
                  <p:cNvPr id="9260" name="AutoShape 44"/>
                  <p:cNvCxnSpPr>
                    <a:cxnSpLocks noChangeShapeType="1"/>
                  </p:cNvCxnSpPr>
                  <p:nvPr/>
                </p:nvCxnSpPr>
                <p:spPr bwMode="auto">
                  <a:xfrm>
                    <a:off x="2975" y="9527"/>
                    <a:ext cx="438" cy="0"/>
                  </a:xfrm>
                  <a:prstGeom prst="straightConnector1">
                    <a:avLst/>
                  </a:prstGeom>
                  <a:noFill/>
                  <a:ln w="9525">
                    <a:solidFill>
                      <a:srgbClr val="000000"/>
                    </a:solidFill>
                    <a:round/>
                    <a:headEnd/>
                    <a:tailEnd/>
                  </a:ln>
                </p:spPr>
              </p:cxnSp>
              <p:cxnSp>
                <p:nvCxnSpPr>
                  <p:cNvPr id="9261" name="AutoShape 45"/>
                  <p:cNvCxnSpPr>
                    <a:cxnSpLocks noChangeShapeType="1"/>
                  </p:cNvCxnSpPr>
                  <p:nvPr/>
                </p:nvCxnSpPr>
                <p:spPr bwMode="auto">
                  <a:xfrm>
                    <a:off x="2793" y="9143"/>
                    <a:ext cx="801" cy="0"/>
                  </a:xfrm>
                  <a:prstGeom prst="straightConnector1">
                    <a:avLst/>
                  </a:prstGeom>
                  <a:noFill/>
                  <a:ln w="9525">
                    <a:solidFill>
                      <a:srgbClr val="000000"/>
                    </a:solidFill>
                    <a:round/>
                    <a:headEnd/>
                    <a:tailEnd/>
                  </a:ln>
                </p:spPr>
              </p:cxnSp>
              <p:cxnSp>
                <p:nvCxnSpPr>
                  <p:cNvPr id="9262" name="AutoShape 46"/>
                  <p:cNvCxnSpPr>
                    <a:cxnSpLocks noChangeShapeType="1"/>
                  </p:cNvCxnSpPr>
                  <p:nvPr/>
                </p:nvCxnSpPr>
                <p:spPr bwMode="auto">
                  <a:xfrm>
                    <a:off x="2780" y="9390"/>
                    <a:ext cx="801" cy="0"/>
                  </a:xfrm>
                  <a:prstGeom prst="straightConnector1">
                    <a:avLst/>
                  </a:prstGeom>
                  <a:noFill/>
                  <a:ln w="9525">
                    <a:solidFill>
                      <a:srgbClr val="000000"/>
                    </a:solidFill>
                    <a:round/>
                    <a:headEnd/>
                    <a:tailEnd/>
                  </a:ln>
                </p:spPr>
              </p:cxnSp>
              <p:cxnSp>
                <p:nvCxnSpPr>
                  <p:cNvPr id="9263" name="AutoShape 47"/>
                  <p:cNvCxnSpPr>
                    <a:cxnSpLocks noChangeShapeType="1"/>
                  </p:cNvCxnSpPr>
                  <p:nvPr/>
                </p:nvCxnSpPr>
                <p:spPr bwMode="auto">
                  <a:xfrm>
                    <a:off x="2793" y="9676"/>
                    <a:ext cx="801" cy="0"/>
                  </a:xfrm>
                  <a:prstGeom prst="straightConnector1">
                    <a:avLst/>
                  </a:prstGeom>
                  <a:noFill/>
                  <a:ln w="9525">
                    <a:solidFill>
                      <a:srgbClr val="000000"/>
                    </a:solidFill>
                    <a:round/>
                    <a:headEnd/>
                    <a:tailEnd/>
                  </a:ln>
                </p:spPr>
              </p:cxnSp>
              <p:cxnSp>
                <p:nvCxnSpPr>
                  <p:cNvPr id="9264" name="AutoShape 48"/>
                  <p:cNvCxnSpPr>
                    <a:cxnSpLocks noChangeShapeType="1"/>
                  </p:cNvCxnSpPr>
                  <p:nvPr/>
                </p:nvCxnSpPr>
                <p:spPr bwMode="auto">
                  <a:xfrm>
                    <a:off x="3181" y="9666"/>
                    <a:ext cx="0" cy="627"/>
                  </a:xfrm>
                  <a:prstGeom prst="straightConnector1">
                    <a:avLst/>
                  </a:prstGeom>
                  <a:noFill/>
                  <a:ln w="9525">
                    <a:solidFill>
                      <a:srgbClr val="000000"/>
                    </a:solidFill>
                    <a:round/>
                    <a:headEnd/>
                    <a:tailEnd/>
                  </a:ln>
                </p:spPr>
              </p:cxnSp>
            </p:grpSp>
            <p:grpSp>
              <p:nvGrpSpPr>
                <p:cNvPr id="9265" name="Group 49"/>
                <p:cNvGrpSpPr>
                  <a:grpSpLocks/>
                </p:cNvGrpSpPr>
                <p:nvPr/>
              </p:nvGrpSpPr>
              <p:grpSpPr bwMode="auto">
                <a:xfrm>
                  <a:off x="1793" y="9429"/>
                  <a:ext cx="1391" cy="952"/>
                  <a:chOff x="3844" y="7112"/>
                  <a:chExt cx="1152" cy="1066"/>
                </a:xfrm>
              </p:grpSpPr>
              <p:sp>
                <p:nvSpPr>
                  <p:cNvPr id="9266" name="Oval 5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 V</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9267" name="Group 51"/>
                  <p:cNvGrpSpPr>
                    <a:grpSpLocks/>
                  </p:cNvGrpSpPr>
                  <p:nvPr/>
                </p:nvGrpSpPr>
                <p:grpSpPr bwMode="auto">
                  <a:xfrm>
                    <a:off x="3844" y="7489"/>
                    <a:ext cx="1152" cy="689"/>
                    <a:chOff x="3844" y="7489"/>
                    <a:chExt cx="1152" cy="689"/>
                  </a:xfrm>
                </p:grpSpPr>
                <p:cxnSp>
                  <p:nvCxnSpPr>
                    <p:cNvPr id="9268" name="AutoShape 5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9269" name="AutoShape 5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9270" name="AutoShape 5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9271" name="AutoShape 5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nvGrpSpPr>
              <p:cNvPr id="9272" name="Group 56"/>
              <p:cNvGrpSpPr>
                <a:grpSpLocks/>
              </p:cNvGrpSpPr>
              <p:nvPr/>
            </p:nvGrpSpPr>
            <p:grpSpPr bwMode="auto">
              <a:xfrm>
                <a:off x="684" y="10768"/>
                <a:ext cx="3677" cy="1492"/>
                <a:chOff x="684" y="10768"/>
                <a:chExt cx="3677" cy="1492"/>
              </a:xfrm>
            </p:grpSpPr>
            <p:cxnSp>
              <p:nvCxnSpPr>
                <p:cNvPr id="9273" name="AutoShape 57"/>
                <p:cNvCxnSpPr>
                  <a:cxnSpLocks noChangeShapeType="1"/>
                </p:cNvCxnSpPr>
                <p:nvPr/>
              </p:nvCxnSpPr>
              <p:spPr bwMode="auto">
                <a:xfrm>
                  <a:off x="1639" y="11041"/>
                  <a:ext cx="519" cy="0"/>
                </a:xfrm>
                <a:prstGeom prst="straightConnector1">
                  <a:avLst/>
                </a:prstGeom>
                <a:noFill/>
                <a:ln w="9525">
                  <a:solidFill>
                    <a:srgbClr val="000000"/>
                  </a:solidFill>
                  <a:round/>
                  <a:headEnd/>
                  <a:tailEnd/>
                </a:ln>
              </p:spPr>
            </p:cxnSp>
            <p:grpSp>
              <p:nvGrpSpPr>
                <p:cNvPr id="9274" name="Group 58"/>
                <p:cNvGrpSpPr>
                  <a:grpSpLocks/>
                </p:cNvGrpSpPr>
                <p:nvPr/>
              </p:nvGrpSpPr>
              <p:grpSpPr bwMode="auto">
                <a:xfrm>
                  <a:off x="684" y="10768"/>
                  <a:ext cx="3677" cy="1492"/>
                  <a:chOff x="684" y="10768"/>
                  <a:chExt cx="3677" cy="1492"/>
                </a:xfrm>
              </p:grpSpPr>
              <p:grpSp>
                <p:nvGrpSpPr>
                  <p:cNvPr id="9275" name="Group 59"/>
                  <p:cNvGrpSpPr>
                    <a:grpSpLocks/>
                  </p:cNvGrpSpPr>
                  <p:nvPr/>
                </p:nvGrpSpPr>
                <p:grpSpPr bwMode="auto">
                  <a:xfrm rot="5400000">
                    <a:off x="3502" y="10938"/>
                    <a:ext cx="1029" cy="689"/>
                    <a:chOff x="3844" y="7112"/>
                    <a:chExt cx="1152" cy="1066"/>
                  </a:xfrm>
                </p:grpSpPr>
                <p:sp>
                  <p:nvSpPr>
                    <p:cNvPr id="9276" name="Oval 6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V</a:t>
                      </a:r>
                      <a:r>
                        <a:rPr kumimoji="0" lang="en-CA" sz="1400" b="0" i="0" u="none" strike="noStrike" cap="none" normalizeH="0" baseline="-25000" smtClean="0">
                          <a:ln>
                            <a:noFill/>
                          </a:ln>
                          <a:solidFill>
                            <a:schemeClr val="tx1"/>
                          </a:solidFill>
                          <a:effectLst/>
                          <a:latin typeface="Calibri" pitchFamily="34" charset="0"/>
                          <a:cs typeface="Arial" pitchFamily="34" charset="0"/>
                        </a:rPr>
                        <a:t>2</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9277" name="Group 61"/>
                    <p:cNvGrpSpPr>
                      <a:grpSpLocks/>
                    </p:cNvGrpSpPr>
                    <p:nvPr/>
                  </p:nvGrpSpPr>
                  <p:grpSpPr bwMode="auto">
                    <a:xfrm>
                      <a:off x="3844" y="7489"/>
                      <a:ext cx="1152" cy="689"/>
                      <a:chOff x="3844" y="7489"/>
                      <a:chExt cx="1152" cy="689"/>
                    </a:xfrm>
                  </p:grpSpPr>
                  <p:cxnSp>
                    <p:nvCxnSpPr>
                      <p:cNvPr id="9278" name="AutoShape 6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9279" name="AutoShape 6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9280" name="AutoShape 6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9281" name="AutoShape 6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9282" name="Group 66"/>
                  <p:cNvGrpSpPr>
                    <a:grpSpLocks/>
                  </p:cNvGrpSpPr>
                  <p:nvPr/>
                </p:nvGrpSpPr>
                <p:grpSpPr bwMode="auto">
                  <a:xfrm>
                    <a:off x="2228" y="11040"/>
                    <a:ext cx="1354" cy="1220"/>
                    <a:chOff x="3844" y="7112"/>
                    <a:chExt cx="1152" cy="1066"/>
                  </a:xfrm>
                </p:grpSpPr>
                <p:sp>
                  <p:nvSpPr>
                    <p:cNvPr id="9283" name="Oval 67"/>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 V</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9284" name="Group 68"/>
                    <p:cNvGrpSpPr>
                      <a:grpSpLocks/>
                    </p:cNvGrpSpPr>
                    <p:nvPr/>
                  </p:nvGrpSpPr>
                  <p:grpSpPr bwMode="auto">
                    <a:xfrm>
                      <a:off x="3844" y="7489"/>
                      <a:ext cx="1152" cy="689"/>
                      <a:chOff x="3844" y="7489"/>
                      <a:chExt cx="1152" cy="689"/>
                    </a:xfrm>
                  </p:grpSpPr>
                  <p:cxnSp>
                    <p:nvCxnSpPr>
                      <p:cNvPr id="9285" name="AutoShape 6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9286" name="AutoShape 7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9287" name="AutoShape 7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9288" name="AutoShape 7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9289" name="Group 73"/>
                  <p:cNvGrpSpPr>
                    <a:grpSpLocks/>
                  </p:cNvGrpSpPr>
                  <p:nvPr/>
                </p:nvGrpSpPr>
                <p:grpSpPr bwMode="auto">
                  <a:xfrm rot="16200000">
                    <a:off x="780" y="10672"/>
                    <a:ext cx="1029" cy="1221"/>
                    <a:chOff x="3844" y="7112"/>
                    <a:chExt cx="1152" cy="1066"/>
                  </a:xfrm>
                </p:grpSpPr>
                <p:sp>
                  <p:nvSpPr>
                    <p:cNvPr id="9290" name="Oval 74"/>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100v</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9291" name="Group 75"/>
                    <p:cNvGrpSpPr>
                      <a:grpSpLocks/>
                    </p:cNvGrpSpPr>
                    <p:nvPr/>
                  </p:nvGrpSpPr>
                  <p:grpSpPr bwMode="auto">
                    <a:xfrm>
                      <a:off x="3844" y="7489"/>
                      <a:ext cx="1152" cy="689"/>
                      <a:chOff x="3844" y="7489"/>
                      <a:chExt cx="1152" cy="689"/>
                    </a:xfrm>
                  </p:grpSpPr>
                  <p:cxnSp>
                    <p:nvCxnSpPr>
                      <p:cNvPr id="9292" name="AutoShape 7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9293" name="AutoShape 7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9294" name="AutoShape 7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9295" name="AutoShape 7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grpSp>
        <p:sp>
          <p:nvSpPr>
            <p:cNvPr id="9296" name="Text Box 80"/>
            <p:cNvSpPr txBox="1">
              <a:spLocks noChangeArrowheads="1"/>
            </p:cNvSpPr>
            <p:nvPr/>
          </p:nvSpPr>
          <p:spPr bwMode="auto">
            <a:xfrm>
              <a:off x="946" y="881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10.0 A</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9297" name="Text Box 81"/>
            <p:cNvSpPr txBox="1">
              <a:spLocks noChangeArrowheads="1"/>
            </p:cNvSpPr>
            <p:nvPr/>
          </p:nvSpPr>
          <p:spPr bwMode="auto">
            <a:xfrm>
              <a:off x="3544" y="859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10.0 A</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cxnSp>
          <p:nvCxnSpPr>
            <p:cNvPr id="9298" name="AutoShape 82"/>
            <p:cNvCxnSpPr>
              <a:cxnSpLocks noChangeShapeType="1"/>
            </p:cNvCxnSpPr>
            <p:nvPr/>
          </p:nvCxnSpPr>
          <p:spPr bwMode="auto">
            <a:xfrm flipV="1">
              <a:off x="1782" y="8914"/>
              <a:ext cx="16" cy="300"/>
            </a:xfrm>
            <a:prstGeom prst="straightConnector1">
              <a:avLst/>
            </a:prstGeom>
            <a:noFill/>
            <a:ln w="9525">
              <a:solidFill>
                <a:srgbClr val="000000"/>
              </a:solidFill>
              <a:round/>
              <a:headEnd/>
              <a:tailEnd type="triangle" w="med" len="med"/>
            </a:ln>
          </p:spPr>
        </p:cxnSp>
        <p:cxnSp>
          <p:nvCxnSpPr>
            <p:cNvPr id="9299" name="AutoShape 83"/>
            <p:cNvCxnSpPr>
              <a:cxnSpLocks noChangeShapeType="1"/>
            </p:cNvCxnSpPr>
            <p:nvPr/>
          </p:nvCxnSpPr>
          <p:spPr bwMode="auto">
            <a:xfrm>
              <a:off x="2970" y="8812"/>
              <a:ext cx="272" cy="0"/>
            </a:xfrm>
            <a:prstGeom prst="straightConnector1">
              <a:avLst/>
            </a:prstGeom>
            <a:noFill/>
            <a:ln w="9525">
              <a:solidFill>
                <a:srgbClr val="000000"/>
              </a:solidFill>
              <a:round/>
              <a:headEnd/>
              <a:tailEnd type="triangle" w="med" len="med"/>
            </a:ln>
          </p:spPr>
        </p:cxnSp>
        <p:cxnSp>
          <p:nvCxnSpPr>
            <p:cNvPr id="9300" name="AutoShape 84"/>
            <p:cNvCxnSpPr>
              <a:cxnSpLocks noChangeShapeType="1"/>
            </p:cNvCxnSpPr>
            <p:nvPr/>
          </p:nvCxnSpPr>
          <p:spPr bwMode="auto">
            <a:xfrm>
              <a:off x="3772" y="8914"/>
              <a:ext cx="0" cy="249"/>
            </a:xfrm>
            <a:prstGeom prst="straightConnector1">
              <a:avLst/>
            </a:prstGeom>
            <a:noFill/>
            <a:ln w="9525">
              <a:solidFill>
                <a:srgbClr val="000000"/>
              </a:solidFill>
              <a:round/>
              <a:headEnd/>
              <a:tailEnd type="triangle" w="med" len="med"/>
            </a:ln>
          </p:spPr>
        </p:cxnSp>
        <p:cxnSp>
          <p:nvCxnSpPr>
            <p:cNvPr id="9301" name="AutoShape 85"/>
            <p:cNvCxnSpPr>
              <a:cxnSpLocks noChangeShapeType="1"/>
            </p:cNvCxnSpPr>
            <p:nvPr/>
          </p:nvCxnSpPr>
          <p:spPr bwMode="auto">
            <a:xfrm flipH="1">
              <a:off x="2595" y="10416"/>
              <a:ext cx="542"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From Kirchhoff’s law, V</a:t>
            </a:r>
            <a:r>
              <a:rPr lang="en-CA" baseline="-25000" dirty="0" smtClean="0"/>
              <a:t>T</a:t>
            </a:r>
            <a:r>
              <a:rPr lang="en-CA" dirty="0" smtClean="0"/>
              <a:t> = V</a:t>
            </a:r>
            <a:r>
              <a:rPr lang="en-CA" baseline="-25000" dirty="0" smtClean="0"/>
              <a:t>1</a:t>
            </a:r>
            <a:r>
              <a:rPr lang="en-CA" dirty="0" smtClean="0"/>
              <a:t> + V</a:t>
            </a:r>
            <a:r>
              <a:rPr lang="en-CA" baseline="-25000" dirty="0" smtClean="0"/>
              <a:t>2</a:t>
            </a:r>
            <a:r>
              <a:rPr lang="en-CA" dirty="0" smtClean="0"/>
              <a:t> + V</a:t>
            </a:r>
            <a:r>
              <a:rPr lang="en-CA" baseline="-25000" dirty="0" smtClean="0"/>
              <a:t>3</a:t>
            </a:r>
            <a:endParaRPr lang="en-CA" dirty="0" smtClean="0"/>
          </a:p>
          <a:p>
            <a:r>
              <a:rPr lang="en-CA" dirty="0" smtClean="0"/>
              <a:t>From Ohm’s law, </a:t>
            </a:r>
            <a:r>
              <a:rPr lang="en-CA" dirty="0" err="1" smtClean="0"/>
              <a:t>I</a:t>
            </a:r>
            <a:r>
              <a:rPr lang="en-CA" baseline="-25000" dirty="0" err="1" smtClean="0"/>
              <a:t>T</a:t>
            </a:r>
            <a:r>
              <a:rPr lang="en-CA" dirty="0" err="1" smtClean="0"/>
              <a:t>R</a:t>
            </a:r>
            <a:r>
              <a:rPr lang="en-CA" baseline="-25000" dirty="0" err="1" smtClean="0"/>
              <a:t>T</a:t>
            </a:r>
            <a:r>
              <a:rPr lang="en-CA" dirty="0" smtClean="0"/>
              <a:t> = I</a:t>
            </a:r>
            <a:r>
              <a:rPr lang="en-CA" baseline="-25000" dirty="0" smtClean="0"/>
              <a:t>1</a:t>
            </a:r>
            <a:r>
              <a:rPr lang="en-CA" dirty="0" smtClean="0"/>
              <a:t>R</a:t>
            </a:r>
            <a:r>
              <a:rPr lang="en-CA" baseline="-25000" dirty="0" smtClean="0"/>
              <a:t>1</a:t>
            </a:r>
            <a:r>
              <a:rPr lang="en-CA" dirty="0" smtClean="0"/>
              <a:t> + I</a:t>
            </a:r>
            <a:r>
              <a:rPr lang="en-CA" baseline="-25000" dirty="0" smtClean="0"/>
              <a:t>2</a:t>
            </a:r>
            <a:r>
              <a:rPr lang="en-CA" dirty="0" smtClean="0"/>
              <a:t>R</a:t>
            </a:r>
            <a:r>
              <a:rPr lang="en-CA" baseline="-25000" dirty="0" smtClean="0"/>
              <a:t>2</a:t>
            </a:r>
            <a:r>
              <a:rPr lang="en-CA" dirty="0" smtClean="0"/>
              <a:t> + I</a:t>
            </a:r>
            <a:r>
              <a:rPr lang="en-CA" baseline="-25000" dirty="0" smtClean="0"/>
              <a:t>3</a:t>
            </a:r>
            <a:r>
              <a:rPr lang="en-CA" dirty="0" smtClean="0"/>
              <a:t>R</a:t>
            </a:r>
            <a:r>
              <a:rPr lang="en-CA" baseline="-25000" dirty="0" smtClean="0"/>
              <a:t>3</a:t>
            </a:r>
            <a:endParaRPr lang="en-CA" dirty="0" smtClean="0"/>
          </a:p>
          <a:p>
            <a:r>
              <a:rPr lang="en-CA" dirty="0" smtClean="0"/>
              <a:t>But from Kirchhoff’s law,  I</a:t>
            </a:r>
            <a:r>
              <a:rPr lang="en-CA" baseline="-25000" dirty="0" smtClean="0"/>
              <a:t>T</a:t>
            </a:r>
            <a:r>
              <a:rPr lang="en-CA" dirty="0" smtClean="0"/>
              <a:t> = I</a:t>
            </a:r>
            <a:r>
              <a:rPr lang="en-CA" baseline="-25000" dirty="0" smtClean="0"/>
              <a:t>1</a:t>
            </a:r>
            <a:r>
              <a:rPr lang="en-CA" dirty="0" smtClean="0"/>
              <a:t> = I</a:t>
            </a:r>
            <a:r>
              <a:rPr lang="en-CA" baseline="-25000" dirty="0" smtClean="0"/>
              <a:t>2</a:t>
            </a:r>
            <a:r>
              <a:rPr lang="en-CA" dirty="0" smtClean="0"/>
              <a:t> = I</a:t>
            </a:r>
            <a:r>
              <a:rPr lang="en-CA" baseline="-25000" dirty="0" smtClean="0"/>
              <a:t>3</a:t>
            </a:r>
            <a:endParaRPr lang="en-CA" dirty="0" smtClean="0"/>
          </a:p>
          <a:p>
            <a:r>
              <a:rPr lang="en-CA" dirty="0" smtClean="0"/>
              <a:t>The currents factor out;  </a:t>
            </a:r>
            <a:r>
              <a:rPr lang="en-CA" dirty="0" err="1" smtClean="0"/>
              <a:t>IR</a:t>
            </a:r>
            <a:r>
              <a:rPr lang="en-CA" baseline="-25000" dirty="0" err="1" smtClean="0"/>
              <a:t>T</a:t>
            </a:r>
            <a:r>
              <a:rPr lang="en-CA" dirty="0" smtClean="0"/>
              <a:t> = IR</a:t>
            </a:r>
            <a:r>
              <a:rPr lang="en-CA" baseline="-25000" dirty="0" smtClean="0"/>
              <a:t>1</a:t>
            </a:r>
            <a:r>
              <a:rPr lang="en-CA" dirty="0" smtClean="0"/>
              <a:t> + IR</a:t>
            </a:r>
            <a:r>
              <a:rPr lang="en-CA" baseline="-25000" dirty="0" smtClean="0"/>
              <a:t>2</a:t>
            </a:r>
            <a:r>
              <a:rPr lang="en-CA" dirty="0" smtClean="0"/>
              <a:t> + IR</a:t>
            </a:r>
            <a:r>
              <a:rPr lang="en-CA" baseline="-25000" dirty="0" smtClean="0"/>
              <a:t>3</a:t>
            </a:r>
            <a:endParaRPr lang="en-CA" dirty="0" smtClean="0"/>
          </a:p>
          <a:p>
            <a:r>
              <a:rPr lang="en-CA" dirty="0" smtClean="0"/>
              <a:t>Therefore, </a:t>
            </a:r>
            <a:r>
              <a:rPr lang="en-CA" b="1" dirty="0" err="1" smtClean="0">
                <a:solidFill>
                  <a:srgbClr val="002060"/>
                </a:solidFill>
              </a:rPr>
              <a:t>R</a:t>
            </a:r>
            <a:r>
              <a:rPr lang="en-CA" b="1" baseline="-25000" dirty="0" err="1" smtClean="0">
                <a:solidFill>
                  <a:srgbClr val="002060"/>
                </a:solidFill>
              </a:rPr>
              <a:t>T</a:t>
            </a:r>
            <a:r>
              <a:rPr lang="en-CA" b="1" dirty="0" smtClean="0">
                <a:solidFill>
                  <a:srgbClr val="002060"/>
                </a:solidFill>
              </a:rPr>
              <a:t> = R</a:t>
            </a:r>
            <a:r>
              <a:rPr lang="en-CA" b="1" baseline="-25000" dirty="0" smtClean="0">
                <a:solidFill>
                  <a:srgbClr val="002060"/>
                </a:solidFill>
              </a:rPr>
              <a:t>1</a:t>
            </a:r>
            <a:r>
              <a:rPr lang="en-CA" b="1" dirty="0" smtClean="0">
                <a:solidFill>
                  <a:srgbClr val="002060"/>
                </a:solidFill>
              </a:rPr>
              <a:t> + R</a:t>
            </a:r>
            <a:r>
              <a:rPr lang="en-CA" b="1" baseline="-25000" dirty="0" smtClean="0">
                <a:solidFill>
                  <a:srgbClr val="002060"/>
                </a:solidFill>
              </a:rPr>
              <a:t>2</a:t>
            </a:r>
            <a:r>
              <a:rPr lang="en-CA" b="1" dirty="0" smtClean="0">
                <a:solidFill>
                  <a:srgbClr val="002060"/>
                </a:solidFill>
              </a:rPr>
              <a:t> + R</a:t>
            </a:r>
            <a:r>
              <a:rPr lang="en-CA" b="1" baseline="-25000" dirty="0" smtClean="0">
                <a:solidFill>
                  <a:srgbClr val="002060"/>
                </a:solidFill>
              </a:rPr>
              <a:t>3</a:t>
            </a:r>
            <a:endParaRPr lang="en-CA" b="1" dirty="0" smtClean="0">
              <a:solidFill>
                <a:srgbClr val="002060"/>
              </a:solidFill>
            </a:endParaRPr>
          </a:p>
          <a:p>
            <a:r>
              <a:rPr lang="en-CA" dirty="0" smtClean="0"/>
              <a:t>If all the resistors are the same, use the formula</a:t>
            </a:r>
          </a:p>
          <a:p>
            <a:endParaRPr lang="en-CA" dirty="0"/>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02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35896" y="5445224"/>
            <a:ext cx="2589852" cy="90872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88640"/>
            <a:ext cx="7890080" cy="6059760"/>
          </a:xfrm>
        </p:spPr>
        <p:txBody>
          <a:bodyPr/>
          <a:lstStyle/>
          <a:p>
            <a:r>
              <a:rPr lang="en-CA" dirty="0" smtClean="0"/>
              <a:t>The two simplest ways to connect conductors and load are series and parallel circuits. </a:t>
            </a:r>
          </a:p>
          <a:p>
            <a:pPr marL="596646" lvl="0" indent="-514350">
              <a:buFont typeface="+mj-lt"/>
              <a:buAutoNum type="arabicPeriod"/>
            </a:pPr>
            <a:r>
              <a:rPr lang="en-CA" b="1" dirty="0" smtClean="0">
                <a:solidFill>
                  <a:srgbClr val="002060"/>
                </a:solidFill>
              </a:rPr>
              <a:t>Series circu</a:t>
            </a:r>
            <a:r>
              <a:rPr lang="en-CA" b="1" dirty="0" smtClean="0"/>
              <a:t>it </a:t>
            </a:r>
            <a:r>
              <a:rPr lang="en-CA" dirty="0" smtClean="0"/>
              <a:t>-  A circuit in which loads are connected one after another in a single path. </a:t>
            </a:r>
          </a:p>
          <a:p>
            <a:pPr marL="596646" lvl="0" indent="-514350">
              <a:buFont typeface="+mj-lt"/>
              <a:buAutoNum type="arabicPeriod"/>
            </a:pPr>
            <a:endParaRPr lang="en-CA" dirty="0" smtClean="0"/>
          </a:p>
          <a:p>
            <a:pPr marL="596646" lvl="0" indent="-514350">
              <a:buFont typeface="+mj-lt"/>
              <a:buAutoNum type="arabicPeriod"/>
            </a:pPr>
            <a:endParaRPr lang="en-CA" dirty="0" smtClean="0"/>
          </a:p>
          <a:p>
            <a:pPr marL="596646" lvl="0" indent="-514350">
              <a:buFont typeface="+mj-lt"/>
              <a:buAutoNum type="arabicPeriod"/>
            </a:pPr>
            <a:r>
              <a:rPr lang="en-CA" b="1" dirty="0" smtClean="0">
                <a:solidFill>
                  <a:srgbClr val="002060"/>
                </a:solidFill>
              </a:rPr>
              <a:t>Parallel circuit </a:t>
            </a:r>
            <a:r>
              <a:rPr lang="en-CA" dirty="0" smtClean="0"/>
              <a:t>– A circuit in which loads are connected side by side. </a:t>
            </a:r>
          </a:p>
          <a:p>
            <a:endParaRPr lang="en-CA" dirty="0"/>
          </a:p>
        </p:txBody>
      </p:sp>
      <p:pic>
        <p:nvPicPr>
          <p:cNvPr id="4" name="Picture 3"/>
          <p:cNvPicPr/>
          <p:nvPr/>
        </p:nvPicPr>
        <p:blipFill>
          <a:blip r:embed="rId2" cstate="print"/>
          <a:srcRect/>
          <a:stretch>
            <a:fillRect/>
          </a:stretch>
        </p:blipFill>
        <p:spPr bwMode="auto">
          <a:xfrm rot="16200000">
            <a:off x="3730198" y="2038556"/>
            <a:ext cx="1728191" cy="3068920"/>
          </a:xfrm>
          <a:prstGeom prst="rect">
            <a:avLst/>
          </a:prstGeom>
          <a:noFill/>
          <a:ln w="9525">
            <a:noFill/>
            <a:miter lim="800000"/>
            <a:headEnd/>
            <a:tailEnd/>
          </a:ln>
        </p:spPr>
      </p:pic>
      <p:pic>
        <p:nvPicPr>
          <p:cNvPr id="5" name="Picture 4"/>
          <p:cNvPicPr/>
          <p:nvPr/>
        </p:nvPicPr>
        <p:blipFill>
          <a:blip r:embed="rId3" cstate="print"/>
          <a:srcRect l="41840" r="13631"/>
          <a:stretch>
            <a:fillRect/>
          </a:stretch>
        </p:blipFill>
        <p:spPr bwMode="auto">
          <a:xfrm rot="5400000">
            <a:off x="4247964" y="3969060"/>
            <a:ext cx="1080120" cy="41764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normAutofit/>
          </a:bodyPr>
          <a:lstStyle/>
          <a:p>
            <a:r>
              <a:rPr lang="en-CA" dirty="0" smtClean="0"/>
              <a:t>Example 3: Resistors in series </a:t>
            </a:r>
            <a:endParaRPr lang="en-CA" dirty="0"/>
          </a:p>
        </p:txBody>
      </p:sp>
      <p:sp>
        <p:nvSpPr>
          <p:cNvPr id="3" name="Content Placeholder 2"/>
          <p:cNvSpPr>
            <a:spLocks noGrp="1"/>
          </p:cNvSpPr>
          <p:nvPr>
            <p:ph idx="1"/>
          </p:nvPr>
        </p:nvSpPr>
        <p:spPr>
          <a:xfrm>
            <a:off x="827584" y="1052736"/>
            <a:ext cx="8316416" cy="5195664"/>
          </a:xfrm>
        </p:spPr>
        <p:txBody>
          <a:bodyPr/>
          <a:lstStyle/>
          <a:p>
            <a:r>
              <a:rPr lang="en-CA" dirty="0" smtClean="0"/>
              <a:t>What is the series equivalent resistance of 10 Ω, 20 Ω, and 30 Ω resistors connected in series?</a:t>
            </a:r>
          </a:p>
          <a:p>
            <a:r>
              <a:rPr lang="en-CA" b="1" dirty="0" err="1" smtClean="0">
                <a:solidFill>
                  <a:srgbClr val="002060"/>
                </a:solidFill>
              </a:rPr>
              <a:t>R</a:t>
            </a:r>
            <a:r>
              <a:rPr lang="en-CA" b="1" baseline="-25000" dirty="0" err="1" smtClean="0">
                <a:solidFill>
                  <a:srgbClr val="002060"/>
                </a:solidFill>
              </a:rPr>
              <a:t>T</a:t>
            </a:r>
            <a:r>
              <a:rPr lang="en-CA" b="1" dirty="0" smtClean="0">
                <a:solidFill>
                  <a:srgbClr val="002060"/>
                </a:solidFill>
              </a:rPr>
              <a:t> = R</a:t>
            </a:r>
            <a:r>
              <a:rPr lang="en-CA" b="1" baseline="-25000" dirty="0" smtClean="0">
                <a:solidFill>
                  <a:srgbClr val="002060"/>
                </a:solidFill>
              </a:rPr>
              <a:t>1</a:t>
            </a:r>
            <a:r>
              <a:rPr lang="en-CA" b="1" dirty="0" smtClean="0">
                <a:solidFill>
                  <a:srgbClr val="002060"/>
                </a:solidFill>
              </a:rPr>
              <a:t> + R</a:t>
            </a:r>
            <a:r>
              <a:rPr lang="en-CA" b="1" baseline="-25000" dirty="0" smtClean="0">
                <a:solidFill>
                  <a:srgbClr val="002060"/>
                </a:solidFill>
              </a:rPr>
              <a:t>2</a:t>
            </a:r>
            <a:r>
              <a:rPr lang="en-CA" b="1" dirty="0" smtClean="0">
                <a:solidFill>
                  <a:srgbClr val="002060"/>
                </a:solidFill>
              </a:rPr>
              <a:t> + R</a:t>
            </a:r>
            <a:r>
              <a:rPr lang="en-CA" b="1" baseline="-25000" dirty="0" smtClean="0">
                <a:solidFill>
                  <a:srgbClr val="002060"/>
                </a:solidFill>
              </a:rPr>
              <a:t>3</a:t>
            </a:r>
            <a:endParaRPr lang="en-CA" b="1" dirty="0" smtClean="0">
              <a:solidFill>
                <a:srgbClr val="002060"/>
              </a:solidFill>
            </a:endParaRPr>
          </a:p>
          <a:p>
            <a:r>
              <a:rPr lang="en-CA" b="1" dirty="0" smtClean="0">
                <a:solidFill>
                  <a:srgbClr val="002060"/>
                </a:solidFill>
              </a:rPr>
              <a:t>Therefore, </a:t>
            </a:r>
            <a:r>
              <a:rPr lang="en-CA" b="1" dirty="0" err="1" smtClean="0">
                <a:solidFill>
                  <a:srgbClr val="002060"/>
                </a:solidFill>
              </a:rPr>
              <a:t>R</a:t>
            </a:r>
            <a:r>
              <a:rPr lang="en-CA" b="1" baseline="-25000" dirty="0" err="1" smtClean="0">
                <a:solidFill>
                  <a:srgbClr val="002060"/>
                </a:solidFill>
              </a:rPr>
              <a:t>T</a:t>
            </a:r>
            <a:r>
              <a:rPr lang="en-CA" b="1" dirty="0" smtClean="0">
                <a:solidFill>
                  <a:srgbClr val="002060"/>
                </a:solidFill>
              </a:rPr>
              <a:t> = 10 Ω + 20 Ω + 30 Ω </a:t>
            </a:r>
          </a:p>
          <a:p>
            <a:r>
              <a:rPr lang="en-CA" b="1" dirty="0" smtClean="0">
                <a:solidFill>
                  <a:srgbClr val="002060"/>
                </a:solidFill>
              </a:rPr>
              <a:t>= 60 Ω. </a:t>
            </a:r>
            <a:endParaRPr lang="en-CA" b="1" dirty="0">
              <a:solidFill>
                <a:srgbClr val="002060"/>
              </a:solidFill>
            </a:endParaRPr>
          </a:p>
        </p:txBody>
      </p:sp>
      <p:grpSp>
        <p:nvGrpSpPr>
          <p:cNvPr id="8194" name="Group 2"/>
          <p:cNvGrpSpPr>
            <a:grpSpLocks/>
          </p:cNvGrpSpPr>
          <p:nvPr/>
        </p:nvGrpSpPr>
        <p:grpSpPr bwMode="auto">
          <a:xfrm>
            <a:off x="2195736" y="3717032"/>
            <a:ext cx="4438749" cy="2986707"/>
            <a:chOff x="684" y="7961"/>
            <a:chExt cx="3816" cy="3002"/>
          </a:xfrm>
        </p:grpSpPr>
        <p:sp>
          <p:nvSpPr>
            <p:cNvPr id="8195" name="Text Box 3"/>
            <p:cNvSpPr txBox="1">
              <a:spLocks noChangeArrowheads="1"/>
            </p:cNvSpPr>
            <p:nvPr/>
          </p:nvSpPr>
          <p:spPr bwMode="auto">
            <a:xfrm>
              <a:off x="3139" y="93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8196" name="Text Box 4"/>
            <p:cNvSpPr txBox="1">
              <a:spLocks noChangeArrowheads="1"/>
            </p:cNvSpPr>
            <p:nvPr/>
          </p:nvSpPr>
          <p:spPr bwMode="auto">
            <a:xfrm>
              <a:off x="2376" y="8993"/>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1</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8197" name="Text Box 5"/>
            <p:cNvSpPr txBox="1">
              <a:spLocks noChangeArrowheads="1"/>
            </p:cNvSpPr>
            <p:nvPr/>
          </p:nvSpPr>
          <p:spPr bwMode="auto">
            <a:xfrm>
              <a:off x="2714" y="10327"/>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3</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8198" name="Text Box 6"/>
            <p:cNvSpPr txBox="1">
              <a:spLocks noChangeArrowheads="1"/>
            </p:cNvSpPr>
            <p:nvPr/>
          </p:nvSpPr>
          <p:spPr bwMode="auto">
            <a:xfrm>
              <a:off x="2278" y="8437"/>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10.0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8199" name="Group 7"/>
            <p:cNvGrpSpPr>
              <a:grpSpLocks/>
            </p:cNvGrpSpPr>
            <p:nvPr/>
          </p:nvGrpSpPr>
          <p:grpSpPr bwMode="auto">
            <a:xfrm>
              <a:off x="684" y="7961"/>
              <a:ext cx="3677" cy="3002"/>
              <a:chOff x="684" y="9429"/>
              <a:chExt cx="3677" cy="3002"/>
            </a:xfrm>
          </p:grpSpPr>
          <p:grpSp>
            <p:nvGrpSpPr>
              <p:cNvPr id="8200" name="Group 8"/>
              <p:cNvGrpSpPr>
                <a:grpSpLocks/>
              </p:cNvGrpSpPr>
              <p:nvPr/>
            </p:nvGrpSpPr>
            <p:grpSpPr bwMode="auto">
              <a:xfrm>
                <a:off x="1653" y="9429"/>
                <a:ext cx="2096" cy="3002"/>
                <a:chOff x="1398" y="9429"/>
                <a:chExt cx="2096" cy="3002"/>
              </a:xfrm>
            </p:grpSpPr>
            <p:grpSp>
              <p:nvGrpSpPr>
                <p:cNvPr id="8201" name="Group 9"/>
                <p:cNvGrpSpPr>
                  <a:grpSpLocks/>
                </p:cNvGrpSpPr>
                <p:nvPr/>
              </p:nvGrpSpPr>
              <p:grpSpPr bwMode="auto">
                <a:xfrm>
                  <a:off x="1398" y="10280"/>
                  <a:ext cx="2096" cy="2151"/>
                  <a:chOff x="2780" y="8064"/>
                  <a:chExt cx="3255" cy="2408"/>
                </a:xfrm>
              </p:grpSpPr>
              <p:cxnSp>
                <p:nvCxnSpPr>
                  <p:cNvPr id="8202" name="AutoShape 10"/>
                  <p:cNvCxnSpPr>
                    <a:cxnSpLocks noChangeShapeType="1"/>
                  </p:cNvCxnSpPr>
                  <p:nvPr/>
                </p:nvCxnSpPr>
                <p:spPr bwMode="auto">
                  <a:xfrm>
                    <a:off x="3181" y="8177"/>
                    <a:ext cx="876" cy="1"/>
                  </a:xfrm>
                  <a:prstGeom prst="straightConnector1">
                    <a:avLst/>
                  </a:prstGeom>
                  <a:noFill/>
                  <a:ln w="9525">
                    <a:solidFill>
                      <a:srgbClr val="000000"/>
                    </a:solidFill>
                    <a:round/>
                    <a:headEnd/>
                    <a:tailEnd/>
                  </a:ln>
                </p:spPr>
              </p:cxnSp>
              <p:grpSp>
                <p:nvGrpSpPr>
                  <p:cNvPr id="8203" name="Group 11"/>
                  <p:cNvGrpSpPr>
                    <a:grpSpLocks/>
                  </p:cNvGrpSpPr>
                  <p:nvPr/>
                </p:nvGrpSpPr>
                <p:grpSpPr bwMode="auto">
                  <a:xfrm>
                    <a:off x="4057" y="8064"/>
                    <a:ext cx="701" cy="275"/>
                    <a:chOff x="4057" y="8064"/>
                    <a:chExt cx="701" cy="275"/>
                  </a:xfrm>
                </p:grpSpPr>
                <p:cxnSp>
                  <p:nvCxnSpPr>
                    <p:cNvPr id="8204" name="AutoShape 1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8205" name="AutoShape 1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8206" name="AutoShape 1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8207" name="AutoShape 1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8208" name="AutoShape 1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8209" name="AutoShape 1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8210" name="AutoShape 1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8211" name="AutoShape 19"/>
                  <p:cNvCxnSpPr>
                    <a:cxnSpLocks noChangeShapeType="1"/>
                  </p:cNvCxnSpPr>
                  <p:nvPr/>
                </p:nvCxnSpPr>
                <p:spPr bwMode="auto">
                  <a:xfrm>
                    <a:off x="4758" y="8177"/>
                    <a:ext cx="1128" cy="1"/>
                  </a:xfrm>
                  <a:prstGeom prst="straightConnector1">
                    <a:avLst/>
                  </a:prstGeom>
                  <a:noFill/>
                  <a:ln w="9525">
                    <a:solidFill>
                      <a:srgbClr val="000000"/>
                    </a:solidFill>
                    <a:round/>
                    <a:headEnd/>
                    <a:tailEnd/>
                  </a:ln>
                </p:spPr>
              </p:cxnSp>
              <p:cxnSp>
                <p:nvCxnSpPr>
                  <p:cNvPr id="8212" name="AutoShape 20"/>
                  <p:cNvCxnSpPr>
                    <a:cxnSpLocks noChangeShapeType="1"/>
                  </p:cNvCxnSpPr>
                  <p:nvPr/>
                </p:nvCxnSpPr>
                <p:spPr bwMode="auto">
                  <a:xfrm>
                    <a:off x="5899" y="8177"/>
                    <a:ext cx="0" cy="538"/>
                  </a:xfrm>
                  <a:prstGeom prst="straightConnector1">
                    <a:avLst/>
                  </a:prstGeom>
                  <a:noFill/>
                  <a:ln w="9525">
                    <a:solidFill>
                      <a:srgbClr val="000000"/>
                    </a:solidFill>
                    <a:round/>
                    <a:headEnd/>
                    <a:tailEnd/>
                  </a:ln>
                </p:spPr>
              </p:cxnSp>
              <p:grpSp>
                <p:nvGrpSpPr>
                  <p:cNvPr id="8213" name="Group 21"/>
                  <p:cNvGrpSpPr>
                    <a:grpSpLocks/>
                  </p:cNvGrpSpPr>
                  <p:nvPr/>
                </p:nvGrpSpPr>
                <p:grpSpPr bwMode="auto">
                  <a:xfrm rot="5400000">
                    <a:off x="5547" y="8928"/>
                    <a:ext cx="701" cy="275"/>
                    <a:chOff x="4057" y="8064"/>
                    <a:chExt cx="701" cy="275"/>
                  </a:xfrm>
                </p:grpSpPr>
                <p:cxnSp>
                  <p:nvCxnSpPr>
                    <p:cNvPr id="8214" name="AutoShape 2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8215" name="AutoShape 2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8216" name="AutoShape 2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8217" name="AutoShape 2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8218" name="AutoShape 2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8219" name="AutoShape 2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8220" name="AutoShape 2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8221" name="AutoShape 29"/>
                  <p:cNvCxnSpPr>
                    <a:cxnSpLocks noChangeShapeType="1"/>
                  </p:cNvCxnSpPr>
                  <p:nvPr/>
                </p:nvCxnSpPr>
                <p:spPr bwMode="auto">
                  <a:xfrm>
                    <a:off x="5885" y="9416"/>
                    <a:ext cx="14" cy="877"/>
                  </a:xfrm>
                  <a:prstGeom prst="straightConnector1">
                    <a:avLst/>
                  </a:prstGeom>
                  <a:noFill/>
                  <a:ln w="9525">
                    <a:solidFill>
                      <a:srgbClr val="000000"/>
                    </a:solidFill>
                    <a:round/>
                    <a:headEnd/>
                    <a:tailEnd/>
                  </a:ln>
                </p:spPr>
              </p:cxnSp>
              <p:cxnSp>
                <p:nvCxnSpPr>
                  <p:cNvPr id="8222" name="AutoShape 30"/>
                  <p:cNvCxnSpPr>
                    <a:cxnSpLocks noChangeShapeType="1"/>
                  </p:cNvCxnSpPr>
                  <p:nvPr/>
                </p:nvCxnSpPr>
                <p:spPr bwMode="auto">
                  <a:xfrm flipH="1" flipV="1">
                    <a:off x="5084" y="10294"/>
                    <a:ext cx="801" cy="16"/>
                  </a:xfrm>
                  <a:prstGeom prst="straightConnector1">
                    <a:avLst/>
                  </a:prstGeom>
                  <a:noFill/>
                  <a:ln w="9525">
                    <a:solidFill>
                      <a:srgbClr val="000000"/>
                    </a:solidFill>
                    <a:round/>
                    <a:headEnd/>
                    <a:tailEnd/>
                  </a:ln>
                </p:spPr>
              </p:cxnSp>
              <p:cxnSp>
                <p:nvCxnSpPr>
                  <p:cNvPr id="8223" name="AutoShape 31"/>
                  <p:cNvCxnSpPr>
                    <a:cxnSpLocks noChangeShapeType="1"/>
                  </p:cNvCxnSpPr>
                  <p:nvPr/>
                </p:nvCxnSpPr>
                <p:spPr bwMode="auto">
                  <a:xfrm flipH="1">
                    <a:off x="3181" y="10293"/>
                    <a:ext cx="1190" cy="1"/>
                  </a:xfrm>
                  <a:prstGeom prst="straightConnector1">
                    <a:avLst/>
                  </a:prstGeom>
                  <a:noFill/>
                  <a:ln w="9525">
                    <a:solidFill>
                      <a:srgbClr val="000000"/>
                    </a:solidFill>
                    <a:round/>
                    <a:headEnd/>
                    <a:tailEnd/>
                  </a:ln>
                </p:spPr>
              </p:cxnSp>
              <p:grpSp>
                <p:nvGrpSpPr>
                  <p:cNvPr id="8224" name="Group 32"/>
                  <p:cNvGrpSpPr>
                    <a:grpSpLocks/>
                  </p:cNvGrpSpPr>
                  <p:nvPr/>
                </p:nvGrpSpPr>
                <p:grpSpPr bwMode="auto">
                  <a:xfrm>
                    <a:off x="4385" y="10197"/>
                    <a:ext cx="701" cy="275"/>
                    <a:chOff x="4057" y="8064"/>
                    <a:chExt cx="701" cy="275"/>
                  </a:xfrm>
                </p:grpSpPr>
                <p:cxnSp>
                  <p:nvCxnSpPr>
                    <p:cNvPr id="8225" name="AutoShape 33"/>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8226" name="AutoShape 34"/>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8227" name="AutoShape 35"/>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8228" name="AutoShape 36"/>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8229" name="AutoShape 37"/>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8230" name="AutoShape 38"/>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8231" name="AutoShape 39"/>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8232" name="AutoShape 40"/>
                  <p:cNvCxnSpPr>
                    <a:cxnSpLocks noChangeShapeType="1"/>
                  </p:cNvCxnSpPr>
                  <p:nvPr/>
                </p:nvCxnSpPr>
                <p:spPr bwMode="auto">
                  <a:xfrm>
                    <a:off x="3181" y="8177"/>
                    <a:ext cx="0" cy="613"/>
                  </a:xfrm>
                  <a:prstGeom prst="straightConnector1">
                    <a:avLst/>
                  </a:prstGeom>
                  <a:noFill/>
                  <a:ln w="9525">
                    <a:solidFill>
                      <a:srgbClr val="000000"/>
                    </a:solidFill>
                    <a:round/>
                    <a:headEnd/>
                    <a:tailEnd/>
                  </a:ln>
                </p:spPr>
              </p:cxnSp>
              <p:cxnSp>
                <p:nvCxnSpPr>
                  <p:cNvPr id="8233" name="AutoShape 41"/>
                  <p:cNvCxnSpPr>
                    <a:cxnSpLocks noChangeShapeType="1"/>
                  </p:cNvCxnSpPr>
                  <p:nvPr/>
                </p:nvCxnSpPr>
                <p:spPr bwMode="auto">
                  <a:xfrm>
                    <a:off x="2955" y="8790"/>
                    <a:ext cx="438" cy="0"/>
                  </a:xfrm>
                  <a:prstGeom prst="straightConnector1">
                    <a:avLst/>
                  </a:prstGeom>
                  <a:noFill/>
                  <a:ln w="9525">
                    <a:solidFill>
                      <a:srgbClr val="000000"/>
                    </a:solidFill>
                    <a:round/>
                    <a:headEnd/>
                    <a:tailEnd/>
                  </a:ln>
                </p:spPr>
              </p:cxnSp>
              <p:cxnSp>
                <p:nvCxnSpPr>
                  <p:cNvPr id="8234" name="AutoShape 42"/>
                  <p:cNvCxnSpPr>
                    <a:cxnSpLocks noChangeShapeType="1"/>
                  </p:cNvCxnSpPr>
                  <p:nvPr/>
                </p:nvCxnSpPr>
                <p:spPr bwMode="auto">
                  <a:xfrm>
                    <a:off x="2970" y="9030"/>
                    <a:ext cx="438" cy="0"/>
                  </a:xfrm>
                  <a:prstGeom prst="straightConnector1">
                    <a:avLst/>
                  </a:prstGeom>
                  <a:noFill/>
                  <a:ln w="9525">
                    <a:solidFill>
                      <a:srgbClr val="000000"/>
                    </a:solidFill>
                    <a:round/>
                    <a:headEnd/>
                    <a:tailEnd/>
                  </a:ln>
                </p:spPr>
              </p:cxnSp>
              <p:cxnSp>
                <p:nvCxnSpPr>
                  <p:cNvPr id="8235" name="AutoShape 43"/>
                  <p:cNvCxnSpPr>
                    <a:cxnSpLocks noChangeShapeType="1"/>
                  </p:cNvCxnSpPr>
                  <p:nvPr/>
                </p:nvCxnSpPr>
                <p:spPr bwMode="auto">
                  <a:xfrm>
                    <a:off x="2981" y="9270"/>
                    <a:ext cx="438" cy="0"/>
                  </a:xfrm>
                  <a:prstGeom prst="straightConnector1">
                    <a:avLst/>
                  </a:prstGeom>
                  <a:noFill/>
                  <a:ln w="9525">
                    <a:solidFill>
                      <a:srgbClr val="000000"/>
                    </a:solidFill>
                    <a:round/>
                    <a:headEnd/>
                    <a:tailEnd/>
                  </a:ln>
                </p:spPr>
              </p:cxnSp>
              <p:cxnSp>
                <p:nvCxnSpPr>
                  <p:cNvPr id="8236" name="AutoShape 44"/>
                  <p:cNvCxnSpPr>
                    <a:cxnSpLocks noChangeShapeType="1"/>
                  </p:cNvCxnSpPr>
                  <p:nvPr/>
                </p:nvCxnSpPr>
                <p:spPr bwMode="auto">
                  <a:xfrm>
                    <a:off x="2975" y="9527"/>
                    <a:ext cx="438" cy="0"/>
                  </a:xfrm>
                  <a:prstGeom prst="straightConnector1">
                    <a:avLst/>
                  </a:prstGeom>
                  <a:noFill/>
                  <a:ln w="9525">
                    <a:solidFill>
                      <a:srgbClr val="000000"/>
                    </a:solidFill>
                    <a:round/>
                    <a:headEnd/>
                    <a:tailEnd/>
                  </a:ln>
                </p:spPr>
              </p:cxnSp>
              <p:cxnSp>
                <p:nvCxnSpPr>
                  <p:cNvPr id="8237" name="AutoShape 45"/>
                  <p:cNvCxnSpPr>
                    <a:cxnSpLocks noChangeShapeType="1"/>
                  </p:cNvCxnSpPr>
                  <p:nvPr/>
                </p:nvCxnSpPr>
                <p:spPr bwMode="auto">
                  <a:xfrm>
                    <a:off x="2793" y="9143"/>
                    <a:ext cx="801" cy="0"/>
                  </a:xfrm>
                  <a:prstGeom prst="straightConnector1">
                    <a:avLst/>
                  </a:prstGeom>
                  <a:noFill/>
                  <a:ln w="9525">
                    <a:solidFill>
                      <a:srgbClr val="000000"/>
                    </a:solidFill>
                    <a:round/>
                    <a:headEnd/>
                    <a:tailEnd/>
                  </a:ln>
                </p:spPr>
              </p:cxnSp>
              <p:cxnSp>
                <p:nvCxnSpPr>
                  <p:cNvPr id="8238" name="AutoShape 46"/>
                  <p:cNvCxnSpPr>
                    <a:cxnSpLocks noChangeShapeType="1"/>
                  </p:cNvCxnSpPr>
                  <p:nvPr/>
                </p:nvCxnSpPr>
                <p:spPr bwMode="auto">
                  <a:xfrm>
                    <a:off x="2780" y="9390"/>
                    <a:ext cx="801" cy="0"/>
                  </a:xfrm>
                  <a:prstGeom prst="straightConnector1">
                    <a:avLst/>
                  </a:prstGeom>
                  <a:noFill/>
                  <a:ln w="9525">
                    <a:solidFill>
                      <a:srgbClr val="000000"/>
                    </a:solidFill>
                    <a:round/>
                    <a:headEnd/>
                    <a:tailEnd/>
                  </a:ln>
                </p:spPr>
              </p:cxnSp>
              <p:cxnSp>
                <p:nvCxnSpPr>
                  <p:cNvPr id="8239" name="AutoShape 47"/>
                  <p:cNvCxnSpPr>
                    <a:cxnSpLocks noChangeShapeType="1"/>
                  </p:cNvCxnSpPr>
                  <p:nvPr/>
                </p:nvCxnSpPr>
                <p:spPr bwMode="auto">
                  <a:xfrm>
                    <a:off x="2793" y="9676"/>
                    <a:ext cx="801" cy="0"/>
                  </a:xfrm>
                  <a:prstGeom prst="straightConnector1">
                    <a:avLst/>
                  </a:prstGeom>
                  <a:noFill/>
                  <a:ln w="9525">
                    <a:solidFill>
                      <a:srgbClr val="000000"/>
                    </a:solidFill>
                    <a:round/>
                    <a:headEnd/>
                    <a:tailEnd/>
                  </a:ln>
                </p:spPr>
              </p:cxnSp>
              <p:cxnSp>
                <p:nvCxnSpPr>
                  <p:cNvPr id="8240" name="AutoShape 48"/>
                  <p:cNvCxnSpPr>
                    <a:cxnSpLocks noChangeShapeType="1"/>
                  </p:cNvCxnSpPr>
                  <p:nvPr/>
                </p:nvCxnSpPr>
                <p:spPr bwMode="auto">
                  <a:xfrm>
                    <a:off x="3181" y="9666"/>
                    <a:ext cx="0" cy="627"/>
                  </a:xfrm>
                  <a:prstGeom prst="straightConnector1">
                    <a:avLst/>
                  </a:prstGeom>
                  <a:noFill/>
                  <a:ln w="9525">
                    <a:solidFill>
                      <a:srgbClr val="000000"/>
                    </a:solidFill>
                    <a:round/>
                    <a:headEnd/>
                    <a:tailEnd/>
                  </a:ln>
                </p:spPr>
              </p:cxnSp>
            </p:grpSp>
            <p:grpSp>
              <p:nvGrpSpPr>
                <p:cNvPr id="8241" name="Group 49"/>
                <p:cNvGrpSpPr>
                  <a:grpSpLocks/>
                </p:cNvGrpSpPr>
                <p:nvPr/>
              </p:nvGrpSpPr>
              <p:grpSpPr bwMode="auto">
                <a:xfrm>
                  <a:off x="1793" y="9429"/>
                  <a:ext cx="1391" cy="952"/>
                  <a:chOff x="3844" y="7112"/>
                  <a:chExt cx="1152" cy="1066"/>
                </a:xfrm>
              </p:grpSpPr>
              <p:sp>
                <p:nvSpPr>
                  <p:cNvPr id="8242" name="Oval 5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30 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8243" name="Group 51"/>
                  <p:cNvGrpSpPr>
                    <a:grpSpLocks/>
                  </p:cNvGrpSpPr>
                  <p:nvPr/>
                </p:nvGrpSpPr>
                <p:grpSpPr bwMode="auto">
                  <a:xfrm>
                    <a:off x="3844" y="7489"/>
                    <a:ext cx="1152" cy="689"/>
                    <a:chOff x="3844" y="7489"/>
                    <a:chExt cx="1152" cy="689"/>
                  </a:xfrm>
                </p:grpSpPr>
                <p:cxnSp>
                  <p:nvCxnSpPr>
                    <p:cNvPr id="8244" name="AutoShape 5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8245" name="AutoShape 5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8246" name="AutoShape 5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8247" name="AutoShape 5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nvGrpSpPr>
              <p:cNvPr id="8248" name="Group 56"/>
              <p:cNvGrpSpPr>
                <a:grpSpLocks/>
              </p:cNvGrpSpPr>
              <p:nvPr/>
            </p:nvGrpSpPr>
            <p:grpSpPr bwMode="auto">
              <a:xfrm>
                <a:off x="684" y="10768"/>
                <a:ext cx="3677" cy="1492"/>
                <a:chOff x="684" y="10768"/>
                <a:chExt cx="3677" cy="1492"/>
              </a:xfrm>
            </p:grpSpPr>
            <p:cxnSp>
              <p:nvCxnSpPr>
                <p:cNvPr id="8249" name="AutoShape 57"/>
                <p:cNvCxnSpPr>
                  <a:cxnSpLocks noChangeShapeType="1"/>
                </p:cNvCxnSpPr>
                <p:nvPr/>
              </p:nvCxnSpPr>
              <p:spPr bwMode="auto">
                <a:xfrm>
                  <a:off x="1639" y="11041"/>
                  <a:ext cx="519" cy="0"/>
                </a:xfrm>
                <a:prstGeom prst="straightConnector1">
                  <a:avLst/>
                </a:prstGeom>
                <a:noFill/>
                <a:ln w="9525">
                  <a:solidFill>
                    <a:srgbClr val="000000"/>
                  </a:solidFill>
                  <a:round/>
                  <a:headEnd/>
                  <a:tailEnd/>
                </a:ln>
              </p:spPr>
            </p:cxnSp>
            <p:grpSp>
              <p:nvGrpSpPr>
                <p:cNvPr id="8250" name="Group 58"/>
                <p:cNvGrpSpPr>
                  <a:grpSpLocks/>
                </p:cNvGrpSpPr>
                <p:nvPr/>
              </p:nvGrpSpPr>
              <p:grpSpPr bwMode="auto">
                <a:xfrm>
                  <a:off x="684" y="10768"/>
                  <a:ext cx="3677" cy="1492"/>
                  <a:chOff x="684" y="10768"/>
                  <a:chExt cx="3677" cy="1492"/>
                </a:xfrm>
              </p:grpSpPr>
              <p:grpSp>
                <p:nvGrpSpPr>
                  <p:cNvPr id="8251" name="Group 59"/>
                  <p:cNvGrpSpPr>
                    <a:grpSpLocks/>
                  </p:cNvGrpSpPr>
                  <p:nvPr/>
                </p:nvGrpSpPr>
                <p:grpSpPr bwMode="auto">
                  <a:xfrm rot="5400000">
                    <a:off x="3502" y="10938"/>
                    <a:ext cx="1029" cy="689"/>
                    <a:chOff x="3844" y="7112"/>
                    <a:chExt cx="1152" cy="1066"/>
                  </a:xfrm>
                </p:grpSpPr>
                <p:sp>
                  <p:nvSpPr>
                    <p:cNvPr id="8252" name="Oval 6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V</a:t>
                      </a:r>
                      <a:r>
                        <a:rPr kumimoji="0" lang="en-CA" sz="16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8253" name="Group 61"/>
                    <p:cNvGrpSpPr>
                      <a:grpSpLocks/>
                    </p:cNvGrpSpPr>
                    <p:nvPr/>
                  </p:nvGrpSpPr>
                  <p:grpSpPr bwMode="auto">
                    <a:xfrm>
                      <a:off x="3844" y="7489"/>
                      <a:ext cx="1152" cy="689"/>
                      <a:chOff x="3844" y="7489"/>
                      <a:chExt cx="1152" cy="689"/>
                    </a:xfrm>
                  </p:grpSpPr>
                  <p:cxnSp>
                    <p:nvCxnSpPr>
                      <p:cNvPr id="8254" name="AutoShape 6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8255" name="AutoShape 6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8256" name="AutoShape 6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8257" name="AutoShape 6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8258" name="Group 66"/>
                  <p:cNvGrpSpPr>
                    <a:grpSpLocks/>
                  </p:cNvGrpSpPr>
                  <p:nvPr/>
                </p:nvGrpSpPr>
                <p:grpSpPr bwMode="auto">
                  <a:xfrm>
                    <a:off x="2228" y="11040"/>
                    <a:ext cx="1354" cy="1220"/>
                    <a:chOff x="3844" y="7112"/>
                    <a:chExt cx="1152" cy="1066"/>
                  </a:xfrm>
                </p:grpSpPr>
                <p:sp>
                  <p:nvSpPr>
                    <p:cNvPr id="8259" name="Oval 67"/>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30 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8260" name="Group 68"/>
                    <p:cNvGrpSpPr>
                      <a:grpSpLocks/>
                    </p:cNvGrpSpPr>
                    <p:nvPr/>
                  </p:nvGrpSpPr>
                  <p:grpSpPr bwMode="auto">
                    <a:xfrm>
                      <a:off x="3844" y="7489"/>
                      <a:ext cx="1152" cy="689"/>
                      <a:chOff x="3844" y="7489"/>
                      <a:chExt cx="1152" cy="689"/>
                    </a:xfrm>
                  </p:grpSpPr>
                  <p:cxnSp>
                    <p:nvCxnSpPr>
                      <p:cNvPr id="8261" name="AutoShape 6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8262" name="AutoShape 7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8263" name="AutoShape 7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8264" name="AutoShape 7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8265" name="Group 73"/>
                  <p:cNvGrpSpPr>
                    <a:grpSpLocks/>
                  </p:cNvGrpSpPr>
                  <p:nvPr/>
                </p:nvGrpSpPr>
                <p:grpSpPr bwMode="auto">
                  <a:xfrm rot="16200000">
                    <a:off x="780" y="10672"/>
                    <a:ext cx="1029" cy="1221"/>
                    <a:chOff x="3844" y="7112"/>
                    <a:chExt cx="1152" cy="1066"/>
                  </a:xfrm>
                </p:grpSpPr>
                <p:sp>
                  <p:nvSpPr>
                    <p:cNvPr id="8266" name="Oval 74"/>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100v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8267" name="Group 75"/>
                    <p:cNvGrpSpPr>
                      <a:grpSpLocks/>
                    </p:cNvGrpSpPr>
                    <p:nvPr/>
                  </p:nvGrpSpPr>
                  <p:grpSpPr bwMode="auto">
                    <a:xfrm>
                      <a:off x="3844" y="7489"/>
                      <a:ext cx="1152" cy="689"/>
                      <a:chOff x="3844" y="7489"/>
                      <a:chExt cx="1152" cy="689"/>
                    </a:xfrm>
                  </p:grpSpPr>
                  <p:cxnSp>
                    <p:nvCxnSpPr>
                      <p:cNvPr id="8268" name="AutoShape 7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8269" name="AutoShape 7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8270" name="AutoShape 7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8271" name="AutoShape 7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grpSp>
        <p:sp>
          <p:nvSpPr>
            <p:cNvPr id="8272" name="Text Box 80"/>
            <p:cNvSpPr txBox="1">
              <a:spLocks noChangeArrowheads="1"/>
            </p:cNvSpPr>
            <p:nvPr/>
          </p:nvSpPr>
          <p:spPr bwMode="auto">
            <a:xfrm>
              <a:off x="946" y="881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10.0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8273" name="Text Box 81"/>
            <p:cNvSpPr txBox="1">
              <a:spLocks noChangeArrowheads="1"/>
            </p:cNvSpPr>
            <p:nvPr/>
          </p:nvSpPr>
          <p:spPr bwMode="auto">
            <a:xfrm>
              <a:off x="3544" y="859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10.0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cxnSp>
          <p:nvCxnSpPr>
            <p:cNvPr id="8274" name="AutoShape 82"/>
            <p:cNvCxnSpPr>
              <a:cxnSpLocks noChangeShapeType="1"/>
            </p:cNvCxnSpPr>
            <p:nvPr/>
          </p:nvCxnSpPr>
          <p:spPr bwMode="auto">
            <a:xfrm flipV="1">
              <a:off x="1782" y="8914"/>
              <a:ext cx="16" cy="300"/>
            </a:xfrm>
            <a:prstGeom prst="straightConnector1">
              <a:avLst/>
            </a:prstGeom>
            <a:noFill/>
            <a:ln w="9525">
              <a:solidFill>
                <a:srgbClr val="000000"/>
              </a:solidFill>
              <a:round/>
              <a:headEnd/>
              <a:tailEnd type="triangle" w="med" len="med"/>
            </a:ln>
          </p:spPr>
        </p:cxnSp>
        <p:cxnSp>
          <p:nvCxnSpPr>
            <p:cNvPr id="8275" name="AutoShape 83"/>
            <p:cNvCxnSpPr>
              <a:cxnSpLocks noChangeShapeType="1"/>
            </p:cNvCxnSpPr>
            <p:nvPr/>
          </p:nvCxnSpPr>
          <p:spPr bwMode="auto">
            <a:xfrm>
              <a:off x="2970" y="8812"/>
              <a:ext cx="272" cy="0"/>
            </a:xfrm>
            <a:prstGeom prst="straightConnector1">
              <a:avLst/>
            </a:prstGeom>
            <a:noFill/>
            <a:ln w="9525">
              <a:solidFill>
                <a:srgbClr val="000000"/>
              </a:solidFill>
              <a:round/>
              <a:headEnd/>
              <a:tailEnd type="triangle" w="med" len="med"/>
            </a:ln>
          </p:spPr>
        </p:cxnSp>
        <p:cxnSp>
          <p:nvCxnSpPr>
            <p:cNvPr id="8276" name="AutoShape 84"/>
            <p:cNvCxnSpPr>
              <a:cxnSpLocks noChangeShapeType="1"/>
            </p:cNvCxnSpPr>
            <p:nvPr/>
          </p:nvCxnSpPr>
          <p:spPr bwMode="auto">
            <a:xfrm>
              <a:off x="3772" y="8914"/>
              <a:ext cx="0" cy="249"/>
            </a:xfrm>
            <a:prstGeom prst="straightConnector1">
              <a:avLst/>
            </a:prstGeom>
            <a:noFill/>
            <a:ln w="9525">
              <a:solidFill>
                <a:srgbClr val="000000"/>
              </a:solidFill>
              <a:round/>
              <a:headEnd/>
              <a:tailEnd type="triangle" w="med" len="med"/>
            </a:ln>
          </p:spPr>
        </p:cxnSp>
        <p:cxnSp>
          <p:nvCxnSpPr>
            <p:cNvPr id="8277" name="AutoShape 85"/>
            <p:cNvCxnSpPr>
              <a:cxnSpLocks noChangeShapeType="1"/>
            </p:cNvCxnSpPr>
            <p:nvPr/>
          </p:nvCxnSpPr>
          <p:spPr bwMode="auto">
            <a:xfrm flipH="1">
              <a:off x="2595" y="10416"/>
              <a:ext cx="542"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fontScale="90000"/>
          </a:bodyPr>
          <a:lstStyle/>
          <a:p>
            <a:r>
              <a:rPr lang="en-CA" b="1" dirty="0" smtClean="0"/>
              <a:t>Resistance in parallel </a:t>
            </a:r>
            <a:endParaRPr lang="en-CA" dirty="0"/>
          </a:p>
        </p:txBody>
      </p:sp>
      <p:sp>
        <p:nvSpPr>
          <p:cNvPr id="3" name="Content Placeholder 2"/>
          <p:cNvSpPr>
            <a:spLocks noGrp="1"/>
          </p:cNvSpPr>
          <p:nvPr>
            <p:ph idx="1"/>
          </p:nvPr>
        </p:nvSpPr>
        <p:spPr>
          <a:xfrm>
            <a:off x="971600" y="908720"/>
            <a:ext cx="7962088" cy="5339680"/>
          </a:xfrm>
        </p:spPr>
        <p:txBody>
          <a:bodyPr>
            <a:normAutofit/>
          </a:bodyPr>
          <a:lstStyle/>
          <a:p>
            <a:r>
              <a:rPr lang="en-CA" dirty="0" smtClean="0"/>
              <a:t>In a parallel circuit, the total current must split and distribute its self among all of the available circuit paths. </a:t>
            </a:r>
          </a:p>
          <a:p>
            <a:r>
              <a:rPr lang="en-CA" dirty="0" smtClean="0"/>
              <a:t>From Kirchhoff’s law,  I</a:t>
            </a:r>
            <a:r>
              <a:rPr lang="en-CA" baseline="-25000" dirty="0" smtClean="0"/>
              <a:t>T</a:t>
            </a:r>
            <a:r>
              <a:rPr lang="en-CA" dirty="0" smtClean="0"/>
              <a:t> = I</a:t>
            </a:r>
            <a:r>
              <a:rPr lang="en-CA" baseline="-25000" dirty="0" smtClean="0"/>
              <a:t>1</a:t>
            </a:r>
            <a:r>
              <a:rPr lang="en-CA" dirty="0" smtClean="0"/>
              <a:t> + I</a:t>
            </a:r>
            <a:r>
              <a:rPr lang="en-CA" baseline="-25000" dirty="0" smtClean="0"/>
              <a:t>2</a:t>
            </a:r>
            <a:r>
              <a:rPr lang="en-CA" dirty="0" smtClean="0"/>
              <a:t> + I</a:t>
            </a:r>
            <a:r>
              <a:rPr lang="en-CA" baseline="-25000" dirty="0" smtClean="0"/>
              <a:t>3</a:t>
            </a:r>
            <a:r>
              <a:rPr lang="en-CA" dirty="0" smtClean="0"/>
              <a:t> </a:t>
            </a:r>
          </a:p>
          <a:p>
            <a:r>
              <a:rPr lang="en-CA" dirty="0" smtClean="0"/>
              <a:t>From Ohm’s law </a:t>
            </a:r>
          </a:p>
          <a:p>
            <a:r>
              <a:rPr lang="en-CA" dirty="0" smtClean="0"/>
              <a:t>But from Kirchhoff’s law V</a:t>
            </a:r>
            <a:r>
              <a:rPr lang="en-CA" baseline="-25000" dirty="0" smtClean="0"/>
              <a:t>T</a:t>
            </a:r>
            <a:r>
              <a:rPr lang="en-CA" dirty="0" smtClean="0"/>
              <a:t> = V</a:t>
            </a:r>
            <a:r>
              <a:rPr lang="en-CA" baseline="-25000" dirty="0" smtClean="0"/>
              <a:t>1</a:t>
            </a:r>
            <a:r>
              <a:rPr lang="en-CA" dirty="0" smtClean="0"/>
              <a:t> = V</a:t>
            </a:r>
            <a:r>
              <a:rPr lang="en-CA" baseline="-25000" dirty="0" smtClean="0"/>
              <a:t>2</a:t>
            </a:r>
            <a:r>
              <a:rPr lang="en-CA" dirty="0" smtClean="0"/>
              <a:t> = V</a:t>
            </a:r>
            <a:r>
              <a:rPr lang="en-CA" baseline="-25000" dirty="0" smtClean="0"/>
              <a:t>3</a:t>
            </a:r>
            <a:endParaRPr lang="en-CA" dirty="0" smtClean="0"/>
          </a:p>
          <a:p>
            <a:r>
              <a:rPr lang="en-CA" dirty="0" smtClean="0"/>
              <a:t>The voltages factor out</a:t>
            </a:r>
          </a:p>
          <a:p>
            <a:r>
              <a:rPr lang="en-CA" dirty="0" smtClean="0"/>
              <a:t>Therefore, </a:t>
            </a:r>
            <a:endParaRPr lang="en-CA" dirty="0"/>
          </a:p>
        </p:txBody>
      </p:sp>
      <p:sp>
        <p:nvSpPr>
          <p:cNvPr id="33880" name="Rectangle 8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3879" name="Picture 8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44008" y="3068960"/>
            <a:ext cx="2232248" cy="662699"/>
          </a:xfrm>
          <a:prstGeom prst="rect">
            <a:avLst/>
          </a:prstGeom>
          <a:noFill/>
        </p:spPr>
      </p:pic>
      <p:sp>
        <p:nvSpPr>
          <p:cNvPr id="33882" name="Rectangle 9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3881" name="Picture 8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652120" y="4149080"/>
            <a:ext cx="2090739" cy="620688"/>
          </a:xfrm>
          <a:prstGeom prst="rect">
            <a:avLst/>
          </a:prstGeom>
          <a:noFill/>
        </p:spPr>
      </p:pic>
      <p:sp>
        <p:nvSpPr>
          <p:cNvPr id="33884" name="Rectangle 9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3883" name="Picture 9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19872" y="4725144"/>
            <a:ext cx="2611347" cy="79564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If all the resistors are the same, use the formula</a:t>
            </a:r>
            <a:endParaRPr lang="en-CA"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58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19872" y="2132856"/>
            <a:ext cx="1993853" cy="1484784"/>
          </a:xfrm>
          <a:prstGeom prst="rect">
            <a:avLst/>
          </a:prstGeom>
          <a:noFill/>
        </p:spPr>
      </p:pic>
      <p:grpSp>
        <p:nvGrpSpPr>
          <p:cNvPr id="35843" name="Group 3"/>
          <p:cNvGrpSpPr>
            <a:grpSpLocks/>
          </p:cNvGrpSpPr>
          <p:nvPr/>
        </p:nvGrpSpPr>
        <p:grpSpPr bwMode="auto">
          <a:xfrm>
            <a:off x="1691680" y="4005064"/>
            <a:ext cx="6137944" cy="2457028"/>
            <a:chOff x="683" y="11943"/>
            <a:chExt cx="4608" cy="2236"/>
          </a:xfrm>
        </p:grpSpPr>
        <p:sp>
          <p:nvSpPr>
            <p:cNvPr id="35844" name="Text Box 4"/>
            <p:cNvSpPr txBox="1">
              <a:spLocks noChangeArrowheads="1"/>
            </p:cNvSpPr>
            <p:nvPr/>
          </p:nvSpPr>
          <p:spPr bwMode="auto">
            <a:xfrm>
              <a:off x="1444" y="11943"/>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9.0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35845" name="Text Box 5"/>
            <p:cNvSpPr txBox="1">
              <a:spLocks noChangeArrowheads="1"/>
            </p:cNvSpPr>
            <p:nvPr/>
          </p:nvSpPr>
          <p:spPr bwMode="auto">
            <a:xfrm>
              <a:off x="4012" y="13524"/>
              <a:ext cx="59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I</a:t>
              </a:r>
              <a:r>
                <a:rPr kumimoji="0" lang="en-CA" sz="2400" b="0" i="0" u="none" strike="noStrike" cap="none" normalizeH="0" baseline="-25000" smtClean="0">
                  <a:ln>
                    <a:noFill/>
                  </a:ln>
                  <a:solidFill>
                    <a:schemeClr val="tx1"/>
                  </a:solidFill>
                  <a:effectLst/>
                  <a:latin typeface="Calibri" pitchFamily="34" charset="0"/>
                  <a:cs typeface="Arial" pitchFamily="34" charset="0"/>
                </a:rPr>
                <a:t>3</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35846" name="Text Box 6"/>
            <p:cNvSpPr txBox="1">
              <a:spLocks noChangeArrowheads="1"/>
            </p:cNvSpPr>
            <p:nvPr/>
          </p:nvSpPr>
          <p:spPr bwMode="auto">
            <a:xfrm>
              <a:off x="3164" y="1373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3.0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35847" name="Text Box 7"/>
            <p:cNvSpPr txBox="1">
              <a:spLocks noChangeArrowheads="1"/>
            </p:cNvSpPr>
            <p:nvPr/>
          </p:nvSpPr>
          <p:spPr bwMode="auto">
            <a:xfrm>
              <a:off x="1974" y="13666"/>
              <a:ext cx="839"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3.0 A</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35848" name="Text Box 8"/>
            <p:cNvSpPr txBox="1">
              <a:spLocks noChangeArrowheads="1"/>
            </p:cNvSpPr>
            <p:nvPr/>
          </p:nvSpPr>
          <p:spPr bwMode="auto">
            <a:xfrm>
              <a:off x="4012" y="12619"/>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3</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35849" name="Text Box 9"/>
            <p:cNvSpPr txBox="1">
              <a:spLocks noChangeArrowheads="1"/>
            </p:cNvSpPr>
            <p:nvPr/>
          </p:nvSpPr>
          <p:spPr bwMode="auto">
            <a:xfrm>
              <a:off x="2833" y="12684"/>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35850" name="Text Box 10"/>
            <p:cNvSpPr txBox="1">
              <a:spLocks noChangeArrowheads="1"/>
            </p:cNvSpPr>
            <p:nvPr/>
          </p:nvSpPr>
          <p:spPr bwMode="auto">
            <a:xfrm>
              <a:off x="2549" y="132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R</a:t>
              </a:r>
              <a:r>
                <a:rPr kumimoji="0" lang="en-CA" sz="2400" b="0" i="0" u="none" strike="noStrike" cap="none" normalizeH="0" baseline="-25000" smtClean="0">
                  <a:ln>
                    <a:noFill/>
                  </a:ln>
                  <a:solidFill>
                    <a:schemeClr val="tx1"/>
                  </a:solidFill>
                  <a:effectLst/>
                  <a:latin typeface="Calibri" pitchFamily="34" charset="0"/>
                  <a:cs typeface="Arial" pitchFamily="34" charset="0"/>
                </a:rPr>
                <a:t>1</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cxnSp>
          <p:nvCxnSpPr>
            <p:cNvPr id="35851" name="AutoShape 11"/>
            <p:cNvCxnSpPr>
              <a:cxnSpLocks noChangeShapeType="1"/>
            </p:cNvCxnSpPr>
            <p:nvPr/>
          </p:nvCxnSpPr>
          <p:spPr bwMode="auto">
            <a:xfrm>
              <a:off x="2736" y="13666"/>
              <a:ext cx="0" cy="319"/>
            </a:xfrm>
            <a:prstGeom prst="straightConnector1">
              <a:avLst/>
            </a:prstGeom>
            <a:noFill/>
            <a:ln w="9525">
              <a:solidFill>
                <a:srgbClr val="000000"/>
              </a:solidFill>
              <a:round/>
              <a:headEnd/>
              <a:tailEnd type="triangle" w="med" len="med"/>
            </a:ln>
          </p:spPr>
        </p:cxnSp>
        <p:grpSp>
          <p:nvGrpSpPr>
            <p:cNvPr id="35852" name="Group 12"/>
            <p:cNvGrpSpPr>
              <a:grpSpLocks/>
            </p:cNvGrpSpPr>
            <p:nvPr/>
          </p:nvGrpSpPr>
          <p:grpSpPr bwMode="auto">
            <a:xfrm>
              <a:off x="683" y="12284"/>
              <a:ext cx="4608" cy="1895"/>
              <a:chOff x="683" y="12284"/>
              <a:chExt cx="4608" cy="1895"/>
            </a:xfrm>
          </p:grpSpPr>
          <p:cxnSp>
            <p:nvCxnSpPr>
              <p:cNvPr id="35853" name="AutoShape 13"/>
              <p:cNvCxnSpPr>
                <a:cxnSpLocks noChangeShapeType="1"/>
              </p:cNvCxnSpPr>
              <p:nvPr/>
            </p:nvCxnSpPr>
            <p:spPr bwMode="auto">
              <a:xfrm>
                <a:off x="1502" y="12284"/>
                <a:ext cx="2988" cy="1"/>
              </a:xfrm>
              <a:prstGeom prst="straightConnector1">
                <a:avLst/>
              </a:prstGeom>
              <a:noFill/>
              <a:ln w="9525">
                <a:solidFill>
                  <a:srgbClr val="000000"/>
                </a:solidFill>
                <a:round/>
                <a:headEnd/>
                <a:tailEnd/>
              </a:ln>
            </p:spPr>
          </p:cxnSp>
          <p:cxnSp>
            <p:nvCxnSpPr>
              <p:cNvPr id="35854" name="AutoShape 14"/>
              <p:cNvCxnSpPr>
                <a:cxnSpLocks noChangeShapeType="1"/>
              </p:cNvCxnSpPr>
              <p:nvPr/>
            </p:nvCxnSpPr>
            <p:spPr bwMode="auto">
              <a:xfrm>
                <a:off x="2605" y="12285"/>
                <a:ext cx="0" cy="313"/>
              </a:xfrm>
              <a:prstGeom prst="straightConnector1">
                <a:avLst/>
              </a:prstGeom>
              <a:noFill/>
              <a:ln w="9525">
                <a:solidFill>
                  <a:srgbClr val="000000"/>
                </a:solidFill>
                <a:round/>
                <a:headEnd/>
                <a:tailEnd/>
              </a:ln>
            </p:spPr>
          </p:cxnSp>
          <p:grpSp>
            <p:nvGrpSpPr>
              <p:cNvPr id="35855" name="Group 15"/>
              <p:cNvGrpSpPr>
                <a:grpSpLocks/>
              </p:cNvGrpSpPr>
              <p:nvPr/>
            </p:nvGrpSpPr>
            <p:grpSpPr bwMode="auto">
              <a:xfrm rot="5400000">
                <a:off x="2218" y="12903"/>
                <a:ext cx="802" cy="191"/>
                <a:chOff x="4057" y="8064"/>
                <a:chExt cx="701" cy="275"/>
              </a:xfrm>
            </p:grpSpPr>
            <p:cxnSp>
              <p:nvCxnSpPr>
                <p:cNvPr id="35856" name="AutoShape 16"/>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35857" name="AutoShape 17"/>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35858" name="AutoShape 18"/>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35859" name="AutoShape 19"/>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35860" name="AutoShape 20"/>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35861" name="AutoShape 21"/>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35862" name="AutoShape 22"/>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35863" name="AutoShape 23"/>
              <p:cNvCxnSpPr>
                <a:cxnSpLocks noChangeShapeType="1"/>
              </p:cNvCxnSpPr>
              <p:nvPr/>
            </p:nvCxnSpPr>
            <p:spPr bwMode="auto">
              <a:xfrm>
                <a:off x="4490" y="12285"/>
                <a:ext cx="10" cy="598"/>
              </a:xfrm>
              <a:prstGeom prst="straightConnector1">
                <a:avLst/>
              </a:prstGeom>
              <a:noFill/>
              <a:ln w="9525">
                <a:solidFill>
                  <a:srgbClr val="000000"/>
                </a:solidFill>
                <a:round/>
                <a:headEnd/>
                <a:tailEnd/>
              </a:ln>
            </p:spPr>
          </p:cxnSp>
          <p:cxnSp>
            <p:nvCxnSpPr>
              <p:cNvPr id="35864" name="AutoShape 24"/>
              <p:cNvCxnSpPr>
                <a:cxnSpLocks noChangeShapeType="1"/>
              </p:cNvCxnSpPr>
              <p:nvPr/>
            </p:nvCxnSpPr>
            <p:spPr bwMode="auto">
              <a:xfrm flipH="1">
                <a:off x="1502" y="14178"/>
                <a:ext cx="2988" cy="1"/>
              </a:xfrm>
              <a:prstGeom prst="straightConnector1">
                <a:avLst/>
              </a:prstGeom>
              <a:noFill/>
              <a:ln w="9525">
                <a:solidFill>
                  <a:srgbClr val="000000"/>
                </a:solidFill>
                <a:round/>
                <a:headEnd/>
                <a:tailEnd/>
              </a:ln>
            </p:spPr>
          </p:cxnSp>
          <p:grpSp>
            <p:nvGrpSpPr>
              <p:cNvPr id="35865" name="Group 25"/>
              <p:cNvGrpSpPr>
                <a:grpSpLocks/>
              </p:cNvGrpSpPr>
              <p:nvPr/>
            </p:nvGrpSpPr>
            <p:grpSpPr bwMode="auto">
              <a:xfrm>
                <a:off x="1348" y="12284"/>
                <a:ext cx="313" cy="1894"/>
                <a:chOff x="1314" y="12736"/>
                <a:chExt cx="596" cy="1442"/>
              </a:xfrm>
            </p:grpSpPr>
            <p:cxnSp>
              <p:nvCxnSpPr>
                <p:cNvPr id="35866" name="AutoShape 26"/>
                <p:cNvCxnSpPr>
                  <a:cxnSpLocks noChangeShapeType="1"/>
                </p:cNvCxnSpPr>
                <p:nvPr/>
              </p:nvCxnSpPr>
              <p:spPr bwMode="auto">
                <a:xfrm>
                  <a:off x="1314" y="13240"/>
                  <a:ext cx="586" cy="0"/>
                </a:xfrm>
                <a:prstGeom prst="straightConnector1">
                  <a:avLst/>
                </a:prstGeom>
                <a:noFill/>
                <a:ln w="9525">
                  <a:solidFill>
                    <a:srgbClr val="000000"/>
                  </a:solidFill>
                  <a:round/>
                  <a:headEnd/>
                  <a:tailEnd/>
                </a:ln>
              </p:spPr>
            </p:cxnSp>
            <p:cxnSp>
              <p:nvCxnSpPr>
                <p:cNvPr id="35867" name="AutoShape 27"/>
                <p:cNvCxnSpPr>
                  <a:cxnSpLocks noChangeShapeType="1"/>
                </p:cNvCxnSpPr>
                <p:nvPr/>
              </p:nvCxnSpPr>
              <p:spPr bwMode="auto">
                <a:xfrm>
                  <a:off x="1608" y="12736"/>
                  <a:ext cx="0" cy="418"/>
                </a:xfrm>
                <a:prstGeom prst="straightConnector1">
                  <a:avLst/>
                </a:prstGeom>
                <a:noFill/>
                <a:ln w="9525">
                  <a:solidFill>
                    <a:srgbClr val="000000"/>
                  </a:solidFill>
                  <a:round/>
                  <a:headEnd/>
                  <a:tailEnd/>
                </a:ln>
              </p:spPr>
            </p:cxnSp>
            <p:cxnSp>
              <p:nvCxnSpPr>
                <p:cNvPr id="35868" name="AutoShape 28"/>
                <p:cNvCxnSpPr>
                  <a:cxnSpLocks noChangeShapeType="1"/>
                </p:cNvCxnSpPr>
                <p:nvPr/>
              </p:nvCxnSpPr>
              <p:spPr bwMode="auto">
                <a:xfrm>
                  <a:off x="1442" y="13154"/>
                  <a:ext cx="321" cy="0"/>
                </a:xfrm>
                <a:prstGeom prst="straightConnector1">
                  <a:avLst/>
                </a:prstGeom>
                <a:noFill/>
                <a:ln w="9525">
                  <a:solidFill>
                    <a:srgbClr val="000000"/>
                  </a:solidFill>
                  <a:round/>
                  <a:headEnd/>
                  <a:tailEnd/>
                </a:ln>
              </p:spPr>
            </p:cxnSp>
            <p:cxnSp>
              <p:nvCxnSpPr>
                <p:cNvPr id="35869" name="AutoShape 29"/>
                <p:cNvCxnSpPr>
                  <a:cxnSpLocks noChangeShapeType="1"/>
                </p:cNvCxnSpPr>
                <p:nvPr/>
              </p:nvCxnSpPr>
              <p:spPr bwMode="auto">
                <a:xfrm>
                  <a:off x="1453" y="13317"/>
                  <a:ext cx="321" cy="0"/>
                </a:xfrm>
                <a:prstGeom prst="straightConnector1">
                  <a:avLst/>
                </a:prstGeom>
                <a:noFill/>
                <a:ln w="9525">
                  <a:solidFill>
                    <a:srgbClr val="000000"/>
                  </a:solidFill>
                  <a:round/>
                  <a:headEnd/>
                  <a:tailEnd/>
                </a:ln>
              </p:spPr>
            </p:cxnSp>
            <p:cxnSp>
              <p:nvCxnSpPr>
                <p:cNvPr id="35870" name="AutoShape 30"/>
                <p:cNvCxnSpPr>
                  <a:cxnSpLocks noChangeShapeType="1"/>
                </p:cNvCxnSpPr>
                <p:nvPr/>
              </p:nvCxnSpPr>
              <p:spPr bwMode="auto">
                <a:xfrm>
                  <a:off x="1461" y="13481"/>
                  <a:ext cx="321" cy="0"/>
                </a:xfrm>
                <a:prstGeom prst="straightConnector1">
                  <a:avLst/>
                </a:prstGeom>
                <a:noFill/>
                <a:ln w="9525">
                  <a:solidFill>
                    <a:srgbClr val="000000"/>
                  </a:solidFill>
                  <a:round/>
                  <a:headEnd/>
                  <a:tailEnd/>
                </a:ln>
              </p:spPr>
            </p:cxnSp>
            <p:cxnSp>
              <p:nvCxnSpPr>
                <p:cNvPr id="35871" name="AutoShape 31"/>
                <p:cNvCxnSpPr>
                  <a:cxnSpLocks noChangeShapeType="1"/>
                </p:cNvCxnSpPr>
                <p:nvPr/>
              </p:nvCxnSpPr>
              <p:spPr bwMode="auto">
                <a:xfrm>
                  <a:off x="1457" y="13656"/>
                  <a:ext cx="320" cy="0"/>
                </a:xfrm>
                <a:prstGeom prst="straightConnector1">
                  <a:avLst/>
                </a:prstGeom>
                <a:noFill/>
                <a:ln w="9525">
                  <a:solidFill>
                    <a:srgbClr val="000000"/>
                  </a:solidFill>
                  <a:round/>
                  <a:headEnd/>
                  <a:tailEnd/>
                </a:ln>
              </p:spPr>
            </p:cxnSp>
            <p:cxnSp>
              <p:nvCxnSpPr>
                <p:cNvPr id="35872" name="AutoShape 32"/>
                <p:cNvCxnSpPr>
                  <a:cxnSpLocks noChangeShapeType="1"/>
                </p:cNvCxnSpPr>
                <p:nvPr/>
              </p:nvCxnSpPr>
              <p:spPr bwMode="auto">
                <a:xfrm>
                  <a:off x="1324" y="13394"/>
                  <a:ext cx="586" cy="0"/>
                </a:xfrm>
                <a:prstGeom prst="straightConnector1">
                  <a:avLst/>
                </a:prstGeom>
                <a:noFill/>
                <a:ln w="9525">
                  <a:solidFill>
                    <a:srgbClr val="000000"/>
                  </a:solidFill>
                  <a:round/>
                  <a:headEnd/>
                  <a:tailEnd/>
                </a:ln>
              </p:spPr>
            </p:cxnSp>
            <p:cxnSp>
              <p:nvCxnSpPr>
                <p:cNvPr id="35873" name="AutoShape 33"/>
                <p:cNvCxnSpPr>
                  <a:cxnSpLocks noChangeShapeType="1"/>
                </p:cNvCxnSpPr>
                <p:nvPr/>
              </p:nvCxnSpPr>
              <p:spPr bwMode="auto">
                <a:xfrm>
                  <a:off x="1314" y="13563"/>
                  <a:ext cx="586" cy="0"/>
                </a:xfrm>
                <a:prstGeom prst="straightConnector1">
                  <a:avLst/>
                </a:prstGeom>
                <a:noFill/>
                <a:ln w="9525">
                  <a:solidFill>
                    <a:srgbClr val="000000"/>
                  </a:solidFill>
                  <a:round/>
                  <a:headEnd/>
                  <a:tailEnd/>
                </a:ln>
              </p:spPr>
            </p:cxnSp>
            <p:cxnSp>
              <p:nvCxnSpPr>
                <p:cNvPr id="35874" name="AutoShape 34"/>
                <p:cNvCxnSpPr>
                  <a:cxnSpLocks noChangeShapeType="1"/>
                </p:cNvCxnSpPr>
                <p:nvPr/>
              </p:nvCxnSpPr>
              <p:spPr bwMode="auto">
                <a:xfrm>
                  <a:off x="1324" y="13758"/>
                  <a:ext cx="586" cy="0"/>
                </a:xfrm>
                <a:prstGeom prst="straightConnector1">
                  <a:avLst/>
                </a:prstGeom>
                <a:noFill/>
                <a:ln w="9525">
                  <a:solidFill>
                    <a:srgbClr val="000000"/>
                  </a:solidFill>
                  <a:round/>
                  <a:headEnd/>
                  <a:tailEnd/>
                </a:ln>
              </p:spPr>
            </p:cxnSp>
            <p:cxnSp>
              <p:nvCxnSpPr>
                <p:cNvPr id="35875" name="AutoShape 35"/>
                <p:cNvCxnSpPr>
                  <a:cxnSpLocks noChangeShapeType="1"/>
                </p:cNvCxnSpPr>
                <p:nvPr/>
              </p:nvCxnSpPr>
              <p:spPr bwMode="auto">
                <a:xfrm>
                  <a:off x="1608" y="13751"/>
                  <a:ext cx="0" cy="427"/>
                </a:xfrm>
                <a:prstGeom prst="straightConnector1">
                  <a:avLst/>
                </a:prstGeom>
                <a:noFill/>
                <a:ln w="9525">
                  <a:solidFill>
                    <a:srgbClr val="000000"/>
                  </a:solidFill>
                  <a:round/>
                  <a:headEnd/>
                  <a:tailEnd/>
                </a:ln>
              </p:spPr>
            </p:cxnSp>
          </p:grpSp>
          <p:grpSp>
            <p:nvGrpSpPr>
              <p:cNvPr id="35876" name="Group 36"/>
              <p:cNvGrpSpPr>
                <a:grpSpLocks/>
              </p:cNvGrpSpPr>
              <p:nvPr/>
            </p:nvGrpSpPr>
            <p:grpSpPr bwMode="auto">
              <a:xfrm>
                <a:off x="683" y="12736"/>
                <a:ext cx="763" cy="1062"/>
                <a:chOff x="6187" y="12736"/>
                <a:chExt cx="763" cy="1062"/>
              </a:xfrm>
            </p:grpSpPr>
            <p:sp>
              <p:nvSpPr>
                <p:cNvPr id="35877" name="Oval 37"/>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30V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35878" name="Group 38"/>
                <p:cNvGrpSpPr>
                  <a:grpSpLocks/>
                </p:cNvGrpSpPr>
                <p:nvPr/>
              </p:nvGrpSpPr>
              <p:grpSpPr bwMode="auto">
                <a:xfrm rot="16200000">
                  <a:off x="6212" y="13060"/>
                  <a:ext cx="1062" cy="414"/>
                  <a:chOff x="3844" y="7489"/>
                  <a:chExt cx="1152" cy="689"/>
                </a:xfrm>
              </p:grpSpPr>
              <p:cxnSp>
                <p:nvCxnSpPr>
                  <p:cNvPr id="35879" name="AutoShape 3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35880" name="AutoShape 4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35881" name="AutoShape 4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35882" name="AutoShape 4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35883" name="AutoShape 43"/>
              <p:cNvCxnSpPr>
                <a:cxnSpLocks noChangeShapeType="1"/>
              </p:cNvCxnSpPr>
              <p:nvPr/>
            </p:nvCxnSpPr>
            <p:spPr bwMode="auto">
              <a:xfrm>
                <a:off x="2636" y="13395"/>
                <a:ext cx="1" cy="783"/>
              </a:xfrm>
              <a:prstGeom prst="straightConnector1">
                <a:avLst/>
              </a:prstGeom>
              <a:noFill/>
              <a:ln w="9525">
                <a:solidFill>
                  <a:srgbClr val="000000"/>
                </a:solidFill>
                <a:round/>
                <a:headEnd/>
                <a:tailEnd/>
              </a:ln>
            </p:spPr>
          </p:cxnSp>
          <p:grpSp>
            <p:nvGrpSpPr>
              <p:cNvPr id="35884" name="Group 44"/>
              <p:cNvGrpSpPr>
                <a:grpSpLocks/>
              </p:cNvGrpSpPr>
              <p:nvPr/>
            </p:nvGrpSpPr>
            <p:grpSpPr bwMode="auto">
              <a:xfrm>
                <a:off x="1832" y="12569"/>
                <a:ext cx="763" cy="1062"/>
                <a:chOff x="6187" y="12736"/>
                <a:chExt cx="763" cy="1062"/>
              </a:xfrm>
            </p:grpSpPr>
            <p:sp>
              <p:nvSpPr>
                <p:cNvPr id="35885" name="Oval 45"/>
                <p:cNvSpPr>
                  <a:spLocks noChangeArrowheads="1"/>
                </p:cNvSpPr>
                <p:nvPr/>
              </p:nvSpPr>
              <p:spPr bwMode="auto">
                <a:xfrm rot="16200000">
                  <a:off x="6148" y="12972"/>
                  <a:ext cx="669" cy="5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30V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35886" name="Group 46"/>
                <p:cNvGrpSpPr>
                  <a:grpSpLocks/>
                </p:cNvGrpSpPr>
                <p:nvPr/>
              </p:nvGrpSpPr>
              <p:grpSpPr bwMode="auto">
                <a:xfrm rot="16200000">
                  <a:off x="6212" y="13060"/>
                  <a:ext cx="1062" cy="414"/>
                  <a:chOff x="3844" y="7489"/>
                  <a:chExt cx="1152" cy="689"/>
                </a:xfrm>
              </p:grpSpPr>
              <p:cxnSp>
                <p:nvCxnSpPr>
                  <p:cNvPr id="35887" name="AutoShape 47"/>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35888" name="AutoShape 48"/>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35889" name="AutoShape 49"/>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35890" name="AutoShape 50"/>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35891" name="Group 51"/>
              <p:cNvGrpSpPr>
                <a:grpSpLocks/>
              </p:cNvGrpSpPr>
              <p:nvPr/>
            </p:nvGrpSpPr>
            <p:grpSpPr bwMode="auto">
              <a:xfrm rot="5400000">
                <a:off x="4083" y="13161"/>
                <a:ext cx="748" cy="191"/>
                <a:chOff x="4057" y="8064"/>
                <a:chExt cx="701" cy="275"/>
              </a:xfrm>
            </p:grpSpPr>
            <p:cxnSp>
              <p:nvCxnSpPr>
                <p:cNvPr id="35892" name="AutoShape 5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35893" name="AutoShape 5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35894" name="AutoShape 5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35895" name="AutoShape 5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35896" name="AutoShape 5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35897" name="AutoShape 5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35898" name="AutoShape 5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grpSp>
            <p:nvGrpSpPr>
              <p:cNvPr id="35899" name="Group 59"/>
              <p:cNvGrpSpPr>
                <a:grpSpLocks/>
              </p:cNvGrpSpPr>
              <p:nvPr/>
            </p:nvGrpSpPr>
            <p:grpSpPr bwMode="auto">
              <a:xfrm>
                <a:off x="3169" y="12284"/>
                <a:ext cx="190" cy="1894"/>
                <a:chOff x="3052" y="12284"/>
                <a:chExt cx="190" cy="1894"/>
              </a:xfrm>
            </p:grpSpPr>
            <p:grpSp>
              <p:nvGrpSpPr>
                <p:cNvPr id="35900" name="Group 60"/>
                <p:cNvGrpSpPr>
                  <a:grpSpLocks/>
                </p:cNvGrpSpPr>
                <p:nvPr/>
              </p:nvGrpSpPr>
              <p:grpSpPr bwMode="auto">
                <a:xfrm rot="5400000">
                  <a:off x="2814" y="12890"/>
                  <a:ext cx="665" cy="190"/>
                  <a:chOff x="4057" y="8064"/>
                  <a:chExt cx="701" cy="275"/>
                </a:xfrm>
              </p:grpSpPr>
              <p:cxnSp>
                <p:nvCxnSpPr>
                  <p:cNvPr id="35901" name="AutoShape 61"/>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35902" name="AutoShape 62"/>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35903" name="AutoShape 63"/>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35904" name="AutoShape 64"/>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35905" name="AutoShape 65"/>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35906" name="AutoShape 66"/>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35907" name="AutoShape 67"/>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35908" name="AutoShape 68"/>
                <p:cNvCxnSpPr>
                  <a:cxnSpLocks noChangeShapeType="1"/>
                </p:cNvCxnSpPr>
                <p:nvPr/>
              </p:nvCxnSpPr>
              <p:spPr bwMode="auto">
                <a:xfrm>
                  <a:off x="3160" y="12284"/>
                  <a:ext cx="5" cy="439"/>
                </a:xfrm>
                <a:prstGeom prst="straightConnector1">
                  <a:avLst/>
                </a:prstGeom>
                <a:noFill/>
                <a:ln w="9525">
                  <a:solidFill>
                    <a:srgbClr val="000000"/>
                  </a:solidFill>
                  <a:round/>
                  <a:headEnd/>
                  <a:tailEnd/>
                </a:ln>
              </p:spPr>
            </p:cxnSp>
            <p:cxnSp>
              <p:nvCxnSpPr>
                <p:cNvPr id="35909" name="AutoShape 69"/>
                <p:cNvCxnSpPr>
                  <a:cxnSpLocks noChangeShapeType="1"/>
                </p:cNvCxnSpPr>
                <p:nvPr/>
              </p:nvCxnSpPr>
              <p:spPr bwMode="auto">
                <a:xfrm>
                  <a:off x="3160" y="13317"/>
                  <a:ext cx="5" cy="861"/>
                </a:xfrm>
                <a:prstGeom prst="straightConnector1">
                  <a:avLst/>
                </a:prstGeom>
                <a:noFill/>
                <a:ln w="9525">
                  <a:solidFill>
                    <a:srgbClr val="000000"/>
                  </a:solidFill>
                  <a:round/>
                  <a:headEnd/>
                  <a:tailEnd/>
                </a:ln>
              </p:spPr>
            </p:cxnSp>
          </p:grpSp>
          <p:grpSp>
            <p:nvGrpSpPr>
              <p:cNvPr id="35910" name="Group 70"/>
              <p:cNvGrpSpPr>
                <a:grpSpLocks/>
              </p:cNvGrpSpPr>
              <p:nvPr/>
            </p:nvGrpSpPr>
            <p:grpSpPr bwMode="auto">
              <a:xfrm>
                <a:off x="4490" y="12833"/>
                <a:ext cx="801" cy="1058"/>
                <a:chOff x="7889" y="12487"/>
                <a:chExt cx="801" cy="1058"/>
              </a:xfrm>
            </p:grpSpPr>
            <p:sp>
              <p:nvSpPr>
                <p:cNvPr id="35911" name="Oval 71"/>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30V</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35912" name="Group 72"/>
                <p:cNvGrpSpPr>
                  <a:grpSpLocks/>
                </p:cNvGrpSpPr>
                <p:nvPr/>
              </p:nvGrpSpPr>
              <p:grpSpPr bwMode="auto">
                <a:xfrm rot="5400000">
                  <a:off x="7521" y="12855"/>
                  <a:ext cx="1058" cy="322"/>
                  <a:chOff x="3844" y="7489"/>
                  <a:chExt cx="1152" cy="689"/>
                </a:xfrm>
              </p:grpSpPr>
              <p:cxnSp>
                <p:nvCxnSpPr>
                  <p:cNvPr id="35913" name="AutoShape 73"/>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35914" name="AutoShape 74"/>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35915" name="AutoShape 75"/>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35916" name="AutoShape 76"/>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35917" name="Group 77"/>
              <p:cNvGrpSpPr>
                <a:grpSpLocks/>
              </p:cNvGrpSpPr>
              <p:nvPr/>
            </p:nvGrpSpPr>
            <p:grpSpPr bwMode="auto">
              <a:xfrm>
                <a:off x="3316" y="12637"/>
                <a:ext cx="801" cy="1058"/>
                <a:chOff x="7889" y="12487"/>
                <a:chExt cx="801" cy="1058"/>
              </a:xfrm>
            </p:grpSpPr>
            <p:sp>
              <p:nvSpPr>
                <p:cNvPr id="35918" name="Oval 78"/>
                <p:cNvSpPr>
                  <a:spLocks noChangeArrowheads="1"/>
                </p:cNvSpPr>
                <p:nvPr/>
              </p:nvSpPr>
              <p:spPr bwMode="auto">
                <a:xfrm rot="5400000">
                  <a:off x="8009" y="12667"/>
                  <a:ext cx="666" cy="69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V</a:t>
                  </a:r>
                  <a:r>
                    <a:rPr kumimoji="0" lang="en-CA" sz="1600" b="0" i="0" u="none" strike="noStrike" cap="none" normalizeH="0" baseline="-25000" smtClean="0">
                      <a:ln>
                        <a:noFill/>
                      </a:ln>
                      <a:solidFill>
                        <a:schemeClr val="tx1"/>
                      </a:solidFill>
                      <a:effectLst/>
                      <a:latin typeface="Calibri" pitchFamily="34"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grpSp>
              <p:nvGrpSpPr>
                <p:cNvPr id="35919" name="Group 79"/>
                <p:cNvGrpSpPr>
                  <a:grpSpLocks/>
                </p:cNvGrpSpPr>
                <p:nvPr/>
              </p:nvGrpSpPr>
              <p:grpSpPr bwMode="auto">
                <a:xfrm rot="5400000">
                  <a:off x="7521" y="12855"/>
                  <a:ext cx="1058" cy="322"/>
                  <a:chOff x="3844" y="7489"/>
                  <a:chExt cx="1152" cy="689"/>
                </a:xfrm>
              </p:grpSpPr>
              <p:cxnSp>
                <p:nvCxnSpPr>
                  <p:cNvPr id="35920" name="AutoShape 80"/>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35921" name="AutoShape 81"/>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35922" name="AutoShape 82"/>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35923" name="AutoShape 83"/>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cxnSp>
            <p:nvCxnSpPr>
              <p:cNvPr id="35924" name="AutoShape 84"/>
              <p:cNvCxnSpPr>
                <a:cxnSpLocks noChangeShapeType="1"/>
              </p:cNvCxnSpPr>
              <p:nvPr/>
            </p:nvCxnSpPr>
            <p:spPr bwMode="auto">
              <a:xfrm>
                <a:off x="4474" y="13626"/>
                <a:ext cx="26" cy="552"/>
              </a:xfrm>
              <a:prstGeom prst="straightConnector1">
                <a:avLst/>
              </a:prstGeom>
              <a:noFill/>
              <a:ln w="9525">
                <a:solidFill>
                  <a:srgbClr val="000000"/>
                </a:solidFill>
                <a:round/>
                <a:headEnd/>
                <a:tailEnd/>
              </a:ln>
            </p:spPr>
          </p:cxnSp>
        </p:grpSp>
        <p:cxnSp>
          <p:nvCxnSpPr>
            <p:cNvPr id="35925" name="AutoShape 85"/>
            <p:cNvCxnSpPr>
              <a:cxnSpLocks noChangeShapeType="1"/>
            </p:cNvCxnSpPr>
            <p:nvPr/>
          </p:nvCxnSpPr>
          <p:spPr bwMode="auto">
            <a:xfrm>
              <a:off x="3130" y="13695"/>
              <a:ext cx="1" cy="309"/>
            </a:xfrm>
            <a:prstGeom prst="straightConnector1">
              <a:avLst/>
            </a:prstGeom>
            <a:noFill/>
            <a:ln w="9525">
              <a:solidFill>
                <a:srgbClr val="000000"/>
              </a:solidFill>
              <a:round/>
              <a:headEnd/>
              <a:tailEnd type="triangle" w="med" len="med"/>
            </a:ln>
          </p:spPr>
        </p:cxnSp>
        <p:cxnSp>
          <p:nvCxnSpPr>
            <p:cNvPr id="35926" name="AutoShape 86"/>
            <p:cNvCxnSpPr>
              <a:cxnSpLocks noChangeShapeType="1"/>
            </p:cNvCxnSpPr>
            <p:nvPr/>
          </p:nvCxnSpPr>
          <p:spPr bwMode="auto">
            <a:xfrm>
              <a:off x="4257" y="13109"/>
              <a:ext cx="1" cy="326"/>
            </a:xfrm>
            <a:prstGeom prst="straightConnector1">
              <a:avLst/>
            </a:prstGeom>
            <a:noFill/>
            <a:ln w="9525">
              <a:solidFill>
                <a:srgbClr val="000000"/>
              </a:solidFill>
              <a:round/>
              <a:headEnd/>
              <a:tailEnd type="triangle" w="med" len="med"/>
            </a:ln>
          </p:spPr>
        </p:cxnSp>
        <p:cxnSp>
          <p:nvCxnSpPr>
            <p:cNvPr id="35927" name="AutoShape 87"/>
            <p:cNvCxnSpPr>
              <a:cxnSpLocks noChangeShapeType="1"/>
            </p:cNvCxnSpPr>
            <p:nvPr/>
          </p:nvCxnSpPr>
          <p:spPr bwMode="auto">
            <a:xfrm>
              <a:off x="1661" y="12370"/>
              <a:ext cx="567"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normAutofit/>
          </a:bodyPr>
          <a:lstStyle/>
          <a:p>
            <a:r>
              <a:rPr lang="en-CA" dirty="0" smtClean="0"/>
              <a:t>Example: Resistors in parallel </a:t>
            </a:r>
            <a:endParaRPr lang="en-CA" dirty="0"/>
          </a:p>
        </p:txBody>
      </p:sp>
      <p:sp>
        <p:nvSpPr>
          <p:cNvPr id="3" name="Content Placeholder 2"/>
          <p:cNvSpPr>
            <a:spLocks noGrp="1"/>
          </p:cNvSpPr>
          <p:nvPr>
            <p:ph idx="1"/>
          </p:nvPr>
        </p:nvSpPr>
        <p:spPr>
          <a:xfrm>
            <a:off x="1115616" y="1052736"/>
            <a:ext cx="7818072" cy="5195664"/>
          </a:xfrm>
        </p:spPr>
        <p:txBody>
          <a:bodyPr/>
          <a:lstStyle/>
          <a:p>
            <a:r>
              <a:rPr lang="en-CA" dirty="0" smtClean="0"/>
              <a:t>What is the parallel equivalent resistance for a 25 Ω, 40 Ω, and 10 Ω resistors wired in parallel? </a:t>
            </a:r>
          </a:p>
          <a:p>
            <a:endParaRPr lang="en-CA" dirty="0"/>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68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43808" y="2636912"/>
            <a:ext cx="3489068" cy="1052736"/>
          </a:xfrm>
          <a:prstGeom prst="rect">
            <a:avLst/>
          </a:prstGeom>
          <a:noFill/>
        </p:spPr>
      </p:pic>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68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95736" y="3861048"/>
            <a:ext cx="4981009" cy="1124744"/>
          </a:xfrm>
          <a:prstGeom prst="rect">
            <a:avLst/>
          </a:prstGeom>
          <a:noFill/>
        </p:spPr>
      </p:pic>
      <p:sp>
        <p:nvSpPr>
          <p:cNvPr id="368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099" name="Rectangle 3"/>
          <p:cNvSpPr>
            <a:spLocks noChangeArrowheads="1"/>
          </p:cNvSpPr>
          <p:nvPr/>
        </p:nvSpPr>
        <p:spPr bwMode="auto">
          <a:xfrm>
            <a:off x="0" y="790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100"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1876" y="5373216"/>
            <a:ext cx="8812124" cy="1253757"/>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Therefore,</a:t>
            </a:r>
            <a:endParaRPr lang="en-CA" dirty="0"/>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077"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19672" y="2232248"/>
            <a:ext cx="5242700" cy="16288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This can calculated easily on the calculator by using the fraction button. </a:t>
            </a:r>
          </a:p>
          <a:p>
            <a:pPr lvl="1"/>
            <a:r>
              <a:rPr lang="en-CA" dirty="0" smtClean="0"/>
              <a:t>a b/c button</a:t>
            </a:r>
          </a:p>
          <a:p>
            <a:pPr lvl="1"/>
            <a:endParaRPr lang="en-CA" dirty="0" smtClean="0"/>
          </a:p>
          <a:p>
            <a:endParaRPr lang="en-CA" dirty="0" smtClean="0"/>
          </a:p>
          <a:p>
            <a:endParaRPr lang="en-CA" dirty="0" smtClean="0"/>
          </a:p>
          <a:p>
            <a:r>
              <a:rPr lang="en-CA" dirty="0" smtClean="0"/>
              <a:t>= 33/200</a:t>
            </a:r>
          </a:p>
          <a:p>
            <a:r>
              <a:rPr lang="en-CA" dirty="0" err="1" smtClean="0"/>
              <a:t>R</a:t>
            </a:r>
            <a:r>
              <a:rPr lang="en-CA" baseline="-25000" dirty="0" err="1" smtClean="0"/>
              <a:t>T</a:t>
            </a:r>
            <a:r>
              <a:rPr lang="en-CA" baseline="30000" dirty="0" smtClean="0"/>
              <a:t> </a:t>
            </a:r>
            <a:r>
              <a:rPr lang="en-CA" dirty="0" smtClean="0"/>
              <a:t> = 200 / 33 = 6.1</a:t>
            </a:r>
          </a:p>
          <a:p>
            <a:endParaRPr lang="en-CA" dirty="0"/>
          </a:p>
        </p:txBody>
      </p:sp>
      <p:pic>
        <p:nvPicPr>
          <p:cNvPr id="4"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23728" y="3284984"/>
            <a:ext cx="4981009" cy="1124744"/>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Questions</a:t>
            </a:r>
            <a:endParaRPr lang="en-CA" dirty="0"/>
          </a:p>
        </p:txBody>
      </p:sp>
      <p:sp>
        <p:nvSpPr>
          <p:cNvPr id="3" name="Content Placeholder 2"/>
          <p:cNvSpPr>
            <a:spLocks noGrp="1"/>
          </p:cNvSpPr>
          <p:nvPr>
            <p:ph idx="1"/>
          </p:nvPr>
        </p:nvSpPr>
        <p:spPr/>
        <p:txBody>
          <a:bodyPr>
            <a:normAutofit fontScale="70000" lnSpcReduction="20000"/>
          </a:bodyPr>
          <a:lstStyle/>
          <a:p>
            <a:pPr lvl="0"/>
            <a:r>
              <a:rPr lang="en-CA" dirty="0" smtClean="0"/>
              <a:t>Calculate the total resistance for the following:</a:t>
            </a:r>
          </a:p>
          <a:p>
            <a:pPr lvl="1"/>
            <a:r>
              <a:rPr lang="en-CA" dirty="0" smtClean="0"/>
              <a:t>Three resistors, each 20 Ω, connected in series </a:t>
            </a:r>
          </a:p>
          <a:p>
            <a:pPr lvl="1"/>
            <a:r>
              <a:rPr lang="en-CA" dirty="0" smtClean="0"/>
              <a:t>Three resistors, each 20 Ω, connected in parallel </a:t>
            </a:r>
            <a:r>
              <a:rPr lang="en-CA" b="1" dirty="0" smtClean="0"/>
              <a:t> </a:t>
            </a:r>
            <a:endParaRPr lang="en-CA" dirty="0" smtClean="0"/>
          </a:p>
          <a:p>
            <a:pPr lvl="0"/>
            <a:r>
              <a:rPr lang="en-CA" dirty="0" smtClean="0"/>
              <a:t>Calculate the total current in a parallel circuit with current of I</a:t>
            </a:r>
            <a:r>
              <a:rPr lang="en-CA" baseline="-25000" dirty="0" smtClean="0"/>
              <a:t>1</a:t>
            </a:r>
            <a:r>
              <a:rPr lang="en-CA" dirty="0" smtClean="0"/>
              <a:t> = 2.1 A in resistor 1, I</a:t>
            </a:r>
            <a:r>
              <a:rPr lang="en-CA" baseline="-25000" dirty="0" smtClean="0"/>
              <a:t>2</a:t>
            </a:r>
            <a:r>
              <a:rPr lang="en-CA" dirty="0" smtClean="0"/>
              <a:t> = 3.1 in resistor 2 and I</a:t>
            </a:r>
            <a:r>
              <a:rPr lang="en-CA" baseline="-25000" dirty="0" smtClean="0"/>
              <a:t>3</a:t>
            </a:r>
            <a:r>
              <a:rPr lang="en-CA" dirty="0" smtClean="0"/>
              <a:t> = 4.2 in resistor 3. </a:t>
            </a:r>
          </a:p>
          <a:p>
            <a:pPr lvl="0"/>
            <a:r>
              <a:rPr lang="en-CA" dirty="0" smtClean="0"/>
              <a:t>Calculate the total potential difference in a series circuit with a potential difference of V</a:t>
            </a:r>
            <a:r>
              <a:rPr lang="en-CA" baseline="-25000" dirty="0" smtClean="0"/>
              <a:t>1</a:t>
            </a:r>
            <a:r>
              <a:rPr lang="en-CA" dirty="0" smtClean="0"/>
              <a:t> = 12 V in resistor 1, V</a:t>
            </a:r>
            <a:r>
              <a:rPr lang="en-CA" baseline="-25000" dirty="0" smtClean="0"/>
              <a:t>2</a:t>
            </a:r>
            <a:r>
              <a:rPr lang="en-CA" dirty="0" smtClean="0"/>
              <a:t> = 14 V in resistor 2 and V</a:t>
            </a:r>
            <a:r>
              <a:rPr lang="en-CA" baseline="-25000" dirty="0" smtClean="0"/>
              <a:t>3</a:t>
            </a:r>
            <a:r>
              <a:rPr lang="en-CA" dirty="0" smtClean="0"/>
              <a:t> = 16 V in resistor 3. </a:t>
            </a:r>
          </a:p>
          <a:p>
            <a:pPr lvl="0"/>
            <a:r>
              <a:rPr lang="en-CA" dirty="0" smtClean="0"/>
              <a:t>Calculate the equivalent resistance of a circuit with the flowing resistors in parallel: 5 Ω, 10 Ω, and 30 Ω. </a:t>
            </a:r>
          </a:p>
          <a:p>
            <a:pPr lvl="0"/>
            <a:r>
              <a:rPr lang="en-CA" dirty="0" smtClean="0"/>
              <a:t>A 1.0 Ω resistor is hooked up to a 1.0 x 10</a:t>
            </a:r>
            <a:r>
              <a:rPr lang="en-CA" baseline="30000" dirty="0" smtClean="0"/>
              <a:t>6</a:t>
            </a:r>
            <a:r>
              <a:rPr lang="en-CA" dirty="0" smtClean="0"/>
              <a:t> Ω resistor in a) series , b) parallel. For each situation, calculate the total resistance and explain the dominance of one resistor in the total value</a:t>
            </a:r>
            <a:r>
              <a:rPr lang="en-CA" smtClean="0"/>
              <a:t>. </a:t>
            </a:r>
            <a:endParaRPr lang="en-CA" dirty="0" smtClean="0"/>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Gustav Robert Kirchhoff </a:t>
            </a:r>
            <a:endParaRPr lang="en-CA" dirty="0"/>
          </a:p>
        </p:txBody>
      </p:sp>
      <p:sp>
        <p:nvSpPr>
          <p:cNvPr id="3" name="Content Placeholder 2"/>
          <p:cNvSpPr>
            <a:spLocks noGrp="1"/>
          </p:cNvSpPr>
          <p:nvPr>
            <p:ph idx="1"/>
          </p:nvPr>
        </p:nvSpPr>
        <p:spPr/>
        <p:txBody>
          <a:bodyPr/>
          <a:lstStyle/>
          <a:p>
            <a:r>
              <a:rPr lang="en-CA" dirty="0" smtClean="0"/>
              <a:t>Each arrangement affects the way in which potential difference and current act in the various parts of the circuit.  Gustav Robert Kirchhoff studied the way each of the circuit parameters behaved in series and parallel circuits. His research led to two laws. </a:t>
            </a:r>
          </a:p>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Kirchhoff’s current law</a:t>
            </a:r>
            <a:endParaRPr lang="en-CA" dirty="0"/>
          </a:p>
        </p:txBody>
      </p:sp>
      <p:sp>
        <p:nvSpPr>
          <p:cNvPr id="3" name="Content Placeholder 2"/>
          <p:cNvSpPr>
            <a:spLocks noGrp="1"/>
          </p:cNvSpPr>
          <p:nvPr>
            <p:ph idx="1"/>
          </p:nvPr>
        </p:nvSpPr>
        <p:spPr/>
        <p:txBody>
          <a:bodyPr/>
          <a:lstStyle/>
          <a:p>
            <a:r>
              <a:rPr lang="en-CA" b="1" dirty="0" smtClean="0">
                <a:solidFill>
                  <a:srgbClr val="002060"/>
                </a:solidFill>
              </a:rPr>
              <a:t> the total amount of current into a junction point of a circuit equals the total current that flows out of that same junction. </a:t>
            </a:r>
            <a:endParaRPr lang="en-CA" b="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1187624" y="1447800"/>
            <a:ext cx="7746064" cy="4800600"/>
          </a:xfrm>
        </p:spPr>
        <p:txBody>
          <a:bodyPr>
            <a:normAutofit/>
          </a:bodyPr>
          <a:lstStyle/>
          <a:p>
            <a:r>
              <a:rPr lang="en-CA" dirty="0" smtClean="0"/>
              <a:t>In the diagram to blow, three branches are coming together at one junction point and two branches leave</a:t>
            </a:r>
            <a:r>
              <a:rPr lang="en-CA" b="1" dirty="0" smtClean="0">
                <a:solidFill>
                  <a:srgbClr val="002060"/>
                </a:solidFill>
              </a:rPr>
              <a:t>. I</a:t>
            </a:r>
            <a:r>
              <a:rPr lang="en-CA" b="1" baseline="-25000" dirty="0" smtClean="0">
                <a:solidFill>
                  <a:srgbClr val="002060"/>
                </a:solidFill>
              </a:rPr>
              <a:t>1</a:t>
            </a:r>
            <a:r>
              <a:rPr lang="en-CA" b="1" dirty="0" smtClean="0">
                <a:solidFill>
                  <a:srgbClr val="002060"/>
                </a:solidFill>
              </a:rPr>
              <a:t> + I</a:t>
            </a:r>
            <a:r>
              <a:rPr lang="en-CA" b="1" baseline="-25000" dirty="0" smtClean="0">
                <a:solidFill>
                  <a:srgbClr val="002060"/>
                </a:solidFill>
              </a:rPr>
              <a:t>2</a:t>
            </a:r>
            <a:r>
              <a:rPr lang="en-CA" b="1" dirty="0" smtClean="0">
                <a:solidFill>
                  <a:srgbClr val="002060"/>
                </a:solidFill>
              </a:rPr>
              <a:t> + I</a:t>
            </a:r>
            <a:r>
              <a:rPr lang="en-CA" b="1" baseline="-25000" dirty="0" smtClean="0">
                <a:solidFill>
                  <a:srgbClr val="002060"/>
                </a:solidFill>
              </a:rPr>
              <a:t>3</a:t>
            </a:r>
            <a:r>
              <a:rPr lang="en-CA" b="1" dirty="0" smtClean="0">
                <a:solidFill>
                  <a:srgbClr val="002060"/>
                </a:solidFill>
              </a:rPr>
              <a:t> = I</a:t>
            </a:r>
            <a:r>
              <a:rPr lang="en-CA" b="1" baseline="-25000" dirty="0" smtClean="0">
                <a:solidFill>
                  <a:srgbClr val="002060"/>
                </a:solidFill>
              </a:rPr>
              <a:t>4</a:t>
            </a:r>
            <a:r>
              <a:rPr lang="en-CA" b="1" dirty="0" smtClean="0">
                <a:solidFill>
                  <a:srgbClr val="002060"/>
                </a:solidFill>
              </a:rPr>
              <a:t> + I</a:t>
            </a:r>
            <a:r>
              <a:rPr lang="en-CA" b="1" baseline="-25000" dirty="0" smtClean="0">
                <a:solidFill>
                  <a:srgbClr val="002060"/>
                </a:solidFill>
              </a:rPr>
              <a:t>5</a:t>
            </a:r>
            <a:endParaRPr lang="en-CA" b="1" dirty="0">
              <a:solidFill>
                <a:srgbClr val="002060"/>
              </a:solidFill>
            </a:endParaRPr>
          </a:p>
        </p:txBody>
      </p:sp>
      <p:pic>
        <p:nvPicPr>
          <p:cNvPr id="21506" name="Picture 2" descr="http://www.maroonengineering.com/images/Kirchhoff-First-Law.gif"/>
          <p:cNvPicPr>
            <a:picLocks noChangeAspect="1" noChangeArrowheads="1"/>
          </p:cNvPicPr>
          <p:nvPr/>
        </p:nvPicPr>
        <p:blipFill>
          <a:blip r:embed="rId2" cstate="print"/>
          <a:srcRect/>
          <a:stretch>
            <a:fillRect/>
          </a:stretch>
        </p:blipFill>
        <p:spPr bwMode="auto">
          <a:xfrm>
            <a:off x="2699792" y="3068960"/>
            <a:ext cx="3125340" cy="321215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Kirchhoff’s Voltage Law</a:t>
            </a:r>
            <a:r>
              <a:rPr lang="en-CA" dirty="0" smtClean="0"/>
              <a:t> </a:t>
            </a:r>
            <a:endParaRPr lang="en-CA" dirty="0"/>
          </a:p>
        </p:txBody>
      </p:sp>
      <p:sp>
        <p:nvSpPr>
          <p:cNvPr id="3" name="Content Placeholder 2"/>
          <p:cNvSpPr>
            <a:spLocks noGrp="1"/>
          </p:cNvSpPr>
          <p:nvPr>
            <p:ph idx="1"/>
          </p:nvPr>
        </p:nvSpPr>
        <p:spPr/>
        <p:txBody>
          <a:bodyPr/>
          <a:lstStyle/>
          <a:p>
            <a:r>
              <a:rPr lang="en-CA" b="1" dirty="0" smtClean="0">
                <a:solidFill>
                  <a:srgbClr val="002060"/>
                </a:solidFill>
              </a:rPr>
              <a:t>The total of all electric potential difference in any complete circuit loop is equal to any potential increases in the circuit loop.</a:t>
            </a:r>
            <a:endParaRPr lang="en-CA" b="1"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potential increase, V</a:t>
            </a:r>
            <a:r>
              <a:rPr lang="en-CA" baseline="-25000" dirty="0" smtClean="0"/>
              <a:t>T</a:t>
            </a:r>
            <a:r>
              <a:rPr lang="en-CA" dirty="0" smtClean="0"/>
              <a:t> is equivalent to the sum of all the potential losses so that </a:t>
            </a:r>
          </a:p>
          <a:p>
            <a:r>
              <a:rPr lang="en-CA" b="1" dirty="0" smtClean="0">
                <a:solidFill>
                  <a:srgbClr val="002060"/>
                </a:solidFill>
              </a:rPr>
              <a:t>V</a:t>
            </a:r>
            <a:r>
              <a:rPr lang="en-CA" b="1" baseline="-25000" dirty="0" smtClean="0">
                <a:solidFill>
                  <a:srgbClr val="002060"/>
                </a:solidFill>
              </a:rPr>
              <a:t>T</a:t>
            </a:r>
            <a:r>
              <a:rPr lang="en-CA" b="1" dirty="0" smtClean="0">
                <a:solidFill>
                  <a:srgbClr val="002060"/>
                </a:solidFill>
              </a:rPr>
              <a:t> = V</a:t>
            </a:r>
            <a:r>
              <a:rPr lang="en-CA" b="1" baseline="-25000" dirty="0" smtClean="0">
                <a:solidFill>
                  <a:srgbClr val="002060"/>
                </a:solidFill>
              </a:rPr>
              <a:t>1</a:t>
            </a:r>
            <a:r>
              <a:rPr lang="en-CA" b="1" dirty="0" smtClean="0">
                <a:solidFill>
                  <a:srgbClr val="002060"/>
                </a:solidFill>
              </a:rPr>
              <a:t> + V</a:t>
            </a:r>
            <a:r>
              <a:rPr lang="en-CA" b="1" baseline="-25000" dirty="0" smtClean="0">
                <a:solidFill>
                  <a:srgbClr val="002060"/>
                </a:solidFill>
              </a:rPr>
              <a:t>2</a:t>
            </a:r>
            <a:r>
              <a:rPr lang="en-CA" b="1" dirty="0" smtClean="0">
                <a:solidFill>
                  <a:srgbClr val="002060"/>
                </a:solidFill>
              </a:rPr>
              <a:t> + V</a:t>
            </a:r>
            <a:r>
              <a:rPr lang="en-CA" b="1" baseline="-25000" dirty="0" smtClean="0">
                <a:solidFill>
                  <a:srgbClr val="002060"/>
                </a:solidFill>
              </a:rPr>
              <a:t>3</a:t>
            </a:r>
            <a:r>
              <a:rPr lang="en-CA" b="1" dirty="0" smtClean="0">
                <a:solidFill>
                  <a:srgbClr val="002060"/>
                </a:solidFill>
              </a:rPr>
              <a:t> </a:t>
            </a:r>
          </a:p>
          <a:p>
            <a:endParaRPr lang="en-CA" dirty="0"/>
          </a:p>
        </p:txBody>
      </p:sp>
      <p:grpSp>
        <p:nvGrpSpPr>
          <p:cNvPr id="1026" name="Group 2"/>
          <p:cNvGrpSpPr>
            <a:grpSpLocks/>
          </p:cNvGrpSpPr>
          <p:nvPr/>
        </p:nvGrpSpPr>
        <p:grpSpPr bwMode="auto">
          <a:xfrm>
            <a:off x="4283968" y="2996952"/>
            <a:ext cx="3860726" cy="3238971"/>
            <a:chOff x="8806" y="6648"/>
            <a:chExt cx="3137" cy="3001"/>
          </a:xfrm>
        </p:grpSpPr>
        <p:cxnSp>
          <p:nvCxnSpPr>
            <p:cNvPr id="1027" name="AutoShape 3"/>
            <p:cNvCxnSpPr>
              <a:cxnSpLocks noChangeShapeType="1"/>
            </p:cNvCxnSpPr>
            <p:nvPr/>
          </p:nvCxnSpPr>
          <p:spPr bwMode="auto">
            <a:xfrm>
              <a:off x="9234" y="8259"/>
              <a:ext cx="516" cy="0"/>
            </a:xfrm>
            <a:prstGeom prst="straightConnector1">
              <a:avLst/>
            </a:prstGeom>
            <a:noFill/>
            <a:ln w="9525">
              <a:solidFill>
                <a:srgbClr val="000000"/>
              </a:solidFill>
              <a:round/>
              <a:headEnd/>
              <a:tailEnd/>
            </a:ln>
          </p:spPr>
        </p:cxnSp>
        <p:grpSp>
          <p:nvGrpSpPr>
            <p:cNvPr id="1028" name="Group 4"/>
            <p:cNvGrpSpPr>
              <a:grpSpLocks/>
            </p:cNvGrpSpPr>
            <p:nvPr/>
          </p:nvGrpSpPr>
          <p:grpSpPr bwMode="auto">
            <a:xfrm>
              <a:off x="8806" y="6648"/>
              <a:ext cx="3137" cy="3001"/>
              <a:chOff x="7572" y="6778"/>
              <a:chExt cx="3137" cy="3001"/>
            </a:xfrm>
          </p:grpSpPr>
          <p:grpSp>
            <p:nvGrpSpPr>
              <p:cNvPr id="1029" name="Group 5"/>
              <p:cNvGrpSpPr>
                <a:grpSpLocks/>
              </p:cNvGrpSpPr>
              <p:nvPr/>
            </p:nvGrpSpPr>
            <p:grpSpPr bwMode="auto">
              <a:xfrm>
                <a:off x="8000" y="7628"/>
                <a:ext cx="2096" cy="2151"/>
                <a:chOff x="2780" y="8064"/>
                <a:chExt cx="3255" cy="2408"/>
              </a:xfrm>
            </p:grpSpPr>
            <p:cxnSp>
              <p:nvCxnSpPr>
                <p:cNvPr id="1030" name="AutoShape 6"/>
                <p:cNvCxnSpPr>
                  <a:cxnSpLocks noChangeShapeType="1"/>
                </p:cNvCxnSpPr>
                <p:nvPr/>
              </p:nvCxnSpPr>
              <p:spPr bwMode="auto">
                <a:xfrm>
                  <a:off x="3181" y="8177"/>
                  <a:ext cx="876" cy="1"/>
                </a:xfrm>
                <a:prstGeom prst="straightConnector1">
                  <a:avLst/>
                </a:prstGeom>
                <a:noFill/>
                <a:ln w="9525">
                  <a:solidFill>
                    <a:srgbClr val="000000"/>
                  </a:solidFill>
                  <a:round/>
                  <a:headEnd/>
                  <a:tailEnd/>
                </a:ln>
              </p:spPr>
            </p:cxnSp>
            <p:grpSp>
              <p:nvGrpSpPr>
                <p:cNvPr id="1031" name="Group 7"/>
                <p:cNvGrpSpPr>
                  <a:grpSpLocks/>
                </p:cNvGrpSpPr>
                <p:nvPr/>
              </p:nvGrpSpPr>
              <p:grpSpPr bwMode="auto">
                <a:xfrm>
                  <a:off x="4057" y="8064"/>
                  <a:ext cx="701" cy="275"/>
                  <a:chOff x="4057" y="8064"/>
                  <a:chExt cx="701" cy="275"/>
                </a:xfrm>
              </p:grpSpPr>
              <p:cxnSp>
                <p:nvCxnSpPr>
                  <p:cNvPr id="1032" name="AutoShape 8"/>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1033" name="AutoShape 9"/>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1034" name="AutoShape 10"/>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1035" name="AutoShape 11"/>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1036" name="AutoShape 12"/>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1037" name="AutoShape 13"/>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1038" name="AutoShape 14"/>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1039" name="AutoShape 15"/>
                <p:cNvCxnSpPr>
                  <a:cxnSpLocks noChangeShapeType="1"/>
                </p:cNvCxnSpPr>
                <p:nvPr/>
              </p:nvCxnSpPr>
              <p:spPr bwMode="auto">
                <a:xfrm>
                  <a:off x="4758" y="8177"/>
                  <a:ext cx="1128" cy="1"/>
                </a:xfrm>
                <a:prstGeom prst="straightConnector1">
                  <a:avLst/>
                </a:prstGeom>
                <a:noFill/>
                <a:ln w="9525">
                  <a:solidFill>
                    <a:srgbClr val="000000"/>
                  </a:solidFill>
                  <a:round/>
                  <a:headEnd/>
                  <a:tailEnd/>
                </a:ln>
              </p:spPr>
            </p:cxnSp>
            <p:cxnSp>
              <p:nvCxnSpPr>
                <p:cNvPr id="1040" name="AutoShape 16"/>
                <p:cNvCxnSpPr>
                  <a:cxnSpLocks noChangeShapeType="1"/>
                </p:cNvCxnSpPr>
                <p:nvPr/>
              </p:nvCxnSpPr>
              <p:spPr bwMode="auto">
                <a:xfrm>
                  <a:off x="5899" y="8177"/>
                  <a:ext cx="0" cy="538"/>
                </a:xfrm>
                <a:prstGeom prst="straightConnector1">
                  <a:avLst/>
                </a:prstGeom>
                <a:noFill/>
                <a:ln w="9525">
                  <a:solidFill>
                    <a:srgbClr val="000000"/>
                  </a:solidFill>
                  <a:round/>
                  <a:headEnd/>
                  <a:tailEnd/>
                </a:ln>
              </p:spPr>
            </p:cxnSp>
            <p:grpSp>
              <p:nvGrpSpPr>
                <p:cNvPr id="1041" name="Group 17"/>
                <p:cNvGrpSpPr>
                  <a:grpSpLocks/>
                </p:cNvGrpSpPr>
                <p:nvPr/>
              </p:nvGrpSpPr>
              <p:grpSpPr bwMode="auto">
                <a:xfrm rot="5400000">
                  <a:off x="5547" y="8928"/>
                  <a:ext cx="701" cy="275"/>
                  <a:chOff x="4057" y="8064"/>
                  <a:chExt cx="701" cy="275"/>
                </a:xfrm>
              </p:grpSpPr>
              <p:cxnSp>
                <p:nvCxnSpPr>
                  <p:cNvPr id="1042" name="AutoShape 18"/>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1043" name="AutoShape 19"/>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1044" name="AutoShape 20"/>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1045" name="AutoShape 21"/>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1046" name="AutoShape 22"/>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1047" name="AutoShape 23"/>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1048" name="AutoShape 24"/>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1049" name="AutoShape 25"/>
                <p:cNvCxnSpPr>
                  <a:cxnSpLocks noChangeShapeType="1"/>
                </p:cNvCxnSpPr>
                <p:nvPr/>
              </p:nvCxnSpPr>
              <p:spPr bwMode="auto">
                <a:xfrm>
                  <a:off x="5885" y="9416"/>
                  <a:ext cx="14" cy="877"/>
                </a:xfrm>
                <a:prstGeom prst="straightConnector1">
                  <a:avLst/>
                </a:prstGeom>
                <a:noFill/>
                <a:ln w="9525">
                  <a:solidFill>
                    <a:srgbClr val="000000"/>
                  </a:solidFill>
                  <a:round/>
                  <a:headEnd/>
                  <a:tailEnd/>
                </a:ln>
              </p:spPr>
            </p:cxnSp>
            <p:cxnSp>
              <p:nvCxnSpPr>
                <p:cNvPr id="1050" name="AutoShape 26"/>
                <p:cNvCxnSpPr>
                  <a:cxnSpLocks noChangeShapeType="1"/>
                </p:cNvCxnSpPr>
                <p:nvPr/>
              </p:nvCxnSpPr>
              <p:spPr bwMode="auto">
                <a:xfrm flipH="1" flipV="1">
                  <a:off x="5084" y="10294"/>
                  <a:ext cx="801" cy="16"/>
                </a:xfrm>
                <a:prstGeom prst="straightConnector1">
                  <a:avLst/>
                </a:prstGeom>
                <a:noFill/>
                <a:ln w="9525">
                  <a:solidFill>
                    <a:srgbClr val="000000"/>
                  </a:solidFill>
                  <a:round/>
                  <a:headEnd/>
                  <a:tailEnd/>
                </a:ln>
              </p:spPr>
            </p:cxnSp>
            <p:cxnSp>
              <p:nvCxnSpPr>
                <p:cNvPr id="1051" name="AutoShape 27"/>
                <p:cNvCxnSpPr>
                  <a:cxnSpLocks noChangeShapeType="1"/>
                </p:cNvCxnSpPr>
                <p:nvPr/>
              </p:nvCxnSpPr>
              <p:spPr bwMode="auto">
                <a:xfrm flipH="1">
                  <a:off x="3181" y="10293"/>
                  <a:ext cx="1190" cy="1"/>
                </a:xfrm>
                <a:prstGeom prst="straightConnector1">
                  <a:avLst/>
                </a:prstGeom>
                <a:noFill/>
                <a:ln w="9525">
                  <a:solidFill>
                    <a:srgbClr val="000000"/>
                  </a:solidFill>
                  <a:round/>
                  <a:headEnd/>
                  <a:tailEnd/>
                </a:ln>
              </p:spPr>
            </p:cxnSp>
            <p:grpSp>
              <p:nvGrpSpPr>
                <p:cNvPr id="1052" name="Group 28"/>
                <p:cNvGrpSpPr>
                  <a:grpSpLocks/>
                </p:cNvGrpSpPr>
                <p:nvPr/>
              </p:nvGrpSpPr>
              <p:grpSpPr bwMode="auto">
                <a:xfrm>
                  <a:off x="4385" y="10197"/>
                  <a:ext cx="701" cy="275"/>
                  <a:chOff x="4057" y="8064"/>
                  <a:chExt cx="701" cy="275"/>
                </a:xfrm>
              </p:grpSpPr>
              <p:cxnSp>
                <p:nvCxnSpPr>
                  <p:cNvPr id="1053" name="AutoShape 29"/>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1054" name="AutoShape 30"/>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1055" name="AutoShape 31"/>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1056" name="AutoShape 32"/>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1057" name="AutoShape 33"/>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1058" name="AutoShape 34"/>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1059" name="AutoShape 35"/>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1060" name="AutoShape 36"/>
                <p:cNvCxnSpPr>
                  <a:cxnSpLocks noChangeShapeType="1"/>
                </p:cNvCxnSpPr>
                <p:nvPr/>
              </p:nvCxnSpPr>
              <p:spPr bwMode="auto">
                <a:xfrm>
                  <a:off x="3181" y="8177"/>
                  <a:ext cx="0" cy="613"/>
                </a:xfrm>
                <a:prstGeom prst="straightConnector1">
                  <a:avLst/>
                </a:prstGeom>
                <a:noFill/>
                <a:ln w="9525">
                  <a:solidFill>
                    <a:srgbClr val="000000"/>
                  </a:solidFill>
                  <a:round/>
                  <a:headEnd/>
                  <a:tailEnd/>
                </a:ln>
              </p:spPr>
            </p:cxnSp>
            <p:cxnSp>
              <p:nvCxnSpPr>
                <p:cNvPr id="1061" name="AutoShape 37"/>
                <p:cNvCxnSpPr>
                  <a:cxnSpLocks noChangeShapeType="1"/>
                </p:cNvCxnSpPr>
                <p:nvPr/>
              </p:nvCxnSpPr>
              <p:spPr bwMode="auto">
                <a:xfrm>
                  <a:off x="2955" y="8790"/>
                  <a:ext cx="438" cy="0"/>
                </a:xfrm>
                <a:prstGeom prst="straightConnector1">
                  <a:avLst/>
                </a:prstGeom>
                <a:noFill/>
                <a:ln w="9525">
                  <a:solidFill>
                    <a:srgbClr val="000000"/>
                  </a:solidFill>
                  <a:round/>
                  <a:headEnd/>
                  <a:tailEnd/>
                </a:ln>
              </p:spPr>
            </p:cxnSp>
            <p:cxnSp>
              <p:nvCxnSpPr>
                <p:cNvPr id="1062" name="AutoShape 38"/>
                <p:cNvCxnSpPr>
                  <a:cxnSpLocks noChangeShapeType="1"/>
                </p:cNvCxnSpPr>
                <p:nvPr/>
              </p:nvCxnSpPr>
              <p:spPr bwMode="auto">
                <a:xfrm>
                  <a:off x="2970" y="9030"/>
                  <a:ext cx="438" cy="0"/>
                </a:xfrm>
                <a:prstGeom prst="straightConnector1">
                  <a:avLst/>
                </a:prstGeom>
                <a:noFill/>
                <a:ln w="9525">
                  <a:solidFill>
                    <a:srgbClr val="000000"/>
                  </a:solidFill>
                  <a:round/>
                  <a:headEnd/>
                  <a:tailEnd/>
                </a:ln>
              </p:spPr>
            </p:cxnSp>
            <p:cxnSp>
              <p:nvCxnSpPr>
                <p:cNvPr id="1063" name="AutoShape 39"/>
                <p:cNvCxnSpPr>
                  <a:cxnSpLocks noChangeShapeType="1"/>
                </p:cNvCxnSpPr>
                <p:nvPr/>
              </p:nvCxnSpPr>
              <p:spPr bwMode="auto">
                <a:xfrm>
                  <a:off x="2981" y="9270"/>
                  <a:ext cx="438" cy="0"/>
                </a:xfrm>
                <a:prstGeom prst="straightConnector1">
                  <a:avLst/>
                </a:prstGeom>
                <a:noFill/>
                <a:ln w="9525">
                  <a:solidFill>
                    <a:srgbClr val="000000"/>
                  </a:solidFill>
                  <a:round/>
                  <a:headEnd/>
                  <a:tailEnd/>
                </a:ln>
              </p:spPr>
            </p:cxnSp>
            <p:cxnSp>
              <p:nvCxnSpPr>
                <p:cNvPr id="1064" name="AutoShape 40"/>
                <p:cNvCxnSpPr>
                  <a:cxnSpLocks noChangeShapeType="1"/>
                </p:cNvCxnSpPr>
                <p:nvPr/>
              </p:nvCxnSpPr>
              <p:spPr bwMode="auto">
                <a:xfrm>
                  <a:off x="2975" y="9527"/>
                  <a:ext cx="438" cy="0"/>
                </a:xfrm>
                <a:prstGeom prst="straightConnector1">
                  <a:avLst/>
                </a:prstGeom>
                <a:noFill/>
                <a:ln w="9525">
                  <a:solidFill>
                    <a:srgbClr val="000000"/>
                  </a:solidFill>
                  <a:round/>
                  <a:headEnd/>
                  <a:tailEnd/>
                </a:ln>
              </p:spPr>
            </p:cxnSp>
            <p:cxnSp>
              <p:nvCxnSpPr>
                <p:cNvPr id="1065" name="AutoShape 41"/>
                <p:cNvCxnSpPr>
                  <a:cxnSpLocks noChangeShapeType="1"/>
                </p:cNvCxnSpPr>
                <p:nvPr/>
              </p:nvCxnSpPr>
              <p:spPr bwMode="auto">
                <a:xfrm>
                  <a:off x="2793" y="9143"/>
                  <a:ext cx="801" cy="0"/>
                </a:xfrm>
                <a:prstGeom prst="straightConnector1">
                  <a:avLst/>
                </a:prstGeom>
                <a:noFill/>
                <a:ln w="9525">
                  <a:solidFill>
                    <a:srgbClr val="000000"/>
                  </a:solidFill>
                  <a:round/>
                  <a:headEnd/>
                  <a:tailEnd/>
                </a:ln>
              </p:spPr>
            </p:cxnSp>
            <p:cxnSp>
              <p:nvCxnSpPr>
                <p:cNvPr id="1066" name="AutoShape 42"/>
                <p:cNvCxnSpPr>
                  <a:cxnSpLocks noChangeShapeType="1"/>
                </p:cNvCxnSpPr>
                <p:nvPr/>
              </p:nvCxnSpPr>
              <p:spPr bwMode="auto">
                <a:xfrm>
                  <a:off x="2780" y="9390"/>
                  <a:ext cx="801" cy="0"/>
                </a:xfrm>
                <a:prstGeom prst="straightConnector1">
                  <a:avLst/>
                </a:prstGeom>
                <a:noFill/>
                <a:ln w="9525">
                  <a:solidFill>
                    <a:srgbClr val="000000"/>
                  </a:solidFill>
                  <a:round/>
                  <a:headEnd/>
                  <a:tailEnd/>
                </a:ln>
              </p:spPr>
            </p:cxnSp>
            <p:cxnSp>
              <p:nvCxnSpPr>
                <p:cNvPr id="1067" name="AutoShape 43"/>
                <p:cNvCxnSpPr>
                  <a:cxnSpLocks noChangeShapeType="1"/>
                </p:cNvCxnSpPr>
                <p:nvPr/>
              </p:nvCxnSpPr>
              <p:spPr bwMode="auto">
                <a:xfrm>
                  <a:off x="2793" y="9676"/>
                  <a:ext cx="801" cy="0"/>
                </a:xfrm>
                <a:prstGeom prst="straightConnector1">
                  <a:avLst/>
                </a:prstGeom>
                <a:noFill/>
                <a:ln w="9525">
                  <a:solidFill>
                    <a:srgbClr val="000000"/>
                  </a:solidFill>
                  <a:round/>
                  <a:headEnd/>
                  <a:tailEnd/>
                </a:ln>
              </p:spPr>
            </p:cxnSp>
            <p:cxnSp>
              <p:nvCxnSpPr>
                <p:cNvPr id="1068" name="AutoShape 44"/>
                <p:cNvCxnSpPr>
                  <a:cxnSpLocks noChangeShapeType="1"/>
                </p:cNvCxnSpPr>
                <p:nvPr/>
              </p:nvCxnSpPr>
              <p:spPr bwMode="auto">
                <a:xfrm>
                  <a:off x="3181" y="9666"/>
                  <a:ext cx="0" cy="627"/>
                </a:xfrm>
                <a:prstGeom prst="straightConnector1">
                  <a:avLst/>
                </a:prstGeom>
                <a:noFill/>
                <a:ln w="9525">
                  <a:solidFill>
                    <a:srgbClr val="000000"/>
                  </a:solidFill>
                  <a:round/>
                  <a:headEnd/>
                  <a:tailEnd/>
                </a:ln>
              </p:spPr>
            </p:cxnSp>
          </p:grpSp>
          <p:grpSp>
            <p:nvGrpSpPr>
              <p:cNvPr id="1069" name="Group 45"/>
              <p:cNvGrpSpPr>
                <a:grpSpLocks/>
              </p:cNvGrpSpPr>
              <p:nvPr/>
            </p:nvGrpSpPr>
            <p:grpSpPr bwMode="auto">
              <a:xfrm>
                <a:off x="8620" y="6778"/>
                <a:ext cx="1052" cy="952"/>
                <a:chOff x="3844" y="7112"/>
                <a:chExt cx="1152" cy="1066"/>
              </a:xfrm>
            </p:grpSpPr>
            <p:sp>
              <p:nvSpPr>
                <p:cNvPr id="1070" name="Oval 46"/>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400" b="0" i="0" u="none" strike="noStrike" cap="none" normalizeH="0" baseline="0" smtClean="0">
                      <a:ln>
                        <a:noFill/>
                      </a:ln>
                      <a:solidFill>
                        <a:schemeClr val="tx1"/>
                      </a:solidFill>
                      <a:effectLst/>
                      <a:latin typeface="Calibri" pitchFamily="34" charset="0"/>
                      <a:cs typeface="Arial" pitchFamily="34" charset="0"/>
                    </a:rPr>
                    <a:t>V</a:t>
                  </a:r>
                  <a:r>
                    <a:rPr kumimoji="0" lang="en-CA" sz="2400" b="0" i="0" u="none" strike="noStrike" cap="none" normalizeH="0" baseline="-25000" smtClean="0">
                      <a:ln>
                        <a:noFill/>
                      </a:ln>
                      <a:solidFill>
                        <a:schemeClr val="tx1"/>
                      </a:solidFill>
                      <a:effectLst/>
                      <a:latin typeface="Calibri" pitchFamily="34" charset="0"/>
                      <a:cs typeface="Arial" pitchFamily="34" charset="0"/>
                    </a:rPr>
                    <a:t>1</a:t>
                  </a:r>
                  <a:endParaRPr kumimoji="0" lang="en-US" sz="4800" b="0" i="0" u="none" strike="noStrike" cap="none" normalizeH="0" baseline="0" smtClean="0">
                    <a:ln>
                      <a:noFill/>
                    </a:ln>
                    <a:solidFill>
                      <a:schemeClr val="tx1"/>
                    </a:solidFill>
                    <a:effectLst/>
                    <a:latin typeface="Arial" pitchFamily="34" charset="0"/>
                    <a:cs typeface="Arial" pitchFamily="34" charset="0"/>
                  </a:endParaRPr>
                </a:p>
              </p:txBody>
            </p:sp>
            <p:grpSp>
              <p:nvGrpSpPr>
                <p:cNvPr id="1071" name="Group 47"/>
                <p:cNvGrpSpPr>
                  <a:grpSpLocks/>
                </p:cNvGrpSpPr>
                <p:nvPr/>
              </p:nvGrpSpPr>
              <p:grpSpPr bwMode="auto">
                <a:xfrm>
                  <a:off x="3844" y="7489"/>
                  <a:ext cx="1152" cy="689"/>
                  <a:chOff x="3844" y="7489"/>
                  <a:chExt cx="1152" cy="689"/>
                </a:xfrm>
              </p:grpSpPr>
              <p:cxnSp>
                <p:nvCxnSpPr>
                  <p:cNvPr id="1072" name="AutoShape 48"/>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1073" name="AutoShape 49"/>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1074" name="AutoShape 50"/>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1075" name="AutoShape 51"/>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1076" name="Group 52"/>
              <p:cNvGrpSpPr>
                <a:grpSpLocks/>
              </p:cNvGrpSpPr>
              <p:nvPr/>
            </p:nvGrpSpPr>
            <p:grpSpPr bwMode="auto">
              <a:xfrm rot="5400000">
                <a:off x="9851" y="8289"/>
                <a:ext cx="1029" cy="686"/>
                <a:chOff x="3844" y="7112"/>
                <a:chExt cx="1152" cy="1066"/>
              </a:xfrm>
            </p:grpSpPr>
            <p:sp>
              <p:nvSpPr>
                <p:cNvPr id="1077" name="Oval 53"/>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V</a:t>
                  </a:r>
                  <a:r>
                    <a:rPr kumimoji="0" lang="en-CA" sz="2000" b="0" i="0" u="none" strike="noStrike" cap="none" normalizeH="0" baseline="-25000" smtClean="0">
                      <a:ln>
                        <a:noFill/>
                      </a:ln>
                      <a:solidFill>
                        <a:schemeClr val="tx1"/>
                      </a:solidFill>
                      <a:effectLst/>
                      <a:latin typeface="Calibri" pitchFamily="34" charset="0"/>
                      <a:cs typeface="Arial" pitchFamily="34" charset="0"/>
                    </a:rPr>
                    <a:t>2</a:t>
                  </a:r>
                  <a:endParaRPr kumimoji="0" lang="en-US" sz="4800" b="0" i="0" u="none" strike="noStrike" cap="none" normalizeH="0" baseline="0" smtClean="0">
                    <a:ln>
                      <a:noFill/>
                    </a:ln>
                    <a:solidFill>
                      <a:schemeClr val="tx1"/>
                    </a:solidFill>
                    <a:effectLst/>
                    <a:latin typeface="Arial" pitchFamily="34" charset="0"/>
                    <a:cs typeface="Arial" pitchFamily="34" charset="0"/>
                  </a:endParaRPr>
                </a:p>
              </p:txBody>
            </p:sp>
            <p:grpSp>
              <p:nvGrpSpPr>
                <p:cNvPr id="1078" name="Group 54"/>
                <p:cNvGrpSpPr>
                  <a:grpSpLocks/>
                </p:cNvGrpSpPr>
                <p:nvPr/>
              </p:nvGrpSpPr>
              <p:grpSpPr bwMode="auto">
                <a:xfrm>
                  <a:off x="3844" y="7489"/>
                  <a:ext cx="1152" cy="689"/>
                  <a:chOff x="3844" y="7489"/>
                  <a:chExt cx="1152" cy="689"/>
                </a:xfrm>
              </p:grpSpPr>
              <p:cxnSp>
                <p:nvCxnSpPr>
                  <p:cNvPr id="1079" name="AutoShape 55"/>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1080" name="AutoShape 56"/>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1081" name="AutoShape 57"/>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1082" name="AutoShape 58"/>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1083" name="Group 59"/>
              <p:cNvGrpSpPr>
                <a:grpSpLocks/>
              </p:cNvGrpSpPr>
              <p:nvPr/>
            </p:nvGrpSpPr>
            <p:grpSpPr bwMode="auto">
              <a:xfrm>
                <a:off x="8688" y="8389"/>
                <a:ext cx="1049" cy="1220"/>
                <a:chOff x="3844" y="7112"/>
                <a:chExt cx="1152" cy="1066"/>
              </a:xfrm>
            </p:grpSpPr>
            <p:sp>
              <p:nvSpPr>
                <p:cNvPr id="1084" name="Oval 6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3200" b="0" i="0" u="none" strike="noStrike" cap="none" normalizeH="0" baseline="0" smtClean="0">
                      <a:ln>
                        <a:noFill/>
                      </a:ln>
                      <a:solidFill>
                        <a:schemeClr val="tx1"/>
                      </a:solidFill>
                      <a:effectLst/>
                      <a:latin typeface="Calibri" pitchFamily="34" charset="0"/>
                      <a:cs typeface="Arial" pitchFamily="34" charset="0"/>
                    </a:rPr>
                    <a:t>V</a:t>
                  </a:r>
                  <a:r>
                    <a:rPr kumimoji="0" lang="en-CA" sz="3200" b="0" i="0" u="none" strike="noStrike" cap="none" normalizeH="0" baseline="-25000" smtClean="0">
                      <a:ln>
                        <a:noFill/>
                      </a:ln>
                      <a:solidFill>
                        <a:schemeClr val="tx1"/>
                      </a:solidFill>
                      <a:effectLst/>
                      <a:latin typeface="Calibri" pitchFamily="34" charset="0"/>
                      <a:cs typeface="Arial" pitchFamily="34" charset="0"/>
                    </a:rPr>
                    <a:t>3</a:t>
                  </a:r>
                  <a:endParaRPr kumimoji="0" lang="en-US" sz="4800" b="0" i="0" u="none" strike="noStrike" cap="none" normalizeH="0" baseline="0" smtClean="0">
                    <a:ln>
                      <a:noFill/>
                    </a:ln>
                    <a:solidFill>
                      <a:schemeClr val="tx1"/>
                    </a:solidFill>
                    <a:effectLst/>
                    <a:latin typeface="Arial" pitchFamily="34" charset="0"/>
                    <a:cs typeface="Arial" pitchFamily="34" charset="0"/>
                  </a:endParaRPr>
                </a:p>
              </p:txBody>
            </p:sp>
            <p:grpSp>
              <p:nvGrpSpPr>
                <p:cNvPr id="1085" name="Group 61"/>
                <p:cNvGrpSpPr>
                  <a:grpSpLocks/>
                </p:cNvGrpSpPr>
                <p:nvPr/>
              </p:nvGrpSpPr>
              <p:grpSpPr bwMode="auto">
                <a:xfrm>
                  <a:off x="3844" y="7489"/>
                  <a:ext cx="1152" cy="689"/>
                  <a:chOff x="3844" y="7489"/>
                  <a:chExt cx="1152" cy="689"/>
                </a:xfrm>
              </p:grpSpPr>
              <p:cxnSp>
                <p:nvCxnSpPr>
                  <p:cNvPr id="1086" name="AutoShape 6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1087" name="AutoShape 6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1088" name="AutoShape 6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1089" name="AutoShape 6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1090" name="Group 66"/>
              <p:cNvGrpSpPr>
                <a:grpSpLocks/>
              </p:cNvGrpSpPr>
              <p:nvPr/>
            </p:nvGrpSpPr>
            <p:grpSpPr bwMode="auto">
              <a:xfrm rot="16200000">
                <a:off x="7400" y="8289"/>
                <a:ext cx="1029" cy="686"/>
                <a:chOff x="3844" y="7112"/>
                <a:chExt cx="1152" cy="1066"/>
              </a:xfrm>
            </p:grpSpPr>
            <p:sp>
              <p:nvSpPr>
                <p:cNvPr id="1091" name="Oval 67"/>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b="0" i="0" u="none" strike="noStrike" cap="none" normalizeH="0" baseline="0" smtClean="0">
                      <a:ln>
                        <a:noFill/>
                      </a:ln>
                      <a:solidFill>
                        <a:schemeClr val="tx1"/>
                      </a:solidFill>
                      <a:effectLst/>
                      <a:latin typeface="Calibri" pitchFamily="34" charset="0"/>
                      <a:cs typeface="Arial" pitchFamily="34" charset="0"/>
                    </a:rPr>
                    <a:t>V</a:t>
                  </a:r>
                  <a:r>
                    <a:rPr kumimoji="0" lang="en-CA" b="0" i="0" u="none" strike="noStrike" cap="none" normalizeH="0" baseline="-25000" smtClean="0">
                      <a:ln>
                        <a:noFill/>
                      </a:ln>
                      <a:solidFill>
                        <a:schemeClr val="tx1"/>
                      </a:solidFill>
                      <a:effectLst/>
                      <a:latin typeface="Calibri" pitchFamily="34" charset="0"/>
                      <a:cs typeface="Arial" pitchFamily="34" charset="0"/>
                    </a:rPr>
                    <a:t>T</a:t>
                  </a:r>
                  <a:endParaRPr kumimoji="0" lang="en-US" sz="4800" b="0" i="0" u="none" strike="noStrike" cap="none" normalizeH="0" baseline="0" smtClean="0">
                    <a:ln>
                      <a:noFill/>
                    </a:ln>
                    <a:solidFill>
                      <a:schemeClr val="tx1"/>
                    </a:solidFill>
                    <a:effectLst/>
                    <a:latin typeface="Arial" pitchFamily="34" charset="0"/>
                    <a:cs typeface="Arial" pitchFamily="34" charset="0"/>
                  </a:endParaRPr>
                </a:p>
              </p:txBody>
            </p:sp>
            <p:grpSp>
              <p:nvGrpSpPr>
                <p:cNvPr id="1092" name="Group 68"/>
                <p:cNvGrpSpPr>
                  <a:grpSpLocks/>
                </p:cNvGrpSpPr>
                <p:nvPr/>
              </p:nvGrpSpPr>
              <p:grpSpPr bwMode="auto">
                <a:xfrm>
                  <a:off x="3844" y="7489"/>
                  <a:ext cx="1152" cy="689"/>
                  <a:chOff x="3844" y="7489"/>
                  <a:chExt cx="1152" cy="689"/>
                </a:xfrm>
              </p:grpSpPr>
              <p:cxnSp>
                <p:nvCxnSpPr>
                  <p:cNvPr id="1093" name="AutoShape 6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1094" name="AutoShape 7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1095" name="AutoShape 7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1096" name="AutoShape 7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Kirchhoff’s laws are particular applications of the laws of conservation of electric  charge and the conservation of energy. </a:t>
            </a:r>
          </a:p>
          <a:p>
            <a:pPr lvl="0"/>
            <a:r>
              <a:rPr lang="en-CA" b="1" dirty="0" smtClean="0">
                <a:solidFill>
                  <a:srgbClr val="002060"/>
                </a:solidFill>
              </a:rPr>
              <a:t>In any circuit, there is no net gain or loss of electric charge or energy. </a:t>
            </a:r>
            <a:endParaRPr lang="en-CA" b="1"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Example1: Kirchhoff’s law in a series circuit</a:t>
            </a:r>
            <a:endParaRPr lang="en-CA" dirty="0"/>
          </a:p>
        </p:txBody>
      </p:sp>
      <p:sp>
        <p:nvSpPr>
          <p:cNvPr id="3" name="Content Placeholder 2"/>
          <p:cNvSpPr>
            <a:spLocks noGrp="1"/>
          </p:cNvSpPr>
          <p:nvPr>
            <p:ph idx="1"/>
          </p:nvPr>
        </p:nvSpPr>
        <p:spPr/>
        <p:txBody>
          <a:bodyPr/>
          <a:lstStyle/>
          <a:p>
            <a:r>
              <a:rPr lang="en-CA" dirty="0" smtClean="0"/>
              <a:t>A simple series circuit is seen below. Use Kirchhoff’s current and voltage laws to find the values of the missing voltage (V</a:t>
            </a:r>
            <a:r>
              <a:rPr lang="en-CA" baseline="-25000" dirty="0" smtClean="0"/>
              <a:t>2</a:t>
            </a:r>
            <a:r>
              <a:rPr lang="en-CA" dirty="0" smtClean="0"/>
              <a:t>) and current (I</a:t>
            </a:r>
            <a:r>
              <a:rPr lang="en-CA" baseline="-25000" dirty="0" smtClean="0"/>
              <a:t>2</a:t>
            </a:r>
            <a:r>
              <a:rPr lang="en-CA" dirty="0" smtClean="0"/>
              <a:t>) </a:t>
            </a:r>
          </a:p>
          <a:p>
            <a:endParaRPr lang="en-CA" dirty="0"/>
          </a:p>
        </p:txBody>
      </p:sp>
      <p:grpSp>
        <p:nvGrpSpPr>
          <p:cNvPr id="2050" name="Group 2"/>
          <p:cNvGrpSpPr>
            <a:grpSpLocks/>
          </p:cNvGrpSpPr>
          <p:nvPr/>
        </p:nvGrpSpPr>
        <p:grpSpPr bwMode="auto">
          <a:xfrm>
            <a:off x="2699792" y="3356992"/>
            <a:ext cx="4425057" cy="3003302"/>
            <a:chOff x="684" y="7961"/>
            <a:chExt cx="3816" cy="3002"/>
          </a:xfrm>
        </p:grpSpPr>
        <p:sp>
          <p:nvSpPr>
            <p:cNvPr id="2051" name="Text Box 3"/>
            <p:cNvSpPr txBox="1">
              <a:spLocks noChangeArrowheads="1"/>
            </p:cNvSpPr>
            <p:nvPr/>
          </p:nvSpPr>
          <p:spPr bwMode="auto">
            <a:xfrm>
              <a:off x="3139" y="9301"/>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R</a:t>
              </a:r>
              <a:r>
                <a:rPr kumimoji="0" lang="en-CA" sz="2000" b="0" i="0" u="none" strike="noStrike" cap="none" normalizeH="0" baseline="-25000" smtClean="0">
                  <a:ln>
                    <a:noFill/>
                  </a:ln>
                  <a:solidFill>
                    <a:schemeClr val="tx1"/>
                  </a:solidFill>
                  <a:effectLst/>
                  <a:latin typeface="Calibri" pitchFamily="34" charset="0"/>
                  <a:cs typeface="Arial" pitchFamily="34" charset="0"/>
                </a:rPr>
                <a:t>2</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2052" name="Text Box 4"/>
            <p:cNvSpPr txBox="1">
              <a:spLocks noChangeArrowheads="1"/>
            </p:cNvSpPr>
            <p:nvPr/>
          </p:nvSpPr>
          <p:spPr bwMode="auto">
            <a:xfrm>
              <a:off x="2376" y="8993"/>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R</a:t>
              </a:r>
              <a:r>
                <a:rPr kumimoji="0" lang="en-CA" sz="2000" b="0" i="0" u="none" strike="noStrike" cap="none" normalizeH="0" baseline="-25000" smtClean="0">
                  <a:ln>
                    <a:noFill/>
                  </a:ln>
                  <a:solidFill>
                    <a:schemeClr val="tx1"/>
                  </a:solidFill>
                  <a:effectLst/>
                  <a:latin typeface="Calibri" pitchFamily="34" charset="0"/>
                  <a:cs typeface="Arial" pitchFamily="34" charset="0"/>
                </a:rPr>
                <a:t>1</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2053" name="Text Box 5"/>
            <p:cNvSpPr txBox="1">
              <a:spLocks noChangeArrowheads="1"/>
            </p:cNvSpPr>
            <p:nvPr/>
          </p:nvSpPr>
          <p:spPr bwMode="auto">
            <a:xfrm>
              <a:off x="2714" y="10327"/>
              <a:ext cx="633"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I</a:t>
              </a:r>
              <a:r>
                <a:rPr kumimoji="0" lang="en-CA" sz="2000" b="0" i="0" u="none" strike="noStrike" cap="none" normalizeH="0" baseline="-25000" smtClean="0">
                  <a:ln>
                    <a:noFill/>
                  </a:ln>
                  <a:solidFill>
                    <a:schemeClr val="tx1"/>
                  </a:solidFill>
                  <a:effectLst/>
                  <a:latin typeface="Calibri" pitchFamily="34" charset="0"/>
                  <a:cs typeface="Arial" pitchFamily="34" charset="0"/>
                </a:rPr>
                <a:t>3</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2278" y="8437"/>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10.0 A</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2055" name="Group 7"/>
            <p:cNvGrpSpPr>
              <a:grpSpLocks/>
            </p:cNvGrpSpPr>
            <p:nvPr/>
          </p:nvGrpSpPr>
          <p:grpSpPr bwMode="auto">
            <a:xfrm>
              <a:off x="684" y="7961"/>
              <a:ext cx="3677" cy="3002"/>
              <a:chOff x="684" y="9429"/>
              <a:chExt cx="3677" cy="3002"/>
            </a:xfrm>
          </p:grpSpPr>
          <p:grpSp>
            <p:nvGrpSpPr>
              <p:cNvPr id="2056" name="Group 8"/>
              <p:cNvGrpSpPr>
                <a:grpSpLocks/>
              </p:cNvGrpSpPr>
              <p:nvPr/>
            </p:nvGrpSpPr>
            <p:grpSpPr bwMode="auto">
              <a:xfrm>
                <a:off x="1653" y="9429"/>
                <a:ext cx="2096" cy="3002"/>
                <a:chOff x="1398" y="9429"/>
                <a:chExt cx="2096" cy="3002"/>
              </a:xfrm>
            </p:grpSpPr>
            <p:grpSp>
              <p:nvGrpSpPr>
                <p:cNvPr id="2057" name="Group 9"/>
                <p:cNvGrpSpPr>
                  <a:grpSpLocks/>
                </p:cNvGrpSpPr>
                <p:nvPr/>
              </p:nvGrpSpPr>
              <p:grpSpPr bwMode="auto">
                <a:xfrm>
                  <a:off x="1398" y="10280"/>
                  <a:ext cx="2096" cy="2151"/>
                  <a:chOff x="2780" y="8064"/>
                  <a:chExt cx="3255" cy="2408"/>
                </a:xfrm>
              </p:grpSpPr>
              <p:cxnSp>
                <p:nvCxnSpPr>
                  <p:cNvPr id="2058" name="AutoShape 10"/>
                  <p:cNvCxnSpPr>
                    <a:cxnSpLocks noChangeShapeType="1"/>
                  </p:cNvCxnSpPr>
                  <p:nvPr/>
                </p:nvCxnSpPr>
                <p:spPr bwMode="auto">
                  <a:xfrm>
                    <a:off x="3181" y="8177"/>
                    <a:ext cx="876" cy="1"/>
                  </a:xfrm>
                  <a:prstGeom prst="straightConnector1">
                    <a:avLst/>
                  </a:prstGeom>
                  <a:noFill/>
                  <a:ln w="9525">
                    <a:solidFill>
                      <a:srgbClr val="000000"/>
                    </a:solidFill>
                    <a:round/>
                    <a:headEnd/>
                    <a:tailEnd/>
                  </a:ln>
                </p:spPr>
              </p:cxnSp>
              <p:grpSp>
                <p:nvGrpSpPr>
                  <p:cNvPr id="2059" name="Group 11"/>
                  <p:cNvGrpSpPr>
                    <a:grpSpLocks/>
                  </p:cNvGrpSpPr>
                  <p:nvPr/>
                </p:nvGrpSpPr>
                <p:grpSpPr bwMode="auto">
                  <a:xfrm>
                    <a:off x="4057" y="8064"/>
                    <a:ext cx="701" cy="275"/>
                    <a:chOff x="4057" y="8064"/>
                    <a:chExt cx="701" cy="275"/>
                  </a:xfrm>
                </p:grpSpPr>
                <p:cxnSp>
                  <p:nvCxnSpPr>
                    <p:cNvPr id="2060" name="AutoShape 1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2061" name="AutoShape 1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2062" name="AutoShape 1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2063" name="AutoShape 1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2064" name="AutoShape 1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2065" name="AutoShape 1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2066" name="AutoShape 1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2067" name="AutoShape 19"/>
                  <p:cNvCxnSpPr>
                    <a:cxnSpLocks noChangeShapeType="1"/>
                  </p:cNvCxnSpPr>
                  <p:nvPr/>
                </p:nvCxnSpPr>
                <p:spPr bwMode="auto">
                  <a:xfrm>
                    <a:off x="4758" y="8177"/>
                    <a:ext cx="1128" cy="1"/>
                  </a:xfrm>
                  <a:prstGeom prst="straightConnector1">
                    <a:avLst/>
                  </a:prstGeom>
                  <a:noFill/>
                  <a:ln w="9525">
                    <a:solidFill>
                      <a:srgbClr val="000000"/>
                    </a:solidFill>
                    <a:round/>
                    <a:headEnd/>
                    <a:tailEnd/>
                  </a:ln>
                </p:spPr>
              </p:cxnSp>
              <p:cxnSp>
                <p:nvCxnSpPr>
                  <p:cNvPr id="2068" name="AutoShape 20"/>
                  <p:cNvCxnSpPr>
                    <a:cxnSpLocks noChangeShapeType="1"/>
                  </p:cNvCxnSpPr>
                  <p:nvPr/>
                </p:nvCxnSpPr>
                <p:spPr bwMode="auto">
                  <a:xfrm>
                    <a:off x="5899" y="8177"/>
                    <a:ext cx="0" cy="538"/>
                  </a:xfrm>
                  <a:prstGeom prst="straightConnector1">
                    <a:avLst/>
                  </a:prstGeom>
                  <a:noFill/>
                  <a:ln w="9525">
                    <a:solidFill>
                      <a:srgbClr val="000000"/>
                    </a:solidFill>
                    <a:round/>
                    <a:headEnd/>
                    <a:tailEnd/>
                  </a:ln>
                </p:spPr>
              </p:cxnSp>
              <p:grpSp>
                <p:nvGrpSpPr>
                  <p:cNvPr id="2069" name="Group 21"/>
                  <p:cNvGrpSpPr>
                    <a:grpSpLocks/>
                  </p:cNvGrpSpPr>
                  <p:nvPr/>
                </p:nvGrpSpPr>
                <p:grpSpPr bwMode="auto">
                  <a:xfrm rot="5400000">
                    <a:off x="5547" y="8928"/>
                    <a:ext cx="701" cy="275"/>
                    <a:chOff x="4057" y="8064"/>
                    <a:chExt cx="701" cy="275"/>
                  </a:xfrm>
                </p:grpSpPr>
                <p:cxnSp>
                  <p:nvCxnSpPr>
                    <p:cNvPr id="2070" name="AutoShape 22"/>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2071" name="AutoShape 23"/>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2072" name="AutoShape 24"/>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2073" name="AutoShape 25"/>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2074" name="AutoShape 26"/>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2075" name="AutoShape 27"/>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2076" name="AutoShape 28"/>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2077" name="AutoShape 29"/>
                  <p:cNvCxnSpPr>
                    <a:cxnSpLocks noChangeShapeType="1"/>
                  </p:cNvCxnSpPr>
                  <p:nvPr/>
                </p:nvCxnSpPr>
                <p:spPr bwMode="auto">
                  <a:xfrm>
                    <a:off x="5885" y="9416"/>
                    <a:ext cx="14" cy="877"/>
                  </a:xfrm>
                  <a:prstGeom prst="straightConnector1">
                    <a:avLst/>
                  </a:prstGeom>
                  <a:noFill/>
                  <a:ln w="9525">
                    <a:solidFill>
                      <a:srgbClr val="000000"/>
                    </a:solidFill>
                    <a:round/>
                    <a:headEnd/>
                    <a:tailEnd/>
                  </a:ln>
                </p:spPr>
              </p:cxnSp>
              <p:cxnSp>
                <p:nvCxnSpPr>
                  <p:cNvPr id="2078" name="AutoShape 30"/>
                  <p:cNvCxnSpPr>
                    <a:cxnSpLocks noChangeShapeType="1"/>
                  </p:cNvCxnSpPr>
                  <p:nvPr/>
                </p:nvCxnSpPr>
                <p:spPr bwMode="auto">
                  <a:xfrm flipH="1" flipV="1">
                    <a:off x="5084" y="10294"/>
                    <a:ext cx="801" cy="16"/>
                  </a:xfrm>
                  <a:prstGeom prst="straightConnector1">
                    <a:avLst/>
                  </a:prstGeom>
                  <a:noFill/>
                  <a:ln w="9525">
                    <a:solidFill>
                      <a:srgbClr val="000000"/>
                    </a:solidFill>
                    <a:round/>
                    <a:headEnd/>
                    <a:tailEnd/>
                  </a:ln>
                </p:spPr>
              </p:cxnSp>
              <p:cxnSp>
                <p:nvCxnSpPr>
                  <p:cNvPr id="2079" name="AutoShape 31"/>
                  <p:cNvCxnSpPr>
                    <a:cxnSpLocks noChangeShapeType="1"/>
                  </p:cNvCxnSpPr>
                  <p:nvPr/>
                </p:nvCxnSpPr>
                <p:spPr bwMode="auto">
                  <a:xfrm flipH="1">
                    <a:off x="3181" y="10293"/>
                    <a:ext cx="1190" cy="1"/>
                  </a:xfrm>
                  <a:prstGeom prst="straightConnector1">
                    <a:avLst/>
                  </a:prstGeom>
                  <a:noFill/>
                  <a:ln w="9525">
                    <a:solidFill>
                      <a:srgbClr val="000000"/>
                    </a:solidFill>
                    <a:round/>
                    <a:headEnd/>
                    <a:tailEnd/>
                  </a:ln>
                </p:spPr>
              </p:cxnSp>
              <p:grpSp>
                <p:nvGrpSpPr>
                  <p:cNvPr id="2080" name="Group 32"/>
                  <p:cNvGrpSpPr>
                    <a:grpSpLocks/>
                  </p:cNvGrpSpPr>
                  <p:nvPr/>
                </p:nvGrpSpPr>
                <p:grpSpPr bwMode="auto">
                  <a:xfrm>
                    <a:off x="4385" y="10197"/>
                    <a:ext cx="701" cy="275"/>
                    <a:chOff x="4057" y="8064"/>
                    <a:chExt cx="701" cy="275"/>
                  </a:xfrm>
                </p:grpSpPr>
                <p:cxnSp>
                  <p:nvCxnSpPr>
                    <p:cNvPr id="2081" name="AutoShape 33"/>
                    <p:cNvCxnSpPr>
                      <a:cxnSpLocks noChangeShapeType="1"/>
                    </p:cNvCxnSpPr>
                    <p:nvPr/>
                  </p:nvCxnSpPr>
                  <p:spPr bwMode="auto">
                    <a:xfrm flipV="1">
                      <a:off x="4057" y="8064"/>
                      <a:ext cx="75" cy="113"/>
                    </a:xfrm>
                    <a:prstGeom prst="straightConnector1">
                      <a:avLst/>
                    </a:prstGeom>
                    <a:noFill/>
                    <a:ln w="9525">
                      <a:solidFill>
                        <a:srgbClr val="000000"/>
                      </a:solidFill>
                      <a:round/>
                      <a:headEnd/>
                      <a:tailEnd/>
                    </a:ln>
                  </p:spPr>
                </p:cxnSp>
                <p:cxnSp>
                  <p:nvCxnSpPr>
                    <p:cNvPr id="2082" name="AutoShape 34"/>
                    <p:cNvCxnSpPr>
                      <a:cxnSpLocks noChangeShapeType="1"/>
                    </p:cNvCxnSpPr>
                    <p:nvPr/>
                  </p:nvCxnSpPr>
                  <p:spPr bwMode="auto">
                    <a:xfrm>
                      <a:off x="4132" y="8064"/>
                      <a:ext cx="113" cy="275"/>
                    </a:xfrm>
                    <a:prstGeom prst="straightConnector1">
                      <a:avLst/>
                    </a:prstGeom>
                    <a:noFill/>
                    <a:ln w="9525">
                      <a:solidFill>
                        <a:srgbClr val="000000"/>
                      </a:solidFill>
                      <a:round/>
                      <a:headEnd/>
                      <a:tailEnd/>
                    </a:ln>
                  </p:spPr>
                </p:cxnSp>
                <p:cxnSp>
                  <p:nvCxnSpPr>
                    <p:cNvPr id="2083" name="AutoShape 35"/>
                    <p:cNvCxnSpPr>
                      <a:cxnSpLocks noChangeShapeType="1"/>
                    </p:cNvCxnSpPr>
                    <p:nvPr/>
                  </p:nvCxnSpPr>
                  <p:spPr bwMode="auto">
                    <a:xfrm flipV="1">
                      <a:off x="4245" y="8064"/>
                      <a:ext cx="100" cy="275"/>
                    </a:xfrm>
                    <a:prstGeom prst="straightConnector1">
                      <a:avLst/>
                    </a:prstGeom>
                    <a:noFill/>
                    <a:ln w="9525">
                      <a:solidFill>
                        <a:srgbClr val="000000"/>
                      </a:solidFill>
                      <a:round/>
                      <a:headEnd/>
                      <a:tailEnd/>
                    </a:ln>
                  </p:spPr>
                </p:cxnSp>
                <p:cxnSp>
                  <p:nvCxnSpPr>
                    <p:cNvPr id="2084" name="AutoShape 36"/>
                    <p:cNvCxnSpPr>
                      <a:cxnSpLocks noChangeShapeType="1"/>
                    </p:cNvCxnSpPr>
                    <p:nvPr/>
                  </p:nvCxnSpPr>
                  <p:spPr bwMode="auto">
                    <a:xfrm>
                      <a:off x="4345" y="8064"/>
                      <a:ext cx="100" cy="275"/>
                    </a:xfrm>
                    <a:prstGeom prst="straightConnector1">
                      <a:avLst/>
                    </a:prstGeom>
                    <a:noFill/>
                    <a:ln w="9525">
                      <a:solidFill>
                        <a:srgbClr val="000000"/>
                      </a:solidFill>
                      <a:round/>
                      <a:headEnd/>
                      <a:tailEnd/>
                    </a:ln>
                  </p:spPr>
                </p:cxnSp>
                <p:cxnSp>
                  <p:nvCxnSpPr>
                    <p:cNvPr id="2085" name="AutoShape 37"/>
                    <p:cNvCxnSpPr>
                      <a:cxnSpLocks noChangeShapeType="1"/>
                    </p:cNvCxnSpPr>
                    <p:nvPr/>
                  </p:nvCxnSpPr>
                  <p:spPr bwMode="auto">
                    <a:xfrm flipV="1">
                      <a:off x="4445" y="8064"/>
                      <a:ext cx="113" cy="275"/>
                    </a:xfrm>
                    <a:prstGeom prst="straightConnector1">
                      <a:avLst/>
                    </a:prstGeom>
                    <a:noFill/>
                    <a:ln w="9525">
                      <a:solidFill>
                        <a:srgbClr val="000000"/>
                      </a:solidFill>
                      <a:round/>
                      <a:headEnd/>
                      <a:tailEnd/>
                    </a:ln>
                  </p:spPr>
                </p:cxnSp>
                <p:cxnSp>
                  <p:nvCxnSpPr>
                    <p:cNvPr id="2086" name="AutoShape 38"/>
                    <p:cNvCxnSpPr>
                      <a:cxnSpLocks noChangeShapeType="1"/>
                    </p:cNvCxnSpPr>
                    <p:nvPr/>
                  </p:nvCxnSpPr>
                  <p:spPr bwMode="auto">
                    <a:xfrm>
                      <a:off x="4558" y="8064"/>
                      <a:ext cx="100" cy="275"/>
                    </a:xfrm>
                    <a:prstGeom prst="straightConnector1">
                      <a:avLst/>
                    </a:prstGeom>
                    <a:noFill/>
                    <a:ln w="9525">
                      <a:solidFill>
                        <a:srgbClr val="000000"/>
                      </a:solidFill>
                      <a:round/>
                      <a:headEnd/>
                      <a:tailEnd/>
                    </a:ln>
                  </p:spPr>
                </p:cxnSp>
                <p:cxnSp>
                  <p:nvCxnSpPr>
                    <p:cNvPr id="2087" name="AutoShape 39"/>
                    <p:cNvCxnSpPr>
                      <a:cxnSpLocks noChangeShapeType="1"/>
                    </p:cNvCxnSpPr>
                    <p:nvPr/>
                  </p:nvCxnSpPr>
                  <p:spPr bwMode="auto">
                    <a:xfrm flipV="1">
                      <a:off x="4658" y="8177"/>
                      <a:ext cx="100" cy="162"/>
                    </a:xfrm>
                    <a:prstGeom prst="straightConnector1">
                      <a:avLst/>
                    </a:prstGeom>
                    <a:noFill/>
                    <a:ln w="9525">
                      <a:solidFill>
                        <a:srgbClr val="000000"/>
                      </a:solidFill>
                      <a:round/>
                      <a:headEnd/>
                      <a:tailEnd/>
                    </a:ln>
                  </p:spPr>
                </p:cxnSp>
              </p:grpSp>
              <p:cxnSp>
                <p:nvCxnSpPr>
                  <p:cNvPr id="2088" name="AutoShape 40"/>
                  <p:cNvCxnSpPr>
                    <a:cxnSpLocks noChangeShapeType="1"/>
                  </p:cNvCxnSpPr>
                  <p:nvPr/>
                </p:nvCxnSpPr>
                <p:spPr bwMode="auto">
                  <a:xfrm>
                    <a:off x="3181" y="8177"/>
                    <a:ext cx="0" cy="613"/>
                  </a:xfrm>
                  <a:prstGeom prst="straightConnector1">
                    <a:avLst/>
                  </a:prstGeom>
                  <a:noFill/>
                  <a:ln w="9525">
                    <a:solidFill>
                      <a:srgbClr val="000000"/>
                    </a:solidFill>
                    <a:round/>
                    <a:headEnd/>
                    <a:tailEnd/>
                  </a:ln>
                </p:spPr>
              </p:cxnSp>
              <p:cxnSp>
                <p:nvCxnSpPr>
                  <p:cNvPr id="2089" name="AutoShape 41"/>
                  <p:cNvCxnSpPr>
                    <a:cxnSpLocks noChangeShapeType="1"/>
                  </p:cNvCxnSpPr>
                  <p:nvPr/>
                </p:nvCxnSpPr>
                <p:spPr bwMode="auto">
                  <a:xfrm>
                    <a:off x="2955" y="8790"/>
                    <a:ext cx="438" cy="0"/>
                  </a:xfrm>
                  <a:prstGeom prst="straightConnector1">
                    <a:avLst/>
                  </a:prstGeom>
                  <a:noFill/>
                  <a:ln w="9525">
                    <a:solidFill>
                      <a:srgbClr val="000000"/>
                    </a:solidFill>
                    <a:round/>
                    <a:headEnd/>
                    <a:tailEnd/>
                  </a:ln>
                </p:spPr>
              </p:cxnSp>
              <p:cxnSp>
                <p:nvCxnSpPr>
                  <p:cNvPr id="2090" name="AutoShape 42"/>
                  <p:cNvCxnSpPr>
                    <a:cxnSpLocks noChangeShapeType="1"/>
                  </p:cNvCxnSpPr>
                  <p:nvPr/>
                </p:nvCxnSpPr>
                <p:spPr bwMode="auto">
                  <a:xfrm>
                    <a:off x="2970" y="9030"/>
                    <a:ext cx="438" cy="0"/>
                  </a:xfrm>
                  <a:prstGeom prst="straightConnector1">
                    <a:avLst/>
                  </a:prstGeom>
                  <a:noFill/>
                  <a:ln w="9525">
                    <a:solidFill>
                      <a:srgbClr val="000000"/>
                    </a:solidFill>
                    <a:round/>
                    <a:headEnd/>
                    <a:tailEnd/>
                  </a:ln>
                </p:spPr>
              </p:cxnSp>
              <p:cxnSp>
                <p:nvCxnSpPr>
                  <p:cNvPr id="2091" name="AutoShape 43"/>
                  <p:cNvCxnSpPr>
                    <a:cxnSpLocks noChangeShapeType="1"/>
                  </p:cNvCxnSpPr>
                  <p:nvPr/>
                </p:nvCxnSpPr>
                <p:spPr bwMode="auto">
                  <a:xfrm>
                    <a:off x="2981" y="9270"/>
                    <a:ext cx="438" cy="0"/>
                  </a:xfrm>
                  <a:prstGeom prst="straightConnector1">
                    <a:avLst/>
                  </a:prstGeom>
                  <a:noFill/>
                  <a:ln w="9525">
                    <a:solidFill>
                      <a:srgbClr val="000000"/>
                    </a:solidFill>
                    <a:round/>
                    <a:headEnd/>
                    <a:tailEnd/>
                  </a:ln>
                </p:spPr>
              </p:cxnSp>
              <p:cxnSp>
                <p:nvCxnSpPr>
                  <p:cNvPr id="2092" name="AutoShape 44"/>
                  <p:cNvCxnSpPr>
                    <a:cxnSpLocks noChangeShapeType="1"/>
                  </p:cNvCxnSpPr>
                  <p:nvPr/>
                </p:nvCxnSpPr>
                <p:spPr bwMode="auto">
                  <a:xfrm>
                    <a:off x="2975" y="9527"/>
                    <a:ext cx="438" cy="0"/>
                  </a:xfrm>
                  <a:prstGeom prst="straightConnector1">
                    <a:avLst/>
                  </a:prstGeom>
                  <a:noFill/>
                  <a:ln w="9525">
                    <a:solidFill>
                      <a:srgbClr val="000000"/>
                    </a:solidFill>
                    <a:round/>
                    <a:headEnd/>
                    <a:tailEnd/>
                  </a:ln>
                </p:spPr>
              </p:cxnSp>
              <p:cxnSp>
                <p:nvCxnSpPr>
                  <p:cNvPr id="2093" name="AutoShape 45"/>
                  <p:cNvCxnSpPr>
                    <a:cxnSpLocks noChangeShapeType="1"/>
                  </p:cNvCxnSpPr>
                  <p:nvPr/>
                </p:nvCxnSpPr>
                <p:spPr bwMode="auto">
                  <a:xfrm>
                    <a:off x="2793" y="9143"/>
                    <a:ext cx="801" cy="0"/>
                  </a:xfrm>
                  <a:prstGeom prst="straightConnector1">
                    <a:avLst/>
                  </a:prstGeom>
                  <a:noFill/>
                  <a:ln w="9525">
                    <a:solidFill>
                      <a:srgbClr val="000000"/>
                    </a:solidFill>
                    <a:round/>
                    <a:headEnd/>
                    <a:tailEnd/>
                  </a:ln>
                </p:spPr>
              </p:cxnSp>
              <p:cxnSp>
                <p:nvCxnSpPr>
                  <p:cNvPr id="2094" name="AutoShape 46"/>
                  <p:cNvCxnSpPr>
                    <a:cxnSpLocks noChangeShapeType="1"/>
                  </p:cNvCxnSpPr>
                  <p:nvPr/>
                </p:nvCxnSpPr>
                <p:spPr bwMode="auto">
                  <a:xfrm>
                    <a:off x="2780" y="9390"/>
                    <a:ext cx="801" cy="0"/>
                  </a:xfrm>
                  <a:prstGeom prst="straightConnector1">
                    <a:avLst/>
                  </a:prstGeom>
                  <a:noFill/>
                  <a:ln w="9525">
                    <a:solidFill>
                      <a:srgbClr val="000000"/>
                    </a:solidFill>
                    <a:round/>
                    <a:headEnd/>
                    <a:tailEnd/>
                  </a:ln>
                </p:spPr>
              </p:cxnSp>
              <p:cxnSp>
                <p:nvCxnSpPr>
                  <p:cNvPr id="2095" name="AutoShape 47"/>
                  <p:cNvCxnSpPr>
                    <a:cxnSpLocks noChangeShapeType="1"/>
                  </p:cNvCxnSpPr>
                  <p:nvPr/>
                </p:nvCxnSpPr>
                <p:spPr bwMode="auto">
                  <a:xfrm>
                    <a:off x="2793" y="9676"/>
                    <a:ext cx="801" cy="0"/>
                  </a:xfrm>
                  <a:prstGeom prst="straightConnector1">
                    <a:avLst/>
                  </a:prstGeom>
                  <a:noFill/>
                  <a:ln w="9525">
                    <a:solidFill>
                      <a:srgbClr val="000000"/>
                    </a:solidFill>
                    <a:round/>
                    <a:headEnd/>
                    <a:tailEnd/>
                  </a:ln>
                </p:spPr>
              </p:cxnSp>
              <p:cxnSp>
                <p:nvCxnSpPr>
                  <p:cNvPr id="2096" name="AutoShape 48"/>
                  <p:cNvCxnSpPr>
                    <a:cxnSpLocks noChangeShapeType="1"/>
                  </p:cNvCxnSpPr>
                  <p:nvPr/>
                </p:nvCxnSpPr>
                <p:spPr bwMode="auto">
                  <a:xfrm>
                    <a:off x="3181" y="9666"/>
                    <a:ext cx="0" cy="627"/>
                  </a:xfrm>
                  <a:prstGeom prst="straightConnector1">
                    <a:avLst/>
                  </a:prstGeom>
                  <a:noFill/>
                  <a:ln w="9525">
                    <a:solidFill>
                      <a:srgbClr val="000000"/>
                    </a:solidFill>
                    <a:round/>
                    <a:headEnd/>
                    <a:tailEnd/>
                  </a:ln>
                </p:spPr>
              </p:cxnSp>
            </p:grpSp>
            <p:grpSp>
              <p:nvGrpSpPr>
                <p:cNvPr id="2097" name="Group 49"/>
                <p:cNvGrpSpPr>
                  <a:grpSpLocks/>
                </p:cNvGrpSpPr>
                <p:nvPr/>
              </p:nvGrpSpPr>
              <p:grpSpPr bwMode="auto">
                <a:xfrm>
                  <a:off x="1793" y="9429"/>
                  <a:ext cx="1391" cy="952"/>
                  <a:chOff x="3844" y="7112"/>
                  <a:chExt cx="1152" cy="1066"/>
                </a:xfrm>
              </p:grpSpPr>
              <p:sp>
                <p:nvSpPr>
                  <p:cNvPr id="2098" name="Oval 5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 V</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2099" name="Group 51"/>
                  <p:cNvGrpSpPr>
                    <a:grpSpLocks/>
                  </p:cNvGrpSpPr>
                  <p:nvPr/>
                </p:nvGrpSpPr>
                <p:grpSpPr bwMode="auto">
                  <a:xfrm>
                    <a:off x="3844" y="7489"/>
                    <a:ext cx="1152" cy="689"/>
                    <a:chOff x="3844" y="7489"/>
                    <a:chExt cx="1152" cy="689"/>
                  </a:xfrm>
                </p:grpSpPr>
                <p:cxnSp>
                  <p:nvCxnSpPr>
                    <p:cNvPr id="2100" name="AutoShape 5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2101" name="AutoShape 5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2102" name="AutoShape 5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2103" name="AutoShape 5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nvGrpSpPr>
              <p:cNvPr id="2104" name="Group 56"/>
              <p:cNvGrpSpPr>
                <a:grpSpLocks/>
              </p:cNvGrpSpPr>
              <p:nvPr/>
            </p:nvGrpSpPr>
            <p:grpSpPr bwMode="auto">
              <a:xfrm>
                <a:off x="684" y="10768"/>
                <a:ext cx="3677" cy="1492"/>
                <a:chOff x="684" y="10768"/>
                <a:chExt cx="3677" cy="1492"/>
              </a:xfrm>
            </p:grpSpPr>
            <p:cxnSp>
              <p:nvCxnSpPr>
                <p:cNvPr id="2105" name="AutoShape 57"/>
                <p:cNvCxnSpPr>
                  <a:cxnSpLocks noChangeShapeType="1"/>
                </p:cNvCxnSpPr>
                <p:nvPr/>
              </p:nvCxnSpPr>
              <p:spPr bwMode="auto">
                <a:xfrm>
                  <a:off x="1639" y="11041"/>
                  <a:ext cx="519" cy="0"/>
                </a:xfrm>
                <a:prstGeom prst="straightConnector1">
                  <a:avLst/>
                </a:prstGeom>
                <a:noFill/>
                <a:ln w="9525">
                  <a:solidFill>
                    <a:srgbClr val="000000"/>
                  </a:solidFill>
                  <a:round/>
                  <a:headEnd/>
                  <a:tailEnd/>
                </a:ln>
              </p:spPr>
            </p:cxnSp>
            <p:grpSp>
              <p:nvGrpSpPr>
                <p:cNvPr id="2106" name="Group 58"/>
                <p:cNvGrpSpPr>
                  <a:grpSpLocks/>
                </p:cNvGrpSpPr>
                <p:nvPr/>
              </p:nvGrpSpPr>
              <p:grpSpPr bwMode="auto">
                <a:xfrm>
                  <a:off x="684" y="10768"/>
                  <a:ext cx="3677" cy="1492"/>
                  <a:chOff x="684" y="10768"/>
                  <a:chExt cx="3677" cy="1492"/>
                </a:xfrm>
              </p:grpSpPr>
              <p:grpSp>
                <p:nvGrpSpPr>
                  <p:cNvPr id="2107" name="Group 59"/>
                  <p:cNvGrpSpPr>
                    <a:grpSpLocks/>
                  </p:cNvGrpSpPr>
                  <p:nvPr/>
                </p:nvGrpSpPr>
                <p:grpSpPr bwMode="auto">
                  <a:xfrm rot="5400000">
                    <a:off x="3502" y="10938"/>
                    <a:ext cx="1029" cy="689"/>
                    <a:chOff x="3844" y="7112"/>
                    <a:chExt cx="1152" cy="1066"/>
                  </a:xfrm>
                </p:grpSpPr>
                <p:sp>
                  <p:nvSpPr>
                    <p:cNvPr id="2108" name="Oval 60"/>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V</a:t>
                      </a:r>
                      <a:r>
                        <a:rPr kumimoji="0" lang="en-CA" sz="1400" b="0" i="0" u="none" strike="noStrike" cap="none" normalizeH="0" baseline="-25000" smtClean="0">
                          <a:ln>
                            <a:noFill/>
                          </a:ln>
                          <a:solidFill>
                            <a:schemeClr val="tx1"/>
                          </a:solidFill>
                          <a:effectLst/>
                          <a:latin typeface="Calibri" pitchFamily="34" charset="0"/>
                          <a:cs typeface="Arial" pitchFamily="34" charset="0"/>
                        </a:rPr>
                        <a:t>2</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2109" name="Group 61"/>
                    <p:cNvGrpSpPr>
                      <a:grpSpLocks/>
                    </p:cNvGrpSpPr>
                    <p:nvPr/>
                  </p:nvGrpSpPr>
                  <p:grpSpPr bwMode="auto">
                    <a:xfrm>
                      <a:off x="3844" y="7489"/>
                      <a:ext cx="1152" cy="689"/>
                      <a:chOff x="3844" y="7489"/>
                      <a:chExt cx="1152" cy="689"/>
                    </a:xfrm>
                  </p:grpSpPr>
                  <p:cxnSp>
                    <p:nvCxnSpPr>
                      <p:cNvPr id="2110" name="AutoShape 62"/>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2111" name="AutoShape 63"/>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2112" name="AutoShape 64"/>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2113" name="AutoShape 65"/>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2114" name="Group 66"/>
                  <p:cNvGrpSpPr>
                    <a:grpSpLocks/>
                  </p:cNvGrpSpPr>
                  <p:nvPr/>
                </p:nvGrpSpPr>
                <p:grpSpPr bwMode="auto">
                  <a:xfrm>
                    <a:off x="2228" y="11040"/>
                    <a:ext cx="1354" cy="1220"/>
                    <a:chOff x="3844" y="7112"/>
                    <a:chExt cx="1152" cy="1066"/>
                  </a:xfrm>
                </p:grpSpPr>
                <p:sp>
                  <p:nvSpPr>
                    <p:cNvPr id="2115" name="Oval 67"/>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chemeClr val="tx1"/>
                          </a:solidFill>
                          <a:effectLst/>
                          <a:latin typeface="Calibri" pitchFamily="34" charset="0"/>
                          <a:cs typeface="Arial" pitchFamily="34" charset="0"/>
                        </a:rPr>
                        <a:t>30 V</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2116" name="Group 68"/>
                    <p:cNvGrpSpPr>
                      <a:grpSpLocks/>
                    </p:cNvGrpSpPr>
                    <p:nvPr/>
                  </p:nvGrpSpPr>
                  <p:grpSpPr bwMode="auto">
                    <a:xfrm>
                      <a:off x="3844" y="7489"/>
                      <a:ext cx="1152" cy="689"/>
                      <a:chOff x="3844" y="7489"/>
                      <a:chExt cx="1152" cy="689"/>
                    </a:xfrm>
                  </p:grpSpPr>
                  <p:cxnSp>
                    <p:nvCxnSpPr>
                      <p:cNvPr id="2117" name="AutoShape 69"/>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2118" name="AutoShape 70"/>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2119" name="AutoShape 71"/>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2120" name="AutoShape 72"/>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nvGrpSpPr>
                  <p:cNvPr id="2121" name="Group 73"/>
                  <p:cNvGrpSpPr>
                    <a:grpSpLocks/>
                  </p:cNvGrpSpPr>
                  <p:nvPr/>
                </p:nvGrpSpPr>
                <p:grpSpPr bwMode="auto">
                  <a:xfrm rot="16200000">
                    <a:off x="780" y="10672"/>
                    <a:ext cx="1029" cy="1221"/>
                    <a:chOff x="3844" y="7112"/>
                    <a:chExt cx="1152" cy="1066"/>
                  </a:xfrm>
                </p:grpSpPr>
                <p:sp>
                  <p:nvSpPr>
                    <p:cNvPr id="2122" name="Oval 74"/>
                    <p:cNvSpPr>
                      <a:spLocks noChangeArrowheads="1"/>
                    </p:cNvSpPr>
                    <p:nvPr/>
                  </p:nvSpPr>
                  <p:spPr bwMode="auto">
                    <a:xfrm>
                      <a:off x="4057" y="7112"/>
                      <a:ext cx="726" cy="6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chemeClr val="tx1"/>
                          </a:solidFill>
                          <a:effectLst/>
                          <a:latin typeface="Calibri" pitchFamily="34" charset="0"/>
                          <a:cs typeface="Arial" pitchFamily="34" charset="0"/>
                        </a:rPr>
                        <a:t>100v</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grpSp>
                  <p:nvGrpSpPr>
                    <p:cNvPr id="2123" name="Group 75"/>
                    <p:cNvGrpSpPr>
                      <a:grpSpLocks/>
                    </p:cNvGrpSpPr>
                    <p:nvPr/>
                  </p:nvGrpSpPr>
                  <p:grpSpPr bwMode="auto">
                    <a:xfrm>
                      <a:off x="3844" y="7489"/>
                      <a:ext cx="1152" cy="689"/>
                      <a:chOff x="3844" y="7489"/>
                      <a:chExt cx="1152" cy="689"/>
                    </a:xfrm>
                  </p:grpSpPr>
                  <p:cxnSp>
                    <p:nvCxnSpPr>
                      <p:cNvPr id="2124" name="AutoShape 76"/>
                      <p:cNvCxnSpPr>
                        <a:cxnSpLocks noChangeShapeType="1"/>
                      </p:cNvCxnSpPr>
                      <p:nvPr/>
                    </p:nvCxnSpPr>
                    <p:spPr bwMode="auto">
                      <a:xfrm flipV="1">
                        <a:off x="3844" y="7490"/>
                        <a:ext cx="0" cy="688"/>
                      </a:xfrm>
                      <a:prstGeom prst="straightConnector1">
                        <a:avLst/>
                      </a:prstGeom>
                      <a:noFill/>
                      <a:ln w="9525">
                        <a:solidFill>
                          <a:srgbClr val="000000"/>
                        </a:solidFill>
                        <a:round/>
                        <a:headEnd/>
                        <a:tailEnd/>
                      </a:ln>
                    </p:spPr>
                  </p:cxnSp>
                  <p:cxnSp>
                    <p:nvCxnSpPr>
                      <p:cNvPr id="2125" name="AutoShape 77"/>
                      <p:cNvCxnSpPr>
                        <a:cxnSpLocks noChangeShapeType="1"/>
                      </p:cNvCxnSpPr>
                      <p:nvPr/>
                    </p:nvCxnSpPr>
                    <p:spPr bwMode="auto">
                      <a:xfrm flipV="1">
                        <a:off x="4964" y="7489"/>
                        <a:ext cx="0" cy="688"/>
                      </a:xfrm>
                      <a:prstGeom prst="straightConnector1">
                        <a:avLst/>
                      </a:prstGeom>
                      <a:noFill/>
                      <a:ln w="9525">
                        <a:solidFill>
                          <a:srgbClr val="000000"/>
                        </a:solidFill>
                        <a:round/>
                        <a:headEnd/>
                        <a:tailEnd/>
                      </a:ln>
                    </p:spPr>
                  </p:cxnSp>
                  <p:cxnSp>
                    <p:nvCxnSpPr>
                      <p:cNvPr id="2126" name="AutoShape 78"/>
                      <p:cNvCxnSpPr>
                        <a:cxnSpLocks noChangeShapeType="1"/>
                      </p:cNvCxnSpPr>
                      <p:nvPr/>
                    </p:nvCxnSpPr>
                    <p:spPr bwMode="auto">
                      <a:xfrm>
                        <a:off x="3844" y="7490"/>
                        <a:ext cx="213" cy="0"/>
                      </a:xfrm>
                      <a:prstGeom prst="straightConnector1">
                        <a:avLst/>
                      </a:prstGeom>
                      <a:noFill/>
                      <a:ln w="9525">
                        <a:solidFill>
                          <a:srgbClr val="000000"/>
                        </a:solidFill>
                        <a:round/>
                        <a:headEnd/>
                        <a:tailEnd/>
                      </a:ln>
                    </p:spPr>
                  </p:cxnSp>
                  <p:cxnSp>
                    <p:nvCxnSpPr>
                      <p:cNvPr id="2127" name="AutoShape 79"/>
                      <p:cNvCxnSpPr>
                        <a:cxnSpLocks noChangeShapeType="1"/>
                      </p:cNvCxnSpPr>
                      <p:nvPr/>
                    </p:nvCxnSpPr>
                    <p:spPr bwMode="auto">
                      <a:xfrm>
                        <a:off x="4783" y="7490"/>
                        <a:ext cx="213" cy="0"/>
                      </a:xfrm>
                      <a:prstGeom prst="straightConnector1">
                        <a:avLst/>
                      </a:prstGeom>
                      <a:noFill/>
                      <a:ln w="9525">
                        <a:solidFill>
                          <a:srgbClr val="000000"/>
                        </a:solidFill>
                        <a:round/>
                        <a:headEnd/>
                        <a:tailEnd/>
                      </a:ln>
                    </p:spPr>
                  </p:cxnSp>
                </p:grpSp>
              </p:grpSp>
            </p:grpSp>
          </p:grpSp>
        </p:grpSp>
        <p:sp>
          <p:nvSpPr>
            <p:cNvPr id="2128" name="Text Box 80"/>
            <p:cNvSpPr txBox="1">
              <a:spLocks noChangeArrowheads="1"/>
            </p:cNvSpPr>
            <p:nvPr/>
          </p:nvSpPr>
          <p:spPr bwMode="auto">
            <a:xfrm>
              <a:off x="946" y="881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10.0 A</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2129" name="Text Box 81"/>
            <p:cNvSpPr txBox="1">
              <a:spLocks noChangeArrowheads="1"/>
            </p:cNvSpPr>
            <p:nvPr/>
          </p:nvSpPr>
          <p:spPr bwMode="auto">
            <a:xfrm>
              <a:off x="3544" y="8592"/>
              <a:ext cx="956" cy="4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0" i="0" u="none" strike="noStrike" cap="none" normalizeH="0" baseline="0" smtClean="0">
                  <a:ln>
                    <a:noFill/>
                  </a:ln>
                  <a:solidFill>
                    <a:schemeClr val="tx1"/>
                  </a:solidFill>
                  <a:effectLst/>
                  <a:latin typeface="Calibri" pitchFamily="34" charset="0"/>
                  <a:cs typeface="Arial" pitchFamily="34" charset="0"/>
                </a:rPr>
                <a:t>10.0 A</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cxnSp>
          <p:nvCxnSpPr>
            <p:cNvPr id="2130" name="AutoShape 82"/>
            <p:cNvCxnSpPr>
              <a:cxnSpLocks noChangeShapeType="1"/>
            </p:cNvCxnSpPr>
            <p:nvPr/>
          </p:nvCxnSpPr>
          <p:spPr bwMode="auto">
            <a:xfrm flipV="1">
              <a:off x="1782" y="8914"/>
              <a:ext cx="16" cy="300"/>
            </a:xfrm>
            <a:prstGeom prst="straightConnector1">
              <a:avLst/>
            </a:prstGeom>
            <a:noFill/>
            <a:ln w="9525">
              <a:solidFill>
                <a:srgbClr val="000000"/>
              </a:solidFill>
              <a:round/>
              <a:headEnd/>
              <a:tailEnd type="triangle" w="med" len="med"/>
            </a:ln>
          </p:spPr>
        </p:cxnSp>
        <p:cxnSp>
          <p:nvCxnSpPr>
            <p:cNvPr id="2131" name="AutoShape 83"/>
            <p:cNvCxnSpPr>
              <a:cxnSpLocks noChangeShapeType="1"/>
            </p:cNvCxnSpPr>
            <p:nvPr/>
          </p:nvCxnSpPr>
          <p:spPr bwMode="auto">
            <a:xfrm>
              <a:off x="2970" y="8812"/>
              <a:ext cx="272" cy="0"/>
            </a:xfrm>
            <a:prstGeom prst="straightConnector1">
              <a:avLst/>
            </a:prstGeom>
            <a:noFill/>
            <a:ln w="9525">
              <a:solidFill>
                <a:srgbClr val="000000"/>
              </a:solidFill>
              <a:round/>
              <a:headEnd/>
              <a:tailEnd type="triangle" w="med" len="med"/>
            </a:ln>
          </p:spPr>
        </p:cxnSp>
        <p:cxnSp>
          <p:nvCxnSpPr>
            <p:cNvPr id="2132" name="AutoShape 84"/>
            <p:cNvCxnSpPr>
              <a:cxnSpLocks noChangeShapeType="1"/>
            </p:cNvCxnSpPr>
            <p:nvPr/>
          </p:nvCxnSpPr>
          <p:spPr bwMode="auto">
            <a:xfrm>
              <a:off x="3772" y="8914"/>
              <a:ext cx="0" cy="249"/>
            </a:xfrm>
            <a:prstGeom prst="straightConnector1">
              <a:avLst/>
            </a:prstGeom>
            <a:noFill/>
            <a:ln w="9525">
              <a:solidFill>
                <a:srgbClr val="000000"/>
              </a:solidFill>
              <a:round/>
              <a:headEnd/>
              <a:tailEnd type="triangle" w="med" len="med"/>
            </a:ln>
          </p:spPr>
        </p:cxnSp>
        <p:cxnSp>
          <p:nvCxnSpPr>
            <p:cNvPr id="2133" name="AutoShape 85"/>
            <p:cNvCxnSpPr>
              <a:cxnSpLocks noChangeShapeType="1"/>
            </p:cNvCxnSpPr>
            <p:nvPr/>
          </p:nvCxnSpPr>
          <p:spPr bwMode="auto">
            <a:xfrm flipH="1">
              <a:off x="2595" y="10416"/>
              <a:ext cx="542" cy="0"/>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112</TotalTime>
  <Words>1127</Words>
  <Application>Microsoft Office PowerPoint</Application>
  <PresentationFormat>On-screen Show (4:3)</PresentationFormat>
  <Paragraphs>176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Series and Parallel Circuits</vt:lpstr>
      <vt:lpstr>Slide 2</vt:lpstr>
      <vt:lpstr>Gustav Robert Kirchhoff </vt:lpstr>
      <vt:lpstr>Kirchhoff’s current law</vt:lpstr>
      <vt:lpstr>Slide 5</vt:lpstr>
      <vt:lpstr>Kirchhoff’s Voltage Law </vt:lpstr>
      <vt:lpstr>Slide 7</vt:lpstr>
      <vt:lpstr>Slide 8</vt:lpstr>
      <vt:lpstr>Example1: Kirchhoff’s law in a series circuit</vt:lpstr>
      <vt:lpstr>Voltage</vt:lpstr>
      <vt:lpstr>Slide 11</vt:lpstr>
      <vt:lpstr>Current</vt:lpstr>
      <vt:lpstr>Slide 13</vt:lpstr>
      <vt:lpstr>Example 2: Kirchhoff’s laws in a parallel circuit </vt:lpstr>
      <vt:lpstr>Voltage</vt:lpstr>
      <vt:lpstr>Current </vt:lpstr>
      <vt:lpstr>Slide 17</vt:lpstr>
      <vt:lpstr>Resistance in series </vt:lpstr>
      <vt:lpstr>Slide 19</vt:lpstr>
      <vt:lpstr>Example 3: Resistors in series </vt:lpstr>
      <vt:lpstr>Resistance in parallel </vt:lpstr>
      <vt:lpstr>Slide 22</vt:lpstr>
      <vt:lpstr>Example: Resistors in parallel </vt:lpstr>
      <vt:lpstr>Slide 24</vt:lpstr>
      <vt:lpstr>Slide 25</vt:lpstr>
      <vt:lpstr>Questions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Series and Parallel Circuits</dc:title>
  <dc:creator>David W Hoover</dc:creator>
  <cp:lastModifiedBy>Morrison</cp:lastModifiedBy>
  <cp:revision>21</cp:revision>
  <dcterms:created xsi:type="dcterms:W3CDTF">2011-03-25T20:09:47Z</dcterms:created>
  <dcterms:modified xsi:type="dcterms:W3CDTF">2013-01-17T00:55:19Z</dcterms:modified>
</cp:coreProperties>
</file>