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Chart%20in%20Microsoft%20Office%20Word"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CA"/>
  <c:chart>
    <c:autoTitleDeleted val="1"/>
    <c:plotArea>
      <c:layout/>
      <c:scatterChart>
        <c:scatterStyle val="lineMarker"/>
        <c:ser>
          <c:idx val="0"/>
          <c:order val="0"/>
          <c:tx>
            <c:strRef>
              <c:f>'[Chart in Microsoft Office Word]Sheet1'!$A$1</c:f>
              <c:strCache>
                <c:ptCount val="1"/>
                <c:pt idx="0">
                  <c:v>I (A)</c:v>
                </c:pt>
              </c:strCache>
            </c:strRef>
          </c:tx>
          <c:spPr>
            <a:ln w="28575">
              <a:noFill/>
            </a:ln>
          </c:spPr>
          <c:trendline>
            <c:trendlineType val="linear"/>
          </c:trendline>
          <c:xVal>
            <c:numRef>
              <c:f>'[Chart in Microsoft Office Word]Sheet1'!$A$2:$A$5</c:f>
              <c:numCache>
                <c:formatCode>General</c:formatCode>
                <c:ptCount val="4"/>
                <c:pt idx="0">
                  <c:v>0</c:v>
                </c:pt>
                <c:pt idx="1">
                  <c:v>0.12000000000000002</c:v>
                </c:pt>
                <c:pt idx="2">
                  <c:v>0.25</c:v>
                </c:pt>
                <c:pt idx="3">
                  <c:v>0.4</c:v>
                </c:pt>
              </c:numCache>
            </c:numRef>
          </c:xVal>
          <c:yVal>
            <c:numRef>
              <c:f>'[Chart in Microsoft Office Word]Sheet1'!$B$2:$B$5</c:f>
              <c:numCache>
                <c:formatCode>General</c:formatCode>
                <c:ptCount val="4"/>
                <c:pt idx="0">
                  <c:v>0</c:v>
                </c:pt>
                <c:pt idx="1">
                  <c:v>0.31000000000000089</c:v>
                </c:pt>
                <c:pt idx="2">
                  <c:v>0.64000000000000201</c:v>
                </c:pt>
                <c:pt idx="3">
                  <c:v>1.04</c:v>
                </c:pt>
              </c:numCache>
            </c:numRef>
          </c:yVal>
        </c:ser>
        <c:axId val="118758400"/>
        <c:axId val="118764672"/>
      </c:scatterChart>
      <c:valAx>
        <c:axId val="118758400"/>
        <c:scaling>
          <c:orientation val="minMax"/>
        </c:scaling>
        <c:axPos val="b"/>
        <c:minorGridlines/>
        <c:title>
          <c:tx>
            <c:rich>
              <a:bodyPr/>
              <a:lstStyle/>
              <a:p>
                <a:pPr>
                  <a:defRPr/>
                </a:pPr>
                <a:r>
                  <a:rPr lang="en-US"/>
                  <a:t>Current I (A)</a:t>
                </a:r>
              </a:p>
            </c:rich>
          </c:tx>
          <c:layout/>
        </c:title>
        <c:numFmt formatCode="General" sourceLinked="1"/>
        <c:tickLblPos val="nextTo"/>
        <c:crossAx val="118764672"/>
        <c:crosses val="autoZero"/>
        <c:crossBetween val="midCat"/>
      </c:valAx>
      <c:valAx>
        <c:axId val="118764672"/>
        <c:scaling>
          <c:orientation val="minMax"/>
        </c:scaling>
        <c:axPos val="l"/>
        <c:minorGridlines/>
        <c:title>
          <c:tx>
            <c:rich>
              <a:bodyPr rot="-5400000" vert="horz"/>
              <a:lstStyle/>
              <a:p>
                <a:pPr>
                  <a:defRPr/>
                </a:pPr>
                <a:r>
                  <a:rPr lang="en-US"/>
                  <a:t>Voltage V (V)</a:t>
                </a:r>
              </a:p>
            </c:rich>
          </c:tx>
          <c:layout/>
        </c:title>
        <c:numFmt formatCode="General" sourceLinked="1"/>
        <c:tickLblPos val="nextTo"/>
        <c:crossAx val="118758400"/>
        <c:crosses val="autoZero"/>
        <c:crossBetween val="midCat"/>
      </c:valAx>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60BDA9B-A9B6-4E93-9C0E-4875BB5D10BC}" type="datetimeFigureOut">
              <a:rPr lang="en-CA" smtClean="0"/>
              <a:pPr/>
              <a:t>16/01/2013</a:t>
            </a:fld>
            <a:endParaRPr lang="en-CA"/>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CA"/>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7131B2B-DBF4-434A-83E1-E79B086968D9}"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0BDA9B-A9B6-4E93-9C0E-4875BB5D10BC}" type="datetimeFigureOut">
              <a:rPr lang="en-CA" smtClean="0"/>
              <a:pPr/>
              <a:t>16/01/2013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7131B2B-DBF4-434A-83E1-E79B086968D9}"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60BDA9B-A9B6-4E93-9C0E-4875BB5D10BC}" type="datetimeFigureOut">
              <a:rPr lang="en-CA" smtClean="0"/>
              <a:pPr/>
              <a:t>16/01/2013</a:t>
            </a:fld>
            <a:endParaRPr lang="en-CA"/>
          </a:p>
        </p:txBody>
      </p:sp>
      <p:sp>
        <p:nvSpPr>
          <p:cNvPr id="5" name="Footer Placeholder 4"/>
          <p:cNvSpPr>
            <a:spLocks noGrp="1"/>
          </p:cNvSpPr>
          <p:nvPr>
            <p:ph type="ftr" sz="quarter" idx="11"/>
          </p:nvPr>
        </p:nvSpPr>
        <p:spPr>
          <a:xfrm>
            <a:off x="457201" y="6248207"/>
            <a:ext cx="5573483" cy="365125"/>
          </a:xfrm>
        </p:spPr>
        <p:txBody>
          <a:bodyPr/>
          <a:lstStyle/>
          <a:p>
            <a:endParaRPr lang="en-CA"/>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7131B2B-DBF4-434A-83E1-E79B086968D9}"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60BDA9B-A9B6-4E93-9C0E-4875BB5D10BC}" type="datetimeFigureOut">
              <a:rPr lang="en-CA" smtClean="0"/>
              <a:pPr/>
              <a:t>16/01/2013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7131B2B-DBF4-434A-83E1-E79B086968D9}" type="slidenum">
              <a:rPr lang="en-CA" smtClean="0"/>
              <a:pPr/>
              <a:t>‹#›</a:t>
            </a:fld>
            <a:endParaRPr lang="en-CA"/>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60BDA9B-A9B6-4E93-9C0E-4875BB5D10BC}" type="datetimeFigureOut">
              <a:rPr lang="en-CA" smtClean="0"/>
              <a:pPr/>
              <a:t>16/01/2013</a:t>
            </a:fld>
            <a:endParaRPr lang="en-CA"/>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7131B2B-DBF4-434A-83E1-E79B086968D9}" type="slidenum">
              <a:rPr lang="en-CA" smtClean="0"/>
              <a:pPr/>
              <a:t>‹#›</a:t>
            </a:fld>
            <a:endParaRPr lang="en-CA"/>
          </a:p>
        </p:txBody>
      </p:sp>
      <p:sp>
        <p:nvSpPr>
          <p:cNvPr id="14" name="Footer Placeholder 13"/>
          <p:cNvSpPr>
            <a:spLocks noGrp="1"/>
          </p:cNvSpPr>
          <p:nvPr>
            <p:ph type="ftr" sz="quarter" idx="12"/>
          </p:nvPr>
        </p:nvSpPr>
        <p:spPr/>
        <p:txBody>
          <a:bodyPr/>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60BDA9B-A9B6-4E93-9C0E-4875BB5D10BC}" type="datetimeFigureOut">
              <a:rPr lang="en-CA" smtClean="0"/>
              <a:pPr/>
              <a:t>16/01/2013</a:t>
            </a:fld>
            <a:endParaRPr lang="en-CA"/>
          </a:p>
        </p:txBody>
      </p:sp>
      <p:sp>
        <p:nvSpPr>
          <p:cNvPr id="10" name="Slide Number Placeholder 9"/>
          <p:cNvSpPr>
            <a:spLocks noGrp="1"/>
          </p:cNvSpPr>
          <p:nvPr>
            <p:ph type="sldNum" sz="quarter" idx="16"/>
          </p:nvPr>
        </p:nvSpPr>
        <p:spPr/>
        <p:txBody>
          <a:bodyPr rtlCol="0"/>
          <a:lstStyle/>
          <a:p>
            <a:fld id="{27131B2B-DBF4-434A-83E1-E79B086968D9}" type="slidenum">
              <a:rPr lang="en-CA" smtClean="0"/>
              <a:pPr/>
              <a:t>‹#›</a:t>
            </a:fld>
            <a:endParaRPr lang="en-CA"/>
          </a:p>
        </p:txBody>
      </p:sp>
      <p:sp>
        <p:nvSpPr>
          <p:cNvPr id="12" name="Footer Placeholder 11"/>
          <p:cNvSpPr>
            <a:spLocks noGrp="1"/>
          </p:cNvSpPr>
          <p:nvPr>
            <p:ph type="ftr" sz="quarter" idx="17"/>
          </p:nvPr>
        </p:nvSpPr>
        <p:spPr/>
        <p:txBody>
          <a:bodyPr rtlCol="0"/>
          <a:lstStyle/>
          <a:p>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60BDA9B-A9B6-4E93-9C0E-4875BB5D10BC}" type="datetimeFigureOut">
              <a:rPr lang="en-CA" smtClean="0"/>
              <a:pPr/>
              <a:t>16/01/2013</a:t>
            </a:fld>
            <a:endParaRPr lang="en-CA"/>
          </a:p>
        </p:txBody>
      </p:sp>
      <p:sp>
        <p:nvSpPr>
          <p:cNvPr id="12" name="Slide Number Placeholder 11"/>
          <p:cNvSpPr>
            <a:spLocks noGrp="1"/>
          </p:cNvSpPr>
          <p:nvPr>
            <p:ph type="sldNum" sz="quarter" idx="16"/>
          </p:nvPr>
        </p:nvSpPr>
        <p:spPr/>
        <p:txBody>
          <a:bodyPr rtlCol="0"/>
          <a:lstStyle/>
          <a:p>
            <a:fld id="{27131B2B-DBF4-434A-83E1-E79B086968D9}" type="slidenum">
              <a:rPr lang="en-CA" smtClean="0"/>
              <a:pPr/>
              <a:t>‹#›</a:t>
            </a:fld>
            <a:endParaRPr lang="en-CA"/>
          </a:p>
        </p:txBody>
      </p:sp>
      <p:sp>
        <p:nvSpPr>
          <p:cNvPr id="14" name="Footer Placeholder 13"/>
          <p:cNvSpPr>
            <a:spLocks noGrp="1"/>
          </p:cNvSpPr>
          <p:nvPr>
            <p:ph type="ftr" sz="quarter" idx="17"/>
          </p:nvPr>
        </p:nvSpPr>
        <p:spPr/>
        <p:txBody>
          <a:bodyPr rtlCol="0"/>
          <a:lstStyle/>
          <a:p>
            <a:endParaRPr lang="en-CA"/>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0BDA9B-A9B6-4E93-9C0E-4875BB5D10BC}" type="datetimeFigureOut">
              <a:rPr lang="en-CA" smtClean="0"/>
              <a:pPr/>
              <a:t>16/01/2013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7131B2B-DBF4-434A-83E1-E79B086968D9}"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0BDA9B-A9B6-4E93-9C0E-4875BB5D10BC}" type="datetimeFigureOut">
              <a:rPr lang="en-CA" smtClean="0"/>
              <a:pPr/>
              <a:t>16/01/2013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7131B2B-DBF4-434A-83E1-E79B086968D9}"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60BDA9B-A9B6-4E93-9C0E-4875BB5D10BC}" type="datetimeFigureOut">
              <a:rPr lang="en-CA" smtClean="0"/>
              <a:pPr/>
              <a:t>16/01/2013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7131B2B-DBF4-434A-83E1-E79B086968D9}" type="slidenum">
              <a:rPr lang="en-CA" smtClean="0"/>
              <a:pPr/>
              <a:t>‹#›</a:t>
            </a:fld>
            <a:endParaRPr lang="en-CA"/>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60BDA9B-A9B6-4E93-9C0E-4875BB5D10BC}" type="datetimeFigureOut">
              <a:rPr lang="en-CA" smtClean="0"/>
              <a:pPr/>
              <a:t>16/01/2013</a:t>
            </a:fld>
            <a:endParaRPr lang="en-CA"/>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7131B2B-DBF4-434A-83E1-E79B086968D9}" type="slidenum">
              <a:rPr lang="en-CA" smtClean="0"/>
              <a:pPr/>
              <a:t>‹#›</a:t>
            </a:fld>
            <a:endParaRPr lang="en-CA"/>
          </a:p>
        </p:txBody>
      </p:sp>
      <p:sp>
        <p:nvSpPr>
          <p:cNvPr id="14" name="Footer Placeholder 13"/>
          <p:cNvSpPr>
            <a:spLocks noGrp="1"/>
          </p:cNvSpPr>
          <p:nvPr>
            <p:ph type="ftr" sz="quarter" idx="12"/>
          </p:nvPr>
        </p:nvSpPr>
        <p:spPr>
          <a:xfrm>
            <a:off x="1600200" y="6248206"/>
            <a:ext cx="4572000" cy="365125"/>
          </a:xfrm>
        </p:spPr>
        <p:txBody>
          <a:bodyPr rtlCol="0"/>
          <a:lstStyle/>
          <a:p>
            <a:endParaRPr lang="en-CA"/>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60BDA9B-A9B6-4E93-9C0E-4875BB5D10BC}" type="datetimeFigureOut">
              <a:rPr lang="en-CA" smtClean="0"/>
              <a:pPr/>
              <a:t>16/01/2013</a:t>
            </a:fld>
            <a:endParaRPr lang="en-CA"/>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CA"/>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7131B2B-DBF4-434A-83E1-E79B086968D9}"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Resistance – Ohm’s Law</a:t>
            </a:r>
            <a:endParaRPr lang="en-CA" dirty="0"/>
          </a:p>
        </p:txBody>
      </p:sp>
      <p:sp>
        <p:nvSpPr>
          <p:cNvPr id="3" name="Subtitle 2"/>
          <p:cNvSpPr>
            <a:spLocks noGrp="1"/>
          </p:cNvSpPr>
          <p:nvPr>
            <p:ph type="subTitle" idx="1"/>
          </p:nvPr>
        </p:nvSpPr>
        <p:spPr/>
        <p:txBody>
          <a:bodyPr/>
          <a:lstStyle/>
          <a:p>
            <a:r>
              <a:rPr lang="en-CA" dirty="0" smtClean="0"/>
              <a:t>Lesson 5</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graphicFrame>
        <p:nvGraphicFramePr>
          <p:cNvPr id="4" name="Content Placeholder 3"/>
          <p:cNvGraphicFramePr>
            <a:graphicFrameLocks noGrp="1"/>
          </p:cNvGraphicFramePr>
          <p:nvPr>
            <p:ph sz="quarter" idx="1"/>
          </p:nvPr>
        </p:nvGraphicFramePr>
        <p:xfrm>
          <a:off x="395536" y="1628800"/>
          <a:ext cx="8136903" cy="2880320"/>
        </p:xfrm>
        <a:graphic>
          <a:graphicData uri="http://schemas.openxmlformats.org/drawingml/2006/table">
            <a:tbl>
              <a:tblPr/>
              <a:tblGrid>
                <a:gridCol w="2712301"/>
                <a:gridCol w="2712301"/>
                <a:gridCol w="2712301"/>
              </a:tblGrid>
              <a:tr h="2880320">
                <a:tc>
                  <a:txBody>
                    <a:bodyPr/>
                    <a:lstStyle/>
                    <a:p>
                      <a:pPr algn="ctr">
                        <a:lnSpc>
                          <a:spcPct val="115000"/>
                        </a:lnSpc>
                        <a:spcAft>
                          <a:spcPts val="0"/>
                        </a:spcAft>
                      </a:pPr>
                      <a:r>
                        <a:rPr lang="en-CA" sz="2800" b="1" dirty="0">
                          <a:latin typeface="Times New Roman"/>
                          <a:ea typeface="Calibri"/>
                          <a:cs typeface="Times New Roman"/>
                        </a:rPr>
                        <a:t> Resistance</a:t>
                      </a:r>
                      <a:endParaRPr lang="en-CA"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800" b="1" dirty="0">
                          <a:latin typeface="Times New Roman"/>
                          <a:ea typeface="Calibri"/>
                          <a:cs typeface="Times New Roman"/>
                        </a:rPr>
                        <a:t>Voltage</a:t>
                      </a:r>
                      <a:endParaRPr lang="en-CA"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CA" sz="2800" b="1" dirty="0">
                          <a:latin typeface="Times New Roman"/>
                          <a:ea typeface="Calibri"/>
                          <a:cs typeface="Times New Roman"/>
                        </a:rPr>
                        <a:t>Current</a:t>
                      </a:r>
                      <a:endParaRPr lang="en-CA"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2531"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99592" y="2276872"/>
            <a:ext cx="1524512" cy="1368152"/>
          </a:xfrm>
          <a:prstGeom prst="rect">
            <a:avLst/>
          </a:prstGeom>
          <a:noFill/>
        </p:spPr>
      </p:pic>
      <p:pic>
        <p:nvPicPr>
          <p:cNvPr id="2253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707904" y="2708920"/>
            <a:ext cx="1584176" cy="720080"/>
          </a:xfrm>
          <a:prstGeom prst="rect">
            <a:avLst/>
          </a:prstGeom>
          <a:noFill/>
        </p:spPr>
      </p:pic>
      <p:pic>
        <p:nvPicPr>
          <p:cNvPr id="22529"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444208" y="2492896"/>
            <a:ext cx="1080120" cy="1080120"/>
          </a:xfrm>
          <a:prstGeom prst="rect">
            <a:avLst/>
          </a:prstGeom>
          <a:noFill/>
        </p:spPr>
      </p:pic>
      <p:sp>
        <p:nvSpPr>
          <p:cNvPr id="8" name="TextBox 7"/>
          <p:cNvSpPr txBox="1"/>
          <p:nvPr/>
        </p:nvSpPr>
        <p:spPr>
          <a:xfrm>
            <a:off x="755576" y="4581128"/>
            <a:ext cx="7992888" cy="2339102"/>
          </a:xfrm>
          <a:prstGeom prst="rect">
            <a:avLst/>
          </a:prstGeom>
          <a:noFill/>
        </p:spPr>
        <p:txBody>
          <a:bodyPr wrap="square" rtlCol="0">
            <a:spAutoFit/>
          </a:bodyPr>
          <a:lstStyle/>
          <a:p>
            <a:r>
              <a:rPr lang="en-CA" sz="3200" dirty="0"/>
              <a:t>Where R is the resistance in volts/ampere, which is given the unit of Ohm (Ω), V is the potential difference in Volts (V) and I is the resulting current in amperes (A)</a:t>
            </a:r>
          </a:p>
          <a:p>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Ohm’s Law</a:t>
            </a:r>
            <a:endParaRPr lang="en-CA" dirty="0"/>
          </a:p>
        </p:txBody>
      </p:sp>
      <p:sp>
        <p:nvSpPr>
          <p:cNvPr id="3" name="Content Placeholder 2"/>
          <p:cNvSpPr>
            <a:spLocks noGrp="1"/>
          </p:cNvSpPr>
          <p:nvPr>
            <p:ph sz="quarter" idx="1"/>
          </p:nvPr>
        </p:nvSpPr>
        <p:spPr/>
        <p:txBody>
          <a:bodyPr/>
          <a:lstStyle/>
          <a:p>
            <a:r>
              <a:rPr lang="en-CA" i="1" dirty="0" smtClean="0"/>
              <a:t>The amount of current flowing though a resistor varies directly as the amount of potential difference applied across the resistor as long as other variables, such as temperature, are controlled. </a:t>
            </a:r>
          </a:p>
          <a:p>
            <a:endParaRPr lang="en-CA" i="1" dirty="0" smtClean="0"/>
          </a:p>
          <a:p>
            <a:r>
              <a:rPr lang="en-CA" i="1" dirty="0" smtClean="0"/>
              <a:t>There is a resistance of 1 Ω when 1 A flows with a potential difference of 1 V across a resistor. </a:t>
            </a:r>
            <a:endParaRPr lang="en-CA" dirty="0" smtClean="0"/>
          </a:p>
          <a:p>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Example 1: Calculating Current </a:t>
            </a:r>
            <a:endParaRPr lang="en-CA" dirty="0"/>
          </a:p>
        </p:txBody>
      </p:sp>
      <p:sp>
        <p:nvSpPr>
          <p:cNvPr id="3" name="Content Placeholder 2"/>
          <p:cNvSpPr>
            <a:spLocks noGrp="1"/>
          </p:cNvSpPr>
          <p:nvPr>
            <p:ph sz="quarter" idx="1"/>
          </p:nvPr>
        </p:nvSpPr>
        <p:spPr/>
        <p:txBody>
          <a:bodyPr/>
          <a:lstStyle/>
          <a:p>
            <a:r>
              <a:rPr lang="en-CA" dirty="0" smtClean="0"/>
              <a:t>An electric stove element is connected to a 240 V supply and has a known resistance of 19.8 Ω. What current will this element draw? </a:t>
            </a:r>
          </a:p>
          <a:p>
            <a:endParaRPr lang="en-CA" dirty="0" smtClean="0"/>
          </a:p>
          <a:p>
            <a:endParaRPr lang="en-CA" dirty="0" smtClean="0">
              <a:solidFill>
                <a:srgbClr val="002060"/>
              </a:solidFill>
            </a:endParaRPr>
          </a:p>
          <a:p>
            <a:r>
              <a:rPr lang="en-CA" dirty="0" smtClean="0">
                <a:solidFill>
                  <a:srgbClr val="002060"/>
                </a:solidFill>
              </a:rPr>
              <a:t>V = 240 V</a:t>
            </a:r>
          </a:p>
          <a:p>
            <a:r>
              <a:rPr lang="en-CA" dirty="0" smtClean="0">
                <a:solidFill>
                  <a:srgbClr val="002060"/>
                </a:solidFill>
              </a:rPr>
              <a:t>R = 19.8 Ω</a:t>
            </a:r>
          </a:p>
          <a:p>
            <a:r>
              <a:rPr lang="en-CA" dirty="0" smtClean="0">
                <a:solidFill>
                  <a:srgbClr val="002060"/>
                </a:solidFill>
              </a:rPr>
              <a:t>I = ?</a:t>
            </a:r>
            <a:endParaRPr lang="en-CA"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endParaRPr lang="en-CA"/>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355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03848" y="1556792"/>
            <a:ext cx="1867682" cy="1916832"/>
          </a:xfrm>
          <a:prstGeom prst="rect">
            <a:avLst/>
          </a:prstGeom>
          <a:noFill/>
        </p:spPr>
      </p:pic>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355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051720" y="4221088"/>
            <a:ext cx="3671705" cy="198884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a:bodyPr>
          <a:lstStyle/>
          <a:p>
            <a:r>
              <a:rPr lang="en-CA" sz="3600" b="1" dirty="0" smtClean="0">
                <a:solidFill>
                  <a:srgbClr val="002060"/>
                </a:solidFill>
              </a:rPr>
              <a:t>I = 12.1 A </a:t>
            </a:r>
          </a:p>
          <a:p>
            <a:r>
              <a:rPr lang="en-CA" sz="3600" dirty="0" smtClean="0"/>
              <a:t>Therefore, the current that the elements draws is 12.1 A</a:t>
            </a:r>
            <a:endParaRPr lang="en-CA"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Example 2: Calculate Resistance  </a:t>
            </a:r>
            <a:endParaRPr lang="en-CA" dirty="0"/>
          </a:p>
        </p:txBody>
      </p:sp>
      <p:sp>
        <p:nvSpPr>
          <p:cNvPr id="3" name="Content Placeholder 2"/>
          <p:cNvSpPr>
            <a:spLocks noGrp="1"/>
          </p:cNvSpPr>
          <p:nvPr>
            <p:ph sz="quarter" idx="1"/>
          </p:nvPr>
        </p:nvSpPr>
        <p:spPr/>
        <p:txBody>
          <a:bodyPr/>
          <a:lstStyle/>
          <a:p>
            <a:r>
              <a:rPr lang="en-CA" dirty="0" smtClean="0"/>
              <a:t>What is the resistance of a 1200 W hair dryer that draws about 10 A from a 120 V circuit? </a:t>
            </a:r>
          </a:p>
          <a:p>
            <a:endParaRPr lang="en-CA" dirty="0" smtClean="0"/>
          </a:p>
          <a:p>
            <a:endParaRPr lang="en-CA" dirty="0" smtClean="0"/>
          </a:p>
          <a:p>
            <a:r>
              <a:rPr lang="en-CA" b="1" dirty="0" smtClean="0">
                <a:solidFill>
                  <a:srgbClr val="002060"/>
                </a:solidFill>
              </a:rPr>
              <a:t>I = 10 A</a:t>
            </a:r>
          </a:p>
          <a:p>
            <a:r>
              <a:rPr lang="en-CA" b="1" dirty="0" smtClean="0">
                <a:solidFill>
                  <a:srgbClr val="002060"/>
                </a:solidFill>
              </a:rPr>
              <a:t>V = 120 V</a:t>
            </a:r>
          </a:p>
          <a:p>
            <a:r>
              <a:rPr lang="en-CA" b="1" dirty="0" smtClean="0">
                <a:solidFill>
                  <a:srgbClr val="002060"/>
                </a:solidFill>
              </a:rPr>
              <a:t>R = ?</a:t>
            </a:r>
            <a:endParaRPr lang="en-CA"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endParaRPr lang="en-CA" dirty="0"/>
          </a:p>
        </p:txBody>
      </p:sp>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66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059832" y="1484784"/>
            <a:ext cx="1698650" cy="1440160"/>
          </a:xfrm>
          <a:prstGeom prst="rect">
            <a:avLst/>
          </a:prstGeom>
          <a:noFill/>
        </p:spPr>
      </p:pic>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66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43808" y="3573016"/>
            <a:ext cx="2664296" cy="144316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a:bodyPr>
          <a:lstStyle/>
          <a:p>
            <a:r>
              <a:rPr lang="en-CA" sz="3600" b="1" dirty="0" smtClean="0">
                <a:solidFill>
                  <a:srgbClr val="002060"/>
                </a:solidFill>
              </a:rPr>
              <a:t>R = 12 Ω</a:t>
            </a:r>
          </a:p>
          <a:p>
            <a:r>
              <a:rPr lang="en-CA" sz="3600" dirty="0" smtClean="0"/>
              <a:t>Therefore, the hair dryer has a resistance of about 12 Ω</a:t>
            </a:r>
            <a:endParaRPr lang="en-CA"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Example 3: Calculating Voltage </a:t>
            </a:r>
            <a:endParaRPr lang="en-CA" dirty="0"/>
          </a:p>
        </p:txBody>
      </p:sp>
      <p:sp>
        <p:nvSpPr>
          <p:cNvPr id="3" name="Content Placeholder 2"/>
          <p:cNvSpPr>
            <a:spLocks noGrp="1"/>
          </p:cNvSpPr>
          <p:nvPr>
            <p:ph sz="quarter" idx="1"/>
          </p:nvPr>
        </p:nvSpPr>
        <p:spPr/>
        <p:txBody>
          <a:bodyPr/>
          <a:lstStyle/>
          <a:p>
            <a:r>
              <a:rPr lang="en-CA" dirty="0" smtClean="0"/>
              <a:t>An electric heater has a resistance of 10.9 Ω and draws 11.0 A. What is the voltage </a:t>
            </a:r>
            <a:r>
              <a:rPr lang="en-CA" smtClean="0"/>
              <a:t>reuired</a:t>
            </a:r>
            <a:r>
              <a:rPr lang="en-CA" dirty="0" smtClean="0"/>
              <a:t> for the heater to run? </a:t>
            </a:r>
          </a:p>
          <a:p>
            <a:endParaRPr lang="en-CA" dirty="0" smtClean="0"/>
          </a:p>
          <a:p>
            <a:endParaRPr lang="en-CA" dirty="0" smtClean="0"/>
          </a:p>
          <a:p>
            <a:r>
              <a:rPr lang="en-CA" sz="3600" b="1" dirty="0" smtClean="0">
                <a:solidFill>
                  <a:srgbClr val="002060"/>
                </a:solidFill>
              </a:rPr>
              <a:t>R = 10.9 Ω</a:t>
            </a:r>
          </a:p>
          <a:p>
            <a:r>
              <a:rPr lang="en-CA" sz="3600" b="1" dirty="0" smtClean="0">
                <a:solidFill>
                  <a:srgbClr val="002060"/>
                </a:solidFill>
              </a:rPr>
              <a:t>I = 11.0 A</a:t>
            </a:r>
          </a:p>
          <a:p>
            <a:r>
              <a:rPr lang="en-CA" sz="3600" b="1" dirty="0" smtClean="0">
                <a:solidFill>
                  <a:srgbClr val="002060"/>
                </a:solidFill>
              </a:rPr>
              <a:t>V = ?</a:t>
            </a:r>
            <a:endParaRPr lang="en-CA" sz="36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endParaRPr lang="en-CA" dirty="0"/>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96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699792" y="1988840"/>
            <a:ext cx="2217847" cy="1008112"/>
          </a:xfrm>
          <a:prstGeom prst="rect">
            <a:avLst/>
          </a:prstGeom>
          <a:noFill/>
        </p:spPr>
      </p:pic>
      <p:sp>
        <p:nvSpPr>
          <p:cNvPr id="297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969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67744" y="3068960"/>
            <a:ext cx="5400600" cy="83086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Resistance</a:t>
            </a:r>
            <a:endParaRPr lang="en-CA" dirty="0"/>
          </a:p>
        </p:txBody>
      </p:sp>
      <p:sp>
        <p:nvSpPr>
          <p:cNvPr id="3" name="Content Placeholder 2"/>
          <p:cNvSpPr>
            <a:spLocks noGrp="1"/>
          </p:cNvSpPr>
          <p:nvPr>
            <p:ph sz="quarter" idx="1"/>
          </p:nvPr>
        </p:nvSpPr>
        <p:spPr/>
        <p:txBody>
          <a:bodyPr/>
          <a:lstStyle/>
          <a:p>
            <a:r>
              <a:rPr lang="en-CA" dirty="0" smtClean="0"/>
              <a:t>The amount of current flow in a circuit, and the amount of energy transferred to any useful device, depends on two things; </a:t>
            </a:r>
          </a:p>
          <a:p>
            <a:pPr marL="514350" lvl="0" indent="-514350">
              <a:buFont typeface="+mj-lt"/>
              <a:buAutoNum type="arabicPeriod"/>
            </a:pPr>
            <a:r>
              <a:rPr lang="en-CA" b="1" dirty="0" smtClean="0">
                <a:solidFill>
                  <a:srgbClr val="002060"/>
                </a:solidFill>
              </a:rPr>
              <a:t>The potential difference of the power supply</a:t>
            </a:r>
          </a:p>
          <a:p>
            <a:pPr marL="514350" lvl="0" indent="-514350">
              <a:buFont typeface="+mj-lt"/>
              <a:buAutoNum type="arabicPeriod"/>
            </a:pPr>
            <a:r>
              <a:rPr lang="en-CA" dirty="0" smtClean="0"/>
              <a:t>The nature of the pathway through the loads that are using electric potential energy. </a:t>
            </a:r>
          </a:p>
          <a:p>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a:bodyPr>
          <a:lstStyle/>
          <a:p>
            <a:r>
              <a:rPr lang="en-CA" sz="3600" b="1" dirty="0" smtClean="0">
                <a:solidFill>
                  <a:srgbClr val="002060"/>
                </a:solidFill>
              </a:rPr>
              <a:t>V = 120 V</a:t>
            </a:r>
          </a:p>
          <a:p>
            <a:r>
              <a:rPr lang="en-CA" sz="3600" dirty="0" smtClean="0"/>
              <a:t>Therefore the heater requires 120 V.</a:t>
            </a:r>
            <a:endParaRPr lang="en-CA"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b="1" dirty="0" smtClean="0"/>
              <a:t>Factors that Determine Resistance</a:t>
            </a:r>
            <a:r>
              <a:rPr lang="en-CA" dirty="0" smtClean="0"/>
              <a:t/>
            </a:r>
            <a:br>
              <a:rPr lang="en-CA" dirty="0" smtClean="0"/>
            </a:br>
            <a:endParaRPr lang="en-CA" dirty="0"/>
          </a:p>
        </p:txBody>
      </p:sp>
      <p:sp>
        <p:nvSpPr>
          <p:cNvPr id="3" name="Subtitle 2"/>
          <p:cNvSpPr>
            <a:spLocks noGrp="1"/>
          </p:cNvSpPr>
          <p:nvPr>
            <p:ph type="subTitle" idx="1"/>
          </p:nvPr>
        </p:nvSpPr>
        <p:spPr/>
        <p:txBody>
          <a:bodyPr/>
          <a:lstStyle/>
          <a:p>
            <a:endParaRPr lang="en-CA"/>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CA" b="1" dirty="0" smtClean="0"/>
              <a:t>Length </a:t>
            </a:r>
            <a:endParaRPr lang="en-CA" dirty="0"/>
          </a:p>
        </p:txBody>
      </p:sp>
      <p:sp>
        <p:nvSpPr>
          <p:cNvPr id="3" name="Content Placeholder 2"/>
          <p:cNvSpPr>
            <a:spLocks noGrp="1"/>
          </p:cNvSpPr>
          <p:nvPr>
            <p:ph sz="quarter" idx="1"/>
          </p:nvPr>
        </p:nvSpPr>
        <p:spPr/>
        <p:txBody>
          <a:bodyPr/>
          <a:lstStyle/>
          <a:p>
            <a:pPr lvl="1"/>
            <a:r>
              <a:rPr lang="en-CA" sz="2800" b="1" dirty="0" smtClean="0">
                <a:solidFill>
                  <a:srgbClr val="002060"/>
                </a:solidFill>
              </a:rPr>
              <a:t>The longer the conductor, the greater the resistance</a:t>
            </a:r>
          </a:p>
          <a:p>
            <a:pPr lvl="1"/>
            <a:r>
              <a:rPr lang="en-CA" sz="2400" dirty="0" smtClean="0">
                <a:latin typeface="Times New Roman"/>
                <a:ea typeface="Calibri"/>
                <a:cs typeface="Times New Roman"/>
              </a:rPr>
              <a:t>If the wire doubles in length, it doubles in resistance</a:t>
            </a:r>
            <a:endParaRPr lang="en-CA" sz="2400" b="1" dirty="0" smtClean="0">
              <a:solidFill>
                <a:srgbClr val="002060"/>
              </a:solidFill>
            </a:endParaRPr>
          </a:p>
          <a:p>
            <a:endParaRPr lang="en-CA" dirty="0"/>
          </a:p>
        </p:txBody>
      </p:sp>
      <p:pic>
        <p:nvPicPr>
          <p:cNvPr id="4" name="Picture 2" descr="http://technology-guide.co.uk/images/istubz_usb_cable_1.jpg"/>
          <p:cNvPicPr>
            <a:picLocks noChangeAspect="1" noChangeArrowheads="1"/>
          </p:cNvPicPr>
          <p:nvPr/>
        </p:nvPicPr>
        <p:blipFill>
          <a:blip r:embed="rId2" cstate="print"/>
          <a:srcRect/>
          <a:stretch>
            <a:fillRect/>
          </a:stretch>
        </p:blipFill>
        <p:spPr bwMode="auto">
          <a:xfrm>
            <a:off x="2123728" y="3645024"/>
            <a:ext cx="3810000"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CA" b="1" dirty="0" smtClean="0"/>
              <a:t>Cross-sectional Area</a:t>
            </a:r>
            <a:endParaRPr lang="en-CA" dirty="0"/>
          </a:p>
        </p:txBody>
      </p:sp>
      <p:sp>
        <p:nvSpPr>
          <p:cNvPr id="3" name="Content Placeholder 2"/>
          <p:cNvSpPr>
            <a:spLocks noGrp="1"/>
          </p:cNvSpPr>
          <p:nvPr>
            <p:ph sz="quarter" idx="1"/>
          </p:nvPr>
        </p:nvSpPr>
        <p:spPr/>
        <p:txBody>
          <a:bodyPr/>
          <a:lstStyle/>
          <a:p>
            <a:pPr lvl="1"/>
            <a:r>
              <a:rPr lang="en-CA" sz="2800" dirty="0" smtClean="0"/>
              <a:t>The larger the cross sectional area or thickness of the conductor, the less resistance it has to charge flow. </a:t>
            </a:r>
            <a:endParaRPr lang="en-CA" sz="2400" dirty="0" smtClean="0"/>
          </a:p>
          <a:p>
            <a:endParaRPr lang="en-CA" dirty="0"/>
          </a:p>
        </p:txBody>
      </p:sp>
      <p:pic>
        <p:nvPicPr>
          <p:cNvPr id="4" name="Picture 2" descr="http://www.crsupport.us/images/134-1.jpg"/>
          <p:cNvPicPr>
            <a:picLocks noChangeAspect="1" noChangeArrowheads="1"/>
          </p:cNvPicPr>
          <p:nvPr/>
        </p:nvPicPr>
        <p:blipFill>
          <a:blip r:embed="rId2" cstate="print"/>
          <a:srcRect/>
          <a:stretch>
            <a:fillRect/>
          </a:stretch>
        </p:blipFill>
        <p:spPr bwMode="auto">
          <a:xfrm>
            <a:off x="3059832" y="2780928"/>
            <a:ext cx="2857500" cy="3629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CA" b="1" dirty="0" smtClean="0"/>
              <a:t>Type of material </a:t>
            </a:r>
            <a:endParaRPr lang="en-CA" dirty="0"/>
          </a:p>
        </p:txBody>
      </p:sp>
      <p:sp>
        <p:nvSpPr>
          <p:cNvPr id="3" name="Content Placeholder 2"/>
          <p:cNvSpPr>
            <a:spLocks noGrp="1"/>
          </p:cNvSpPr>
          <p:nvPr>
            <p:ph sz="quarter" idx="1"/>
          </p:nvPr>
        </p:nvSpPr>
        <p:spPr/>
        <p:txBody>
          <a:bodyPr/>
          <a:lstStyle/>
          <a:p>
            <a:r>
              <a:rPr lang="en-CA" dirty="0" smtClean="0"/>
              <a:t>Some materials are better conductors than others. The general measure of the resistance of a substance is called the </a:t>
            </a:r>
            <a:r>
              <a:rPr lang="en-CA" b="1" dirty="0" smtClean="0">
                <a:solidFill>
                  <a:srgbClr val="002060"/>
                </a:solidFill>
              </a:rPr>
              <a:t>resistivity</a:t>
            </a:r>
            <a:r>
              <a:rPr lang="en-CA" dirty="0" smtClean="0"/>
              <a:t> which has the units </a:t>
            </a:r>
            <a:r>
              <a:rPr lang="en-CA" dirty="0" err="1" smtClean="0"/>
              <a:t>Ωm</a:t>
            </a:r>
            <a:endParaRPr lang="en-CA" dirty="0"/>
          </a:p>
        </p:txBody>
      </p:sp>
      <p:pic>
        <p:nvPicPr>
          <p:cNvPr id="4" name="Picture 2" descr="http://www.monex.com/images/photos/prodSilver01.jpg"/>
          <p:cNvPicPr>
            <a:picLocks noChangeAspect="1" noChangeArrowheads="1"/>
          </p:cNvPicPr>
          <p:nvPr/>
        </p:nvPicPr>
        <p:blipFill>
          <a:blip r:embed="rId2" cstate="print"/>
          <a:srcRect/>
          <a:stretch>
            <a:fillRect/>
          </a:stretch>
        </p:blipFill>
        <p:spPr bwMode="auto">
          <a:xfrm>
            <a:off x="2411760" y="3068960"/>
            <a:ext cx="3960440" cy="32342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CA" b="1" dirty="0" smtClean="0"/>
              <a:t>Temperature</a:t>
            </a:r>
            <a:endParaRPr lang="en-CA" dirty="0"/>
          </a:p>
        </p:txBody>
      </p:sp>
      <p:sp>
        <p:nvSpPr>
          <p:cNvPr id="3" name="Content Placeholder 2"/>
          <p:cNvSpPr>
            <a:spLocks noGrp="1"/>
          </p:cNvSpPr>
          <p:nvPr>
            <p:ph sz="quarter" idx="1"/>
          </p:nvPr>
        </p:nvSpPr>
        <p:spPr/>
        <p:txBody>
          <a:bodyPr/>
          <a:lstStyle/>
          <a:p>
            <a:pPr lvl="1"/>
            <a:r>
              <a:rPr lang="en-CA" sz="2800" dirty="0" smtClean="0"/>
              <a:t>Since moving charge is impeded by molecules, greater motion at higher temperatures tends to increase resistance. </a:t>
            </a:r>
            <a:endParaRPr lang="en-CA" sz="2400" dirty="0" smtClean="0"/>
          </a:p>
          <a:p>
            <a:endParaRPr lang="en-CA" dirty="0"/>
          </a:p>
        </p:txBody>
      </p:sp>
      <p:pic>
        <p:nvPicPr>
          <p:cNvPr id="4" name="Picture 2" descr="http://www.magnet.fsu.edu/education/tutorials/magnetacademy/superconductivity101/images/superconductivity-temperature.jpg"/>
          <p:cNvPicPr>
            <a:picLocks noChangeAspect="1" noChangeArrowheads="1"/>
          </p:cNvPicPr>
          <p:nvPr/>
        </p:nvPicPr>
        <p:blipFill>
          <a:blip r:embed="rId2" cstate="print"/>
          <a:srcRect/>
          <a:stretch>
            <a:fillRect/>
          </a:stretch>
        </p:blipFill>
        <p:spPr bwMode="auto">
          <a:xfrm>
            <a:off x="2483768" y="2996952"/>
            <a:ext cx="3162300" cy="3478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Questions</a:t>
            </a:r>
            <a:endParaRPr lang="en-CA" dirty="0"/>
          </a:p>
        </p:txBody>
      </p:sp>
      <p:sp>
        <p:nvSpPr>
          <p:cNvPr id="3" name="Content Placeholder 2"/>
          <p:cNvSpPr>
            <a:spLocks noGrp="1"/>
          </p:cNvSpPr>
          <p:nvPr>
            <p:ph sz="quarter" idx="1"/>
          </p:nvPr>
        </p:nvSpPr>
        <p:spPr/>
        <p:txBody>
          <a:bodyPr>
            <a:normAutofit fontScale="92500" lnSpcReduction="20000"/>
          </a:bodyPr>
          <a:lstStyle/>
          <a:p>
            <a:pPr lvl="0"/>
            <a:r>
              <a:rPr lang="en-CA" dirty="0" smtClean="0"/>
              <a:t>Use the Values V = 120 V, I = 10.6 A, and R = 11.3 Ω to create problems, using each variable as the unknown. </a:t>
            </a:r>
          </a:p>
          <a:p>
            <a:pPr lvl="0"/>
            <a:r>
              <a:rPr lang="en-CA" dirty="0" smtClean="0"/>
              <a:t>A Voltmeter connected across the ends of a stove heating element indicates a potential difference of 120 V when an ammeter shows a current through the coil of 6.0 A. What is the resistance of the coil? </a:t>
            </a:r>
          </a:p>
          <a:p>
            <a:pPr lvl="0"/>
            <a:r>
              <a:rPr lang="en-CA" dirty="0" smtClean="0"/>
              <a:t>A TV remote has a resistance of 9.2 Ω and is connected to two AA batteries with a potential difference of 3.0 V. What is the current through the remote control? </a:t>
            </a:r>
          </a:p>
          <a:p>
            <a:pPr lvl="0"/>
            <a:r>
              <a:rPr lang="en-CA" dirty="0" smtClean="0"/>
              <a:t>What is the potential difference across a computer power supply with a resistance of 50 Ω if the motor draws a current of 2.2 A</a:t>
            </a:r>
          </a:p>
          <a:p>
            <a:endParaRPr lang="en-C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pPr lvl="0"/>
            <a:r>
              <a:rPr lang="en-CA" dirty="0" smtClean="0"/>
              <a:t>A flashlight uses a 6.0 V battery and has a resistance of 20 Ohms, what is the current draw in the circuit? </a:t>
            </a:r>
          </a:p>
          <a:p>
            <a:pPr lvl="0"/>
            <a:r>
              <a:rPr lang="en-CA" dirty="0" smtClean="0"/>
              <a:t>A 12 V car battery has a resistance of 0.02 ohms as the current passes through the starter. What is the current in the system? </a:t>
            </a:r>
          </a:p>
          <a:p>
            <a:pPr lvl="0"/>
            <a:r>
              <a:rPr lang="en-CA" dirty="0" smtClean="0"/>
              <a:t>Household current is a consistent 120 volts. What will happen to the resistance and current as a light bulb heats up? </a:t>
            </a:r>
            <a:endParaRPr lang="en-CA" smtClean="0"/>
          </a:p>
          <a:p>
            <a:endParaRPr lang="en-C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a:xfrm>
            <a:off x="251520" y="1600200"/>
            <a:ext cx="8514528" cy="4495800"/>
          </a:xfrm>
        </p:spPr>
        <p:txBody>
          <a:bodyPr/>
          <a:lstStyle/>
          <a:p>
            <a:r>
              <a:rPr lang="en-CA" dirty="0" smtClean="0"/>
              <a:t>The more difficult the path is for the electrons to travel the more opposition there will be. Good conductors have less resistance than poor conductors. Heavier gauge wires also have less resistance than lighter gauge wires when the potential difference is the same because it is easier for the electrons to pass through.</a:t>
            </a:r>
          </a:p>
          <a:p>
            <a:endParaRPr lang="en-CA" dirty="0"/>
          </a:p>
        </p:txBody>
      </p:sp>
      <p:pic>
        <p:nvPicPr>
          <p:cNvPr id="4" name="Picture 3" descr="The smoother top path shows a good conductor. The bottom shows a poor conductor."/>
          <p:cNvPicPr/>
          <p:nvPr/>
        </p:nvPicPr>
        <p:blipFill>
          <a:blip r:embed="rId2" cstate="print"/>
          <a:srcRect/>
          <a:stretch>
            <a:fillRect/>
          </a:stretch>
        </p:blipFill>
        <p:spPr bwMode="auto">
          <a:xfrm>
            <a:off x="2555776" y="4293096"/>
            <a:ext cx="3960440" cy="25649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The measure of opposition to flow is called electrical </a:t>
            </a:r>
            <a:r>
              <a:rPr lang="en-CA" b="1" dirty="0" smtClean="0">
                <a:solidFill>
                  <a:srgbClr val="002060"/>
                </a:solidFill>
              </a:rPr>
              <a:t>resistance. </a:t>
            </a:r>
          </a:p>
          <a:p>
            <a:endParaRPr lang="en-CA" dirty="0"/>
          </a:p>
        </p:txBody>
      </p:sp>
      <p:pic>
        <p:nvPicPr>
          <p:cNvPr id="4" name="Picture 3"/>
          <p:cNvPicPr/>
          <p:nvPr/>
        </p:nvPicPr>
        <p:blipFill>
          <a:blip r:embed="rId2" cstate="print"/>
          <a:srcRect/>
          <a:stretch>
            <a:fillRect/>
          </a:stretch>
        </p:blipFill>
        <p:spPr bwMode="auto">
          <a:xfrm>
            <a:off x="899592" y="2852936"/>
            <a:ext cx="7632848" cy="36724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CA" b="1" dirty="0" smtClean="0"/>
              <a:t>Resistance in a Wire </a:t>
            </a:r>
            <a:r>
              <a:rPr lang="en-CA" dirty="0" smtClean="0"/>
              <a:t>–comparing water to electricity </a:t>
            </a:r>
            <a:endParaRPr lang="en-CA" dirty="0"/>
          </a:p>
        </p:txBody>
      </p:sp>
      <p:sp>
        <p:nvSpPr>
          <p:cNvPr id="20483" name="Content Placeholder 2"/>
          <p:cNvSpPr>
            <a:spLocks noGrp="1"/>
          </p:cNvSpPr>
          <p:nvPr>
            <p:ph sz="quarter" idx="1"/>
          </p:nvPr>
        </p:nvSpPr>
        <p:spPr>
          <a:xfrm>
            <a:off x="612775" y="1600200"/>
            <a:ext cx="8153400" cy="4495800"/>
          </a:xfrm>
        </p:spPr>
        <p:txBody>
          <a:bodyPr/>
          <a:lstStyle/>
          <a:p>
            <a:pPr eaLnBrk="1" hangingPunct="1"/>
            <a:r>
              <a:rPr lang="en-CA" smtClean="0"/>
              <a:t>Longer thinner pipes have more resistance to the flow of water than pipes with a larger diameter. </a:t>
            </a:r>
          </a:p>
          <a:p>
            <a:pPr eaLnBrk="1" hangingPunct="1">
              <a:buFont typeface="Wingdings" pitchFamily="2" charset="2"/>
              <a:buNone/>
            </a:pPr>
            <a:r>
              <a:rPr lang="en-CA" smtClean="0"/>
              <a:t>The same idea applies to electricity. </a:t>
            </a:r>
          </a:p>
          <a:p>
            <a:pPr eaLnBrk="1" hangingPunct="1"/>
            <a:r>
              <a:rPr lang="en-CA" smtClean="0"/>
              <a:t>The more resistance that you have in a circuit, the more it will decrease current at a given potential difference. </a:t>
            </a:r>
          </a:p>
          <a:p>
            <a:pPr eaLnBrk="1" hangingPunct="1"/>
            <a:endParaRPr lang="en-CA" smtClean="0"/>
          </a:p>
        </p:txBody>
      </p:sp>
      <p:pic>
        <p:nvPicPr>
          <p:cNvPr id="20484" name="Picture 2"/>
          <p:cNvPicPr>
            <a:picLocks noChangeAspect="1" noChangeArrowheads="1"/>
          </p:cNvPicPr>
          <p:nvPr/>
        </p:nvPicPr>
        <p:blipFill>
          <a:blip r:embed="rId2" cstate="print"/>
          <a:srcRect/>
          <a:stretch>
            <a:fillRect/>
          </a:stretch>
        </p:blipFill>
        <p:spPr bwMode="auto">
          <a:xfrm>
            <a:off x="2268538" y="4586288"/>
            <a:ext cx="5011737" cy="2271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How much current flows over a load when the potential difference is varied? The schematic diagram below will be used for our example. </a:t>
            </a:r>
          </a:p>
          <a:p>
            <a:endParaRPr lang="en-CA" dirty="0"/>
          </a:p>
        </p:txBody>
      </p:sp>
      <p:grpSp>
        <p:nvGrpSpPr>
          <p:cNvPr id="1047" name="Group 23"/>
          <p:cNvGrpSpPr>
            <a:grpSpLocks/>
          </p:cNvGrpSpPr>
          <p:nvPr/>
        </p:nvGrpSpPr>
        <p:grpSpPr bwMode="auto">
          <a:xfrm>
            <a:off x="1835696" y="3356992"/>
            <a:ext cx="5867623" cy="3016398"/>
            <a:chOff x="1475" y="5412"/>
            <a:chExt cx="4124" cy="2208"/>
          </a:xfrm>
        </p:grpSpPr>
        <p:cxnSp>
          <p:nvCxnSpPr>
            <p:cNvPr id="1048" name="AutoShape 24"/>
            <p:cNvCxnSpPr>
              <a:cxnSpLocks noChangeShapeType="1"/>
            </p:cNvCxnSpPr>
            <p:nvPr/>
          </p:nvCxnSpPr>
          <p:spPr bwMode="auto">
            <a:xfrm>
              <a:off x="4433" y="5725"/>
              <a:ext cx="0" cy="573"/>
            </a:xfrm>
            <a:prstGeom prst="straightConnector1">
              <a:avLst/>
            </a:prstGeom>
            <a:noFill/>
            <a:ln w="9525">
              <a:solidFill>
                <a:srgbClr val="000000"/>
              </a:solidFill>
              <a:round/>
              <a:headEnd/>
              <a:tailEnd/>
            </a:ln>
          </p:spPr>
        </p:cxnSp>
        <p:grpSp>
          <p:nvGrpSpPr>
            <p:cNvPr id="1049" name="Group 25"/>
            <p:cNvGrpSpPr>
              <a:grpSpLocks/>
            </p:cNvGrpSpPr>
            <p:nvPr/>
          </p:nvGrpSpPr>
          <p:grpSpPr bwMode="auto">
            <a:xfrm>
              <a:off x="1475" y="5412"/>
              <a:ext cx="4124" cy="2208"/>
              <a:chOff x="1475" y="5412"/>
              <a:chExt cx="4124" cy="2208"/>
            </a:xfrm>
          </p:grpSpPr>
          <p:cxnSp>
            <p:nvCxnSpPr>
              <p:cNvPr id="1050" name="AutoShape 26"/>
              <p:cNvCxnSpPr>
                <a:cxnSpLocks noChangeShapeType="1"/>
              </p:cNvCxnSpPr>
              <p:nvPr/>
            </p:nvCxnSpPr>
            <p:spPr bwMode="auto">
              <a:xfrm flipV="1">
                <a:off x="1778" y="5748"/>
                <a:ext cx="1039" cy="4"/>
              </a:xfrm>
              <a:prstGeom prst="straightConnector1">
                <a:avLst/>
              </a:prstGeom>
              <a:noFill/>
              <a:ln w="9525">
                <a:solidFill>
                  <a:srgbClr val="000000"/>
                </a:solidFill>
                <a:round/>
                <a:headEnd/>
                <a:tailEnd/>
              </a:ln>
            </p:spPr>
          </p:cxnSp>
          <p:sp>
            <p:nvSpPr>
              <p:cNvPr id="1051" name="Oval 27"/>
              <p:cNvSpPr>
                <a:spLocks noChangeArrowheads="1"/>
              </p:cNvSpPr>
              <p:nvPr/>
            </p:nvSpPr>
            <p:spPr bwMode="auto">
              <a:xfrm>
                <a:off x="2817" y="5412"/>
                <a:ext cx="538" cy="61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3600" b="0" i="0" u="none" strike="noStrike" cap="none" normalizeH="0" baseline="0" smtClean="0">
                    <a:ln>
                      <a:noFill/>
                    </a:ln>
                    <a:solidFill>
                      <a:schemeClr val="tx1"/>
                    </a:solidFill>
                    <a:effectLst/>
                    <a:latin typeface="Calibri" pitchFamily="34" charset="0"/>
                    <a:cs typeface="Arial" pitchFamily="34" charset="0"/>
                  </a:rPr>
                  <a:t>A</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cxnSp>
            <p:nvCxnSpPr>
              <p:cNvPr id="1052" name="AutoShape 28"/>
              <p:cNvCxnSpPr>
                <a:cxnSpLocks noChangeShapeType="1"/>
              </p:cNvCxnSpPr>
              <p:nvPr/>
            </p:nvCxnSpPr>
            <p:spPr bwMode="auto">
              <a:xfrm>
                <a:off x="3355" y="5725"/>
                <a:ext cx="1078" cy="0"/>
              </a:xfrm>
              <a:prstGeom prst="straightConnector1">
                <a:avLst/>
              </a:prstGeom>
              <a:noFill/>
              <a:ln w="9525">
                <a:solidFill>
                  <a:srgbClr val="000000"/>
                </a:solidFill>
                <a:round/>
                <a:headEnd/>
                <a:tailEnd/>
              </a:ln>
            </p:spPr>
          </p:cxnSp>
          <p:sp>
            <p:nvSpPr>
              <p:cNvPr id="1053" name="Oval 29"/>
              <p:cNvSpPr>
                <a:spLocks noChangeArrowheads="1"/>
              </p:cNvSpPr>
              <p:nvPr/>
            </p:nvSpPr>
            <p:spPr bwMode="auto">
              <a:xfrm>
                <a:off x="4095" y="6245"/>
                <a:ext cx="714" cy="71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CA" sz="4400"/>
              </a:p>
            </p:txBody>
          </p:sp>
          <p:sp>
            <p:nvSpPr>
              <p:cNvPr id="1054" name="Freeform 30"/>
              <p:cNvSpPr>
                <a:spLocks/>
              </p:cNvSpPr>
              <p:nvPr/>
            </p:nvSpPr>
            <p:spPr bwMode="auto">
              <a:xfrm rot="5261456">
                <a:off x="4173" y="6458"/>
                <a:ext cx="676" cy="249"/>
              </a:xfrm>
              <a:custGeom>
                <a:avLst/>
                <a:gdLst/>
                <a:ahLst/>
                <a:cxnLst>
                  <a:cxn ang="0">
                    <a:pos x="0" y="199"/>
                  </a:cxn>
                  <a:cxn ang="0">
                    <a:pos x="212" y="199"/>
                  </a:cxn>
                  <a:cxn ang="0">
                    <a:pos x="238" y="124"/>
                  </a:cxn>
                  <a:cxn ang="0">
                    <a:pos x="250" y="87"/>
                  </a:cxn>
                  <a:cxn ang="0">
                    <a:pos x="238" y="49"/>
                  </a:cxn>
                  <a:cxn ang="0">
                    <a:pos x="187" y="62"/>
                  </a:cxn>
                  <a:cxn ang="0">
                    <a:pos x="200" y="199"/>
                  </a:cxn>
                  <a:cxn ang="0">
                    <a:pos x="413" y="99"/>
                  </a:cxn>
                  <a:cxn ang="0">
                    <a:pos x="363" y="24"/>
                  </a:cxn>
                  <a:cxn ang="0">
                    <a:pos x="350" y="62"/>
                  </a:cxn>
                  <a:cxn ang="0">
                    <a:pos x="363" y="149"/>
                  </a:cxn>
                  <a:cxn ang="0">
                    <a:pos x="676" y="212"/>
                  </a:cxn>
                </a:cxnLst>
                <a:rect l="0" t="0" r="r" b="b"/>
                <a:pathLst>
                  <a:path w="676" h="249">
                    <a:moveTo>
                      <a:pt x="0" y="199"/>
                    </a:moveTo>
                    <a:cubicBezTo>
                      <a:pt x="69" y="214"/>
                      <a:pt x="141" y="235"/>
                      <a:pt x="212" y="199"/>
                    </a:cubicBezTo>
                    <a:cubicBezTo>
                      <a:pt x="236" y="187"/>
                      <a:pt x="229" y="149"/>
                      <a:pt x="238" y="124"/>
                    </a:cubicBezTo>
                    <a:cubicBezTo>
                      <a:pt x="242" y="112"/>
                      <a:pt x="250" y="87"/>
                      <a:pt x="250" y="87"/>
                    </a:cubicBezTo>
                    <a:cubicBezTo>
                      <a:pt x="246" y="74"/>
                      <a:pt x="250" y="54"/>
                      <a:pt x="238" y="49"/>
                    </a:cubicBezTo>
                    <a:cubicBezTo>
                      <a:pt x="222" y="43"/>
                      <a:pt x="191" y="45"/>
                      <a:pt x="187" y="62"/>
                    </a:cubicBezTo>
                    <a:cubicBezTo>
                      <a:pt x="176" y="106"/>
                      <a:pt x="196" y="153"/>
                      <a:pt x="200" y="199"/>
                    </a:cubicBezTo>
                    <a:cubicBezTo>
                      <a:pt x="319" y="188"/>
                      <a:pt x="374" y="214"/>
                      <a:pt x="413" y="99"/>
                    </a:cubicBezTo>
                    <a:cubicBezTo>
                      <a:pt x="412" y="95"/>
                      <a:pt x="411" y="0"/>
                      <a:pt x="363" y="24"/>
                    </a:cubicBezTo>
                    <a:cubicBezTo>
                      <a:pt x="351" y="30"/>
                      <a:pt x="354" y="49"/>
                      <a:pt x="350" y="62"/>
                    </a:cubicBezTo>
                    <a:cubicBezTo>
                      <a:pt x="354" y="91"/>
                      <a:pt x="354" y="121"/>
                      <a:pt x="363" y="149"/>
                    </a:cubicBezTo>
                    <a:cubicBezTo>
                      <a:pt x="393" y="249"/>
                      <a:pt x="641" y="212"/>
                      <a:pt x="676" y="212"/>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CA" sz="4400"/>
              </a:p>
            </p:txBody>
          </p:sp>
          <p:cxnSp>
            <p:nvCxnSpPr>
              <p:cNvPr id="1055" name="AutoShape 31"/>
              <p:cNvCxnSpPr>
                <a:cxnSpLocks noChangeShapeType="1"/>
              </p:cNvCxnSpPr>
              <p:nvPr/>
            </p:nvCxnSpPr>
            <p:spPr bwMode="auto">
              <a:xfrm>
                <a:off x="4433" y="6906"/>
                <a:ext cx="0" cy="714"/>
              </a:xfrm>
              <a:prstGeom prst="straightConnector1">
                <a:avLst/>
              </a:prstGeom>
              <a:noFill/>
              <a:ln w="9525">
                <a:solidFill>
                  <a:srgbClr val="000000"/>
                </a:solidFill>
                <a:round/>
                <a:headEnd/>
                <a:tailEnd/>
              </a:ln>
            </p:spPr>
          </p:cxnSp>
          <p:cxnSp>
            <p:nvCxnSpPr>
              <p:cNvPr id="1056" name="AutoShape 32"/>
              <p:cNvCxnSpPr>
                <a:cxnSpLocks noChangeShapeType="1"/>
              </p:cNvCxnSpPr>
              <p:nvPr/>
            </p:nvCxnSpPr>
            <p:spPr bwMode="auto">
              <a:xfrm>
                <a:off x="4433" y="5973"/>
                <a:ext cx="801" cy="0"/>
              </a:xfrm>
              <a:prstGeom prst="straightConnector1">
                <a:avLst/>
              </a:prstGeom>
              <a:noFill/>
              <a:ln w="9525">
                <a:solidFill>
                  <a:srgbClr val="000000"/>
                </a:solidFill>
                <a:round/>
                <a:headEnd/>
                <a:tailEnd/>
              </a:ln>
            </p:spPr>
          </p:cxnSp>
          <p:cxnSp>
            <p:nvCxnSpPr>
              <p:cNvPr id="1057" name="AutoShape 33"/>
              <p:cNvCxnSpPr>
                <a:cxnSpLocks noChangeShapeType="1"/>
              </p:cNvCxnSpPr>
              <p:nvPr/>
            </p:nvCxnSpPr>
            <p:spPr bwMode="auto">
              <a:xfrm>
                <a:off x="4433" y="7118"/>
                <a:ext cx="801" cy="0"/>
              </a:xfrm>
              <a:prstGeom prst="straightConnector1">
                <a:avLst/>
              </a:prstGeom>
              <a:noFill/>
              <a:ln w="9525">
                <a:solidFill>
                  <a:srgbClr val="000000"/>
                </a:solidFill>
                <a:round/>
                <a:headEnd/>
                <a:tailEnd/>
              </a:ln>
            </p:spPr>
          </p:cxnSp>
          <p:cxnSp>
            <p:nvCxnSpPr>
              <p:cNvPr id="1058" name="AutoShape 34"/>
              <p:cNvCxnSpPr>
                <a:cxnSpLocks noChangeShapeType="1"/>
              </p:cNvCxnSpPr>
              <p:nvPr/>
            </p:nvCxnSpPr>
            <p:spPr bwMode="auto">
              <a:xfrm>
                <a:off x="5234" y="5973"/>
                <a:ext cx="0" cy="298"/>
              </a:xfrm>
              <a:prstGeom prst="straightConnector1">
                <a:avLst/>
              </a:prstGeom>
              <a:noFill/>
              <a:ln w="9525">
                <a:solidFill>
                  <a:srgbClr val="000000"/>
                </a:solidFill>
                <a:round/>
                <a:headEnd/>
                <a:tailEnd/>
              </a:ln>
            </p:spPr>
          </p:cxnSp>
          <p:cxnSp>
            <p:nvCxnSpPr>
              <p:cNvPr id="1059" name="AutoShape 35"/>
              <p:cNvCxnSpPr>
                <a:cxnSpLocks noChangeShapeType="1"/>
              </p:cNvCxnSpPr>
              <p:nvPr/>
            </p:nvCxnSpPr>
            <p:spPr bwMode="auto">
              <a:xfrm>
                <a:off x="5234" y="6868"/>
                <a:ext cx="0" cy="298"/>
              </a:xfrm>
              <a:prstGeom prst="straightConnector1">
                <a:avLst/>
              </a:prstGeom>
              <a:noFill/>
              <a:ln w="9525">
                <a:solidFill>
                  <a:srgbClr val="000000"/>
                </a:solidFill>
                <a:round/>
                <a:headEnd/>
                <a:tailEnd/>
              </a:ln>
            </p:spPr>
          </p:cxnSp>
          <p:sp>
            <p:nvSpPr>
              <p:cNvPr id="1060" name="Oval 36"/>
              <p:cNvSpPr>
                <a:spLocks noChangeArrowheads="1"/>
              </p:cNvSpPr>
              <p:nvPr/>
            </p:nvSpPr>
            <p:spPr bwMode="auto">
              <a:xfrm>
                <a:off x="4885" y="6207"/>
                <a:ext cx="714" cy="71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3600" b="0" i="0" u="none" strike="noStrike" cap="none" normalizeH="0" baseline="0" smtClean="0">
                    <a:ln>
                      <a:noFill/>
                    </a:ln>
                    <a:solidFill>
                      <a:schemeClr val="tx1"/>
                    </a:solidFill>
                    <a:effectLst/>
                    <a:latin typeface="Calibri" pitchFamily="34" charset="0"/>
                    <a:cs typeface="Arial" pitchFamily="34" charset="0"/>
                  </a:rPr>
                  <a:t>V</a:t>
                </a:r>
                <a:endParaRPr kumimoji="0" lang="en-US" sz="4400" b="0" i="0" u="none" strike="noStrike" cap="none" normalizeH="0" baseline="0" smtClean="0">
                  <a:ln>
                    <a:noFill/>
                  </a:ln>
                  <a:solidFill>
                    <a:schemeClr val="tx1"/>
                  </a:solidFill>
                  <a:effectLst/>
                  <a:latin typeface="Arial" pitchFamily="34" charset="0"/>
                  <a:cs typeface="Arial" pitchFamily="34" charset="0"/>
                </a:endParaRPr>
              </a:p>
            </p:txBody>
          </p:sp>
          <p:cxnSp>
            <p:nvCxnSpPr>
              <p:cNvPr id="1061" name="AutoShape 37"/>
              <p:cNvCxnSpPr>
                <a:cxnSpLocks noChangeShapeType="1"/>
              </p:cNvCxnSpPr>
              <p:nvPr/>
            </p:nvCxnSpPr>
            <p:spPr bwMode="auto">
              <a:xfrm flipH="1">
                <a:off x="1778" y="7567"/>
                <a:ext cx="2655" cy="0"/>
              </a:xfrm>
              <a:prstGeom prst="straightConnector1">
                <a:avLst/>
              </a:prstGeom>
              <a:noFill/>
              <a:ln w="9525">
                <a:solidFill>
                  <a:srgbClr val="000000"/>
                </a:solidFill>
                <a:round/>
                <a:headEnd/>
                <a:tailEnd/>
              </a:ln>
            </p:spPr>
          </p:cxnSp>
          <p:cxnSp>
            <p:nvCxnSpPr>
              <p:cNvPr id="1062" name="AutoShape 38"/>
              <p:cNvCxnSpPr>
                <a:cxnSpLocks noChangeShapeType="1"/>
              </p:cNvCxnSpPr>
              <p:nvPr/>
            </p:nvCxnSpPr>
            <p:spPr bwMode="auto">
              <a:xfrm flipV="1">
                <a:off x="1778" y="6906"/>
                <a:ext cx="0" cy="714"/>
              </a:xfrm>
              <a:prstGeom prst="straightConnector1">
                <a:avLst/>
              </a:prstGeom>
              <a:noFill/>
              <a:ln w="9525">
                <a:solidFill>
                  <a:srgbClr val="000000"/>
                </a:solidFill>
                <a:round/>
                <a:headEnd/>
                <a:tailEnd/>
              </a:ln>
            </p:spPr>
          </p:cxnSp>
          <p:sp>
            <p:nvSpPr>
              <p:cNvPr id="1063" name="Oval 39"/>
              <p:cNvSpPr>
                <a:spLocks noChangeArrowheads="1"/>
              </p:cNvSpPr>
              <p:nvPr/>
            </p:nvSpPr>
            <p:spPr bwMode="auto">
              <a:xfrm>
                <a:off x="1689" y="6793"/>
                <a:ext cx="143" cy="14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CA" sz="4400"/>
              </a:p>
            </p:txBody>
          </p:sp>
          <p:cxnSp>
            <p:nvCxnSpPr>
              <p:cNvPr id="1064" name="AutoShape 40"/>
              <p:cNvCxnSpPr>
                <a:cxnSpLocks noChangeShapeType="1"/>
              </p:cNvCxnSpPr>
              <p:nvPr/>
            </p:nvCxnSpPr>
            <p:spPr bwMode="auto">
              <a:xfrm flipV="1">
                <a:off x="1754" y="5752"/>
                <a:ext cx="0" cy="714"/>
              </a:xfrm>
              <a:prstGeom prst="straightConnector1">
                <a:avLst/>
              </a:prstGeom>
              <a:noFill/>
              <a:ln w="9525">
                <a:solidFill>
                  <a:srgbClr val="000000"/>
                </a:solidFill>
                <a:round/>
                <a:headEnd/>
                <a:tailEnd/>
              </a:ln>
            </p:spPr>
          </p:cxnSp>
          <p:sp>
            <p:nvSpPr>
              <p:cNvPr id="1065" name="Oval 41"/>
              <p:cNvSpPr>
                <a:spLocks noChangeArrowheads="1"/>
              </p:cNvSpPr>
              <p:nvPr/>
            </p:nvSpPr>
            <p:spPr bwMode="auto">
              <a:xfrm>
                <a:off x="1689" y="6413"/>
                <a:ext cx="143" cy="14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CA" sz="4400"/>
              </a:p>
            </p:txBody>
          </p:sp>
          <p:grpSp>
            <p:nvGrpSpPr>
              <p:cNvPr id="1066" name="Group 42"/>
              <p:cNvGrpSpPr>
                <a:grpSpLocks/>
              </p:cNvGrpSpPr>
              <p:nvPr/>
            </p:nvGrpSpPr>
            <p:grpSpPr bwMode="auto">
              <a:xfrm>
                <a:off x="1475" y="6746"/>
                <a:ext cx="125" cy="190"/>
                <a:chOff x="2627" y="7297"/>
                <a:chExt cx="125" cy="190"/>
              </a:xfrm>
            </p:grpSpPr>
            <p:cxnSp>
              <p:nvCxnSpPr>
                <p:cNvPr id="1067" name="AutoShape 43"/>
                <p:cNvCxnSpPr>
                  <a:cxnSpLocks noChangeShapeType="1"/>
                </p:cNvCxnSpPr>
                <p:nvPr/>
              </p:nvCxnSpPr>
              <p:spPr bwMode="auto">
                <a:xfrm>
                  <a:off x="2627" y="7400"/>
                  <a:ext cx="125" cy="1"/>
                </a:xfrm>
                <a:prstGeom prst="straightConnector1">
                  <a:avLst/>
                </a:prstGeom>
                <a:noFill/>
                <a:ln w="9525">
                  <a:solidFill>
                    <a:srgbClr val="000000"/>
                  </a:solidFill>
                  <a:round/>
                  <a:headEnd/>
                  <a:tailEnd/>
                </a:ln>
              </p:spPr>
            </p:cxnSp>
            <p:cxnSp>
              <p:nvCxnSpPr>
                <p:cNvPr id="1068" name="AutoShape 44"/>
                <p:cNvCxnSpPr>
                  <a:cxnSpLocks noChangeShapeType="1"/>
                </p:cNvCxnSpPr>
                <p:nvPr/>
              </p:nvCxnSpPr>
              <p:spPr bwMode="auto">
                <a:xfrm>
                  <a:off x="2692" y="7297"/>
                  <a:ext cx="0" cy="190"/>
                </a:xfrm>
                <a:prstGeom prst="straightConnector1">
                  <a:avLst/>
                </a:prstGeom>
                <a:noFill/>
                <a:ln w="9525">
                  <a:solidFill>
                    <a:srgbClr val="000000"/>
                  </a:solidFill>
                  <a:round/>
                  <a:headEnd/>
                  <a:tailEnd/>
                </a:ln>
              </p:spPr>
            </p:cxnSp>
          </p:grpSp>
          <p:cxnSp>
            <p:nvCxnSpPr>
              <p:cNvPr id="1069" name="AutoShape 45"/>
              <p:cNvCxnSpPr>
                <a:cxnSpLocks noChangeShapeType="1"/>
              </p:cNvCxnSpPr>
              <p:nvPr/>
            </p:nvCxnSpPr>
            <p:spPr bwMode="auto">
              <a:xfrm>
                <a:off x="1475" y="6457"/>
                <a:ext cx="125" cy="0"/>
              </a:xfrm>
              <a:prstGeom prst="straightConnector1">
                <a:avLst/>
              </a:prstGeom>
              <a:noFill/>
              <a:ln w="9525">
                <a:solidFill>
                  <a:srgbClr val="000000"/>
                </a:solidFill>
                <a:round/>
                <a:headEnd/>
                <a:tailEnd/>
              </a:ln>
            </p:spPr>
          </p:cxnSp>
        </p:gr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As the voltage is increased so does the load. The graph above shows voltage </a:t>
            </a:r>
            <a:r>
              <a:rPr lang="en-CA" dirty="0" err="1" smtClean="0"/>
              <a:t>vs</a:t>
            </a:r>
            <a:r>
              <a:rPr lang="en-CA" dirty="0" smtClean="0"/>
              <a:t> current is a straight line. The slope of the graph is resistance which remained unchanged in the experiment.</a:t>
            </a:r>
          </a:p>
          <a:p>
            <a:endParaRPr lang="en-CA" dirty="0" smtClean="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graphicFrame>
        <p:nvGraphicFramePr>
          <p:cNvPr id="6" name="Chart 5"/>
          <p:cNvGraphicFramePr/>
          <p:nvPr/>
        </p:nvGraphicFramePr>
        <p:xfrm>
          <a:off x="467544" y="3501008"/>
          <a:ext cx="7920879" cy="29523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graphicFrame>
        <p:nvGraphicFramePr>
          <p:cNvPr id="4" name="Content Placeholder 3"/>
          <p:cNvGraphicFramePr>
            <a:graphicFrameLocks noGrp="1"/>
          </p:cNvGraphicFramePr>
          <p:nvPr>
            <p:ph sz="quarter" idx="1"/>
          </p:nvPr>
        </p:nvGraphicFramePr>
        <p:xfrm>
          <a:off x="1115616" y="1772814"/>
          <a:ext cx="7056784" cy="4896546"/>
        </p:xfrm>
        <a:graphic>
          <a:graphicData uri="http://schemas.openxmlformats.org/drawingml/2006/table">
            <a:tbl>
              <a:tblPr/>
              <a:tblGrid>
                <a:gridCol w="2350402"/>
                <a:gridCol w="2353191"/>
                <a:gridCol w="2353191"/>
              </a:tblGrid>
              <a:tr h="816091">
                <a:tc>
                  <a:txBody>
                    <a:bodyPr/>
                    <a:lstStyle/>
                    <a:p>
                      <a:pPr algn="r">
                        <a:lnSpc>
                          <a:spcPct val="115000"/>
                        </a:lnSpc>
                        <a:spcAft>
                          <a:spcPts val="0"/>
                        </a:spcAft>
                      </a:pPr>
                      <a:r>
                        <a:rPr lang="en-CA" sz="3600" dirty="0">
                          <a:latin typeface="Times New Roman"/>
                          <a:ea typeface="Calibri"/>
                          <a:cs typeface="Times New Roman"/>
                        </a:rPr>
                        <a:t>I (A)</a:t>
                      </a:r>
                      <a:endParaRPr lang="en-CA" sz="3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3600" dirty="0">
                          <a:latin typeface="Times New Roman"/>
                          <a:ea typeface="Calibri"/>
                          <a:cs typeface="Times New Roman"/>
                        </a:rPr>
                        <a:t>V (V)</a:t>
                      </a:r>
                      <a:endParaRPr lang="en-CA" sz="3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n-CA" sz="36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6091">
                <a:tc>
                  <a:txBody>
                    <a:bodyPr/>
                    <a:lstStyle/>
                    <a:p>
                      <a:pPr algn="r">
                        <a:lnSpc>
                          <a:spcPct val="115000"/>
                        </a:lnSpc>
                        <a:spcAft>
                          <a:spcPts val="0"/>
                        </a:spcAft>
                      </a:pPr>
                      <a:r>
                        <a:rPr lang="en-CA" sz="3600">
                          <a:latin typeface="Times New Roman"/>
                          <a:ea typeface="Calibri"/>
                          <a:cs typeface="Times New Roman"/>
                        </a:rPr>
                        <a:t>0</a:t>
                      </a:r>
                      <a:endParaRPr lang="en-CA" sz="3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3600" dirty="0">
                          <a:latin typeface="Times New Roman"/>
                          <a:ea typeface="Calibri"/>
                          <a:cs typeface="Times New Roman"/>
                        </a:rPr>
                        <a:t>0 </a:t>
                      </a:r>
                      <a:endParaRPr lang="en-CA" sz="3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3600">
                          <a:latin typeface="Times New Roman"/>
                          <a:ea typeface="Calibri"/>
                          <a:cs typeface="Times New Roman"/>
                        </a:rPr>
                        <a:t>-</a:t>
                      </a:r>
                      <a:endParaRPr lang="en-CA" sz="3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6091">
                <a:tc>
                  <a:txBody>
                    <a:bodyPr/>
                    <a:lstStyle/>
                    <a:p>
                      <a:pPr algn="r">
                        <a:lnSpc>
                          <a:spcPct val="115000"/>
                        </a:lnSpc>
                        <a:spcAft>
                          <a:spcPts val="0"/>
                        </a:spcAft>
                      </a:pPr>
                      <a:r>
                        <a:rPr lang="en-CA" sz="3600" dirty="0">
                          <a:latin typeface="Times New Roman"/>
                          <a:ea typeface="Calibri"/>
                          <a:cs typeface="Times New Roman"/>
                        </a:rPr>
                        <a:t>0.12</a:t>
                      </a:r>
                      <a:endParaRPr lang="en-CA" sz="3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3600">
                          <a:latin typeface="Times New Roman"/>
                          <a:ea typeface="Calibri"/>
                          <a:cs typeface="Times New Roman"/>
                        </a:rPr>
                        <a:t>0.31</a:t>
                      </a:r>
                      <a:endParaRPr lang="en-CA" sz="3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3600" dirty="0">
                          <a:latin typeface="Times New Roman"/>
                          <a:ea typeface="Calibri"/>
                          <a:cs typeface="Times New Roman"/>
                        </a:rPr>
                        <a:t>2.6</a:t>
                      </a:r>
                      <a:endParaRPr lang="en-CA" sz="3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6091">
                <a:tc>
                  <a:txBody>
                    <a:bodyPr/>
                    <a:lstStyle/>
                    <a:p>
                      <a:pPr algn="r">
                        <a:lnSpc>
                          <a:spcPct val="115000"/>
                        </a:lnSpc>
                        <a:spcAft>
                          <a:spcPts val="0"/>
                        </a:spcAft>
                      </a:pPr>
                      <a:r>
                        <a:rPr lang="en-CA" sz="3600">
                          <a:latin typeface="Times New Roman"/>
                          <a:ea typeface="Calibri"/>
                          <a:cs typeface="Times New Roman"/>
                        </a:rPr>
                        <a:t>0.25</a:t>
                      </a:r>
                      <a:endParaRPr lang="en-CA" sz="3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3600">
                          <a:latin typeface="Times New Roman"/>
                          <a:ea typeface="Calibri"/>
                          <a:cs typeface="Times New Roman"/>
                        </a:rPr>
                        <a:t>0.64</a:t>
                      </a:r>
                      <a:endParaRPr lang="en-CA" sz="3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3600" dirty="0">
                          <a:latin typeface="Times New Roman"/>
                          <a:ea typeface="Calibri"/>
                          <a:cs typeface="Times New Roman"/>
                        </a:rPr>
                        <a:t>2.6</a:t>
                      </a:r>
                      <a:endParaRPr lang="en-CA" sz="3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6091">
                <a:tc>
                  <a:txBody>
                    <a:bodyPr/>
                    <a:lstStyle/>
                    <a:p>
                      <a:pPr algn="r">
                        <a:lnSpc>
                          <a:spcPct val="115000"/>
                        </a:lnSpc>
                        <a:spcAft>
                          <a:spcPts val="0"/>
                        </a:spcAft>
                      </a:pPr>
                      <a:r>
                        <a:rPr lang="en-CA" sz="3600">
                          <a:latin typeface="Times New Roman"/>
                          <a:ea typeface="Calibri"/>
                          <a:cs typeface="Times New Roman"/>
                        </a:rPr>
                        <a:t>0.40</a:t>
                      </a:r>
                      <a:endParaRPr lang="en-CA" sz="3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3600">
                          <a:latin typeface="Times New Roman"/>
                          <a:ea typeface="Calibri"/>
                          <a:cs typeface="Times New Roman"/>
                        </a:rPr>
                        <a:t>1.04</a:t>
                      </a:r>
                      <a:endParaRPr lang="en-CA" sz="3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3600" dirty="0">
                          <a:latin typeface="Times New Roman"/>
                          <a:ea typeface="Calibri"/>
                          <a:cs typeface="Times New Roman"/>
                        </a:rPr>
                        <a:t>2.6</a:t>
                      </a:r>
                      <a:endParaRPr lang="en-CA" sz="3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6091">
                <a:tc>
                  <a:txBody>
                    <a:bodyPr/>
                    <a:lstStyle/>
                    <a:p>
                      <a:pPr algn="r">
                        <a:lnSpc>
                          <a:spcPct val="115000"/>
                        </a:lnSpc>
                        <a:spcAft>
                          <a:spcPts val="0"/>
                        </a:spcAft>
                      </a:pPr>
                      <a:r>
                        <a:rPr lang="en-CA" sz="3600">
                          <a:latin typeface="Times New Roman"/>
                          <a:ea typeface="Calibri"/>
                          <a:cs typeface="Times New Roman"/>
                        </a:rPr>
                        <a:t>0.57</a:t>
                      </a:r>
                      <a:endParaRPr lang="en-CA" sz="3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3600">
                          <a:latin typeface="Times New Roman"/>
                          <a:ea typeface="Calibri"/>
                          <a:cs typeface="Times New Roman"/>
                        </a:rPr>
                        <a:t>1.47</a:t>
                      </a:r>
                      <a:endParaRPr lang="en-CA" sz="3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CA" sz="3600" dirty="0">
                          <a:latin typeface="Times New Roman"/>
                          <a:ea typeface="Calibri"/>
                          <a:cs typeface="Times New Roman"/>
                        </a:rPr>
                        <a:t>2.6</a:t>
                      </a:r>
                      <a:endParaRPr lang="en-CA" sz="3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048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352425" cy="333375"/>
          </a:xfrm>
          <a:prstGeom prst="rect">
            <a:avLst/>
          </a:prstGeom>
          <a:noFill/>
        </p:spPr>
      </p:pic>
      <p:graphicFrame>
        <p:nvGraphicFramePr>
          <p:cNvPr id="6" name="Table 5"/>
          <p:cNvGraphicFramePr>
            <a:graphicFrameLocks noGrp="1"/>
          </p:cNvGraphicFramePr>
          <p:nvPr/>
        </p:nvGraphicFramePr>
        <p:xfrm>
          <a:off x="4304030" y="3332607"/>
          <a:ext cx="535940" cy="192786"/>
        </p:xfrm>
        <a:graphic>
          <a:graphicData uri="http://schemas.openxmlformats.org/drawingml/2006/table">
            <a:tbl>
              <a:tblPr/>
              <a:tblGrid>
                <a:gridCol w="535940"/>
              </a:tblGrid>
              <a:tr h="0">
                <a:tc>
                  <a:txBody>
                    <a:bodyPr/>
                    <a:lstStyle/>
                    <a:p>
                      <a:pPr algn="r">
                        <a:lnSpc>
                          <a:spcPct val="115000"/>
                        </a:lnSpc>
                        <a:spcAft>
                          <a:spcPts val="0"/>
                        </a:spcAft>
                      </a:pPr>
                      <a:endParaRPr lang="en-CA" sz="11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0482"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516216" y="1772816"/>
            <a:ext cx="756967" cy="7160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err="1" smtClean="0"/>
              <a:t>Gerog</a:t>
            </a:r>
            <a:r>
              <a:rPr lang="en-CA" dirty="0" smtClean="0"/>
              <a:t> Simon Ohm, found that the volts/ampere ratio was consistent for a particular resistor and created the formula </a:t>
            </a:r>
          </a:p>
          <a:p>
            <a:endParaRPr lang="en-CA" dirty="0"/>
          </a:p>
        </p:txBody>
      </p:sp>
      <p:pic>
        <p:nvPicPr>
          <p:cNvPr id="4"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995936" y="2852936"/>
            <a:ext cx="1895186" cy="170080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60</TotalTime>
  <Words>852</Words>
  <Application>Microsoft Office PowerPoint</Application>
  <PresentationFormat>On-screen Show (4:3)</PresentationFormat>
  <Paragraphs>89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Median</vt:lpstr>
      <vt:lpstr>Resistance – Ohm’s Law</vt:lpstr>
      <vt:lpstr>Resistance</vt:lpstr>
      <vt:lpstr>Slide 3</vt:lpstr>
      <vt:lpstr>Slide 4</vt:lpstr>
      <vt:lpstr>Resistance in a Wire –comparing water to electricity </vt:lpstr>
      <vt:lpstr>Slide 6</vt:lpstr>
      <vt:lpstr>Slide 7</vt:lpstr>
      <vt:lpstr>Slide 8</vt:lpstr>
      <vt:lpstr>Slide 9</vt:lpstr>
      <vt:lpstr>Slide 10</vt:lpstr>
      <vt:lpstr>Ohm’s Law</vt:lpstr>
      <vt:lpstr>Example 1: Calculating Current </vt:lpstr>
      <vt:lpstr>Slide 13</vt:lpstr>
      <vt:lpstr>Slide 14</vt:lpstr>
      <vt:lpstr>Example 2: Calculate Resistance  </vt:lpstr>
      <vt:lpstr>Slide 16</vt:lpstr>
      <vt:lpstr>Slide 17</vt:lpstr>
      <vt:lpstr>Example 3: Calculating Voltage </vt:lpstr>
      <vt:lpstr>Slide 19</vt:lpstr>
      <vt:lpstr>Slide 20</vt:lpstr>
      <vt:lpstr>Factors that Determine Resistance </vt:lpstr>
      <vt:lpstr>Length </vt:lpstr>
      <vt:lpstr>Cross-sectional Area</vt:lpstr>
      <vt:lpstr>Type of material </vt:lpstr>
      <vt:lpstr>Temperature</vt:lpstr>
      <vt:lpstr>Questions</vt:lpstr>
      <vt:lpstr>Slide 27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Resistance – Ohm’s Law</dc:title>
  <dc:creator>David W Hoover</dc:creator>
  <cp:lastModifiedBy>Morrison</cp:lastModifiedBy>
  <cp:revision>8</cp:revision>
  <dcterms:created xsi:type="dcterms:W3CDTF">2011-03-24T04:10:18Z</dcterms:created>
  <dcterms:modified xsi:type="dcterms:W3CDTF">2013-01-17T00:54:17Z</dcterms:modified>
</cp:coreProperties>
</file>