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1" r:id="rId18"/>
    <p:sldId id="272" r:id="rId19"/>
    <p:sldId id="273" r:id="rId20"/>
    <p:sldId id="275" r:id="rId21"/>
    <p:sldId id="274"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D316F2FC-2CDC-43A7-A8DF-3ED5236A231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D316F2FC-2CDC-43A7-A8DF-3ED5236A231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D316F2FC-2CDC-43A7-A8DF-3ED5236A231E}" type="slidenum">
              <a:rPr lang="en-CA" smtClean="0"/>
              <a:pPr/>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D316F2FC-2CDC-43A7-A8DF-3ED5236A231E}" type="slidenum">
              <a:rPr lang="en-CA" smtClean="0"/>
              <a:pPr/>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16F2FC-2CDC-43A7-A8DF-3ED5236A231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8FFF4C2-B224-40F8-AF94-E65F8995BAEC}" type="datetimeFigureOut">
              <a:rPr lang="en-CA" smtClean="0"/>
              <a:pPr/>
              <a:t>03/02/2011</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D316F2FC-2CDC-43A7-A8DF-3ED5236A231E}" type="slidenum">
              <a:rPr lang="en-CA" smtClean="0"/>
              <a:pPr/>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8FFF4C2-B224-40F8-AF94-E65F8995BAEC}" type="datetimeFigureOut">
              <a:rPr lang="en-CA" smtClean="0"/>
              <a:pPr/>
              <a:t>03/02/2011</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16F2FC-2CDC-43A7-A8DF-3ED5236A231E}" type="slidenum">
              <a:rPr lang="en-CA" smtClean="0"/>
              <a:pPr/>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t>Vectors: Position and </a:t>
            </a:r>
            <a:r>
              <a:rPr lang="en-CA" b="1" dirty="0" smtClean="0"/>
              <a:t>Displacement</a:t>
            </a:r>
            <a:endParaRPr lang="en-CA" dirty="0"/>
          </a:p>
        </p:txBody>
      </p:sp>
      <p:sp>
        <p:nvSpPr>
          <p:cNvPr id="3" name="Subtitle 2"/>
          <p:cNvSpPr>
            <a:spLocks noGrp="1"/>
          </p:cNvSpPr>
          <p:nvPr>
            <p:ph type="subTitle" idx="1"/>
          </p:nvPr>
        </p:nvSpPr>
        <p:spPr/>
        <p:txBody>
          <a:bodyPr/>
          <a:lstStyle/>
          <a:p>
            <a:r>
              <a:rPr lang="en-CA" dirty="0" smtClean="0"/>
              <a:t>Lesson 11 </a:t>
            </a:r>
          </a:p>
          <a:p>
            <a:r>
              <a:rPr lang="en-CA" dirty="0" smtClean="0"/>
              <a:t>February 2</a:t>
            </a:r>
            <a:r>
              <a:rPr lang="en-CA" baseline="30000" dirty="0" smtClean="0"/>
              <a:t>nd</a:t>
            </a:r>
            <a:r>
              <a:rPr lang="en-CA" dirty="0" smtClean="0"/>
              <a:t>, 2011</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When distance is traveled in a straight line such as on a track or street, position </a:t>
            </a:r>
            <a:r>
              <a:rPr lang="en-CA" b="1" dirty="0" smtClean="0"/>
              <a:t>, </a:t>
            </a:r>
            <a:r>
              <a:rPr lang="en-CA" dirty="0" smtClean="0"/>
              <a:t>is often stated as a positive or negative value relative to a zero point. </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sp>
        <p:nvSpPr>
          <p:cNvPr id="4" name="Rectangle 3"/>
          <p:cNvSpPr/>
          <p:nvPr/>
        </p:nvSpPr>
        <p:spPr>
          <a:xfrm>
            <a:off x="323528" y="1556792"/>
            <a:ext cx="8568952" cy="44644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en-CA"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 change in position. </a:t>
            </a:r>
            <a:endParaRPr kumimoji="0" lang="en-CA" sz="2000" b="0" i="0" u="none" strike="noStrike" cap="none" normalizeH="0" baseline="0" dirty="0" smtClean="0">
              <a:ln>
                <a:noFill/>
              </a:ln>
              <a:solidFill>
                <a:srgbClr val="002060"/>
              </a:solidFill>
              <a:effectLst/>
              <a:latin typeface="Arial" pitchFamily="34" charset="0"/>
              <a:cs typeface="Arial" pitchFamily="34" charset="0"/>
            </a:endParaRPr>
          </a:p>
          <a:p>
            <a:pPr algn="ctr"/>
            <a:endParaRPr lang="en-CA" dirty="0"/>
          </a:p>
        </p:txBody>
      </p:sp>
      <p:pic>
        <p:nvPicPr>
          <p:cNvPr id="3379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47864" y="1700808"/>
            <a:ext cx="720080" cy="871676"/>
          </a:xfrm>
          <a:prstGeom prst="rect">
            <a:avLst/>
          </a:prstGeom>
          <a:noFill/>
        </p:spPr>
      </p:pic>
      <p:pic>
        <p:nvPicPr>
          <p:cNvPr id="337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87824" y="4509120"/>
            <a:ext cx="3284270" cy="795139"/>
          </a:xfrm>
          <a:prstGeom prst="rect">
            <a:avLst/>
          </a:prstGeom>
          <a:noFill/>
        </p:spPr>
      </p:pic>
      <p:sp>
        <p:nvSpPr>
          <p:cNvPr id="33795" name="Rectangle 3"/>
          <p:cNvSpPr>
            <a:spLocks noChangeArrowheads="1"/>
          </p:cNvSpPr>
          <p:nvPr/>
        </p:nvSpPr>
        <p:spPr bwMode="auto">
          <a:xfrm>
            <a:off x="683568" y="1700808"/>
            <a:ext cx="25907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32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Displacement</a:t>
            </a:r>
            <a:r>
              <a:rPr kumimoji="0" lang="en-CA"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91440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C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Example:</a:t>
            </a:r>
            <a:endParaRPr lang="en-CA" dirty="0"/>
          </a:p>
        </p:txBody>
      </p:sp>
      <p:sp>
        <p:nvSpPr>
          <p:cNvPr id="3" name="Content Placeholder 2"/>
          <p:cNvSpPr>
            <a:spLocks noGrp="1"/>
          </p:cNvSpPr>
          <p:nvPr>
            <p:ph idx="1"/>
          </p:nvPr>
        </p:nvSpPr>
        <p:spPr/>
        <p:txBody>
          <a:bodyPr/>
          <a:lstStyle/>
          <a:p>
            <a:r>
              <a:rPr lang="en-CA" dirty="0" smtClean="0"/>
              <a:t>The area outside of the gym where the two hallway of </a:t>
            </a:r>
            <a:r>
              <a:rPr lang="en-CA" dirty="0" err="1" smtClean="0"/>
              <a:t>DDECS</a:t>
            </a:r>
            <a:r>
              <a:rPr lang="en-CA" dirty="0" smtClean="0"/>
              <a:t> divide will be the initial position. You arrive at school after lunch realize that you are late when you look at the clock and walk 5 m [E] to the front desk to get a late slip. You then walk to the starting position and continue straight down the [E] hallway for 40 m and stop right in front of room 10. How far have you walked [E]? </a:t>
            </a: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Total distance</a:t>
            </a:r>
            <a:endParaRPr lang="en-CA" dirty="0"/>
          </a:p>
        </p:txBody>
      </p:sp>
      <p:sp>
        <p:nvSpPr>
          <p:cNvPr id="3" name="Content Placeholder 2"/>
          <p:cNvSpPr>
            <a:spLocks noGrp="1"/>
          </p:cNvSpPr>
          <p:nvPr>
            <p:ph idx="1"/>
          </p:nvPr>
        </p:nvSpPr>
        <p:spPr/>
        <p:txBody>
          <a:bodyPr/>
          <a:lstStyle/>
          <a:p>
            <a:endParaRPr lang="en-CA"/>
          </a:p>
        </p:txBody>
      </p:sp>
      <p:sp>
        <p:nvSpPr>
          <p:cNvPr id="4" name="Rectangle 3"/>
          <p:cNvSpPr/>
          <p:nvPr/>
        </p:nvSpPr>
        <p:spPr>
          <a:xfrm>
            <a:off x="323528" y="1556792"/>
            <a:ext cx="8568952" cy="44644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68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1772816"/>
            <a:ext cx="5948487" cy="1440160"/>
          </a:xfrm>
          <a:prstGeom prst="rect">
            <a:avLst/>
          </a:prstGeom>
          <a:noFill/>
        </p:spPr>
      </p:pic>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68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3356992"/>
            <a:ext cx="7776864" cy="10801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484784"/>
            <a:ext cx="8892480" cy="46085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What is your displacement?</a:t>
            </a:r>
            <a:endParaRPr lang="en-CA" dirty="0"/>
          </a:p>
        </p:txBody>
      </p:sp>
      <p:sp>
        <p:nvSpPr>
          <p:cNvPr id="3" name="Content Placeholder 2"/>
          <p:cNvSpPr>
            <a:spLocks noGrp="1"/>
          </p:cNvSpPr>
          <p:nvPr>
            <p:ph idx="1"/>
          </p:nvPr>
        </p:nvSpPr>
        <p:spPr/>
        <p:txBody>
          <a:bodyPr/>
          <a:lstStyle/>
          <a:p>
            <a:endParaRPr lang="en-CA"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27584" y="2132856"/>
            <a:ext cx="7138184" cy="72008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Symbol Format</a:t>
            </a:r>
            <a:endParaRPr lang="en-CA" dirty="0"/>
          </a:p>
        </p:txBody>
      </p:sp>
      <p:sp>
        <p:nvSpPr>
          <p:cNvPr id="3" name="Content Placeholder 2"/>
          <p:cNvSpPr>
            <a:spLocks noGrp="1"/>
          </p:cNvSpPr>
          <p:nvPr>
            <p:ph idx="1"/>
          </p:nvPr>
        </p:nvSpPr>
        <p:spPr/>
        <p:txBody>
          <a:bodyPr/>
          <a:lstStyle/>
          <a:p>
            <a:r>
              <a:rPr lang="en-CA" dirty="0" smtClean="0"/>
              <a:t>There is an international convention for writing a vector quantity, using number symbols, SI unit symbols and, and direction symbols.  Using words like forwards and backwards can be misinterpreted. </a:t>
            </a:r>
          </a:p>
          <a:p>
            <a:r>
              <a:rPr lang="en-CA" dirty="0" smtClean="0"/>
              <a:t>Compass points are more internationally organized and scientific. </a:t>
            </a:r>
          </a:p>
          <a:p>
            <a:r>
              <a:rPr lang="en-CA" dirty="0" smtClean="0"/>
              <a:t>Example: 52 m [N] instead of 52 m up. </a:t>
            </a:r>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Drawing Vectors</a:t>
            </a:r>
            <a:endParaRPr lang="en-CA" dirty="0"/>
          </a:p>
        </p:txBody>
      </p:sp>
      <p:sp>
        <p:nvSpPr>
          <p:cNvPr id="3" name="Content Placeholder 2"/>
          <p:cNvSpPr>
            <a:spLocks noGrp="1"/>
          </p:cNvSpPr>
          <p:nvPr>
            <p:ph idx="1"/>
          </p:nvPr>
        </p:nvSpPr>
        <p:spPr/>
        <p:txBody>
          <a:bodyPr/>
          <a:lstStyle/>
          <a:p>
            <a:r>
              <a:rPr lang="en-CA" dirty="0" smtClean="0"/>
              <a:t>An alternative way of communicating vector quantities is to use vectors. A vector is a line segment that represents the size and direction of a vector quantity. The vectors are drawn to scale that should be stated. The vector indicates both size and direction. </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Drawing Vectors</a:t>
            </a:r>
            <a:endParaRPr lang="en-CA" dirty="0"/>
          </a:p>
        </p:txBody>
      </p:sp>
      <p:sp>
        <p:nvSpPr>
          <p:cNvPr id="3" name="Content Placeholder 2"/>
          <p:cNvSpPr>
            <a:spLocks noGrp="1"/>
          </p:cNvSpPr>
          <p:nvPr>
            <p:ph idx="1"/>
          </p:nvPr>
        </p:nvSpPr>
        <p:spPr>
          <a:solidFill>
            <a:schemeClr val="tx1"/>
          </a:solidFill>
        </p:spPr>
        <p:txBody>
          <a:bodyPr/>
          <a:lstStyle/>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pPr algn="ctr"/>
            <a:r>
              <a:rPr lang="en-CA" dirty="0" smtClean="0">
                <a:solidFill>
                  <a:schemeClr val="bg1"/>
                </a:solidFill>
              </a:rPr>
              <a:t>75 km </a:t>
            </a:r>
          </a:p>
          <a:p>
            <a:pPr algn="ctr"/>
            <a:r>
              <a:rPr lang="en-CA" dirty="0" smtClean="0">
                <a:solidFill>
                  <a:schemeClr val="bg1"/>
                </a:solidFill>
              </a:rPr>
              <a:t>1 cm = 25 km </a:t>
            </a:r>
            <a:endParaRPr lang="en-CA" dirty="0">
              <a:solidFill>
                <a:schemeClr val="bg1"/>
              </a:solidFill>
            </a:endParaRPr>
          </a:p>
        </p:txBody>
      </p:sp>
      <p:cxnSp>
        <p:nvCxnSpPr>
          <p:cNvPr id="14" name="Straight Arrow Connector 13"/>
          <p:cNvCxnSpPr/>
          <p:nvPr/>
        </p:nvCxnSpPr>
        <p:spPr>
          <a:xfrm>
            <a:off x="2915816" y="3789040"/>
            <a:ext cx="266429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9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8921"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1772816"/>
            <a:ext cx="3512738" cy="7920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Drawing Vectors</a:t>
            </a:r>
            <a:endParaRPr lang="en-CA" dirty="0"/>
          </a:p>
        </p:txBody>
      </p:sp>
      <p:sp>
        <p:nvSpPr>
          <p:cNvPr id="3" name="Content Placeholder 2"/>
          <p:cNvSpPr>
            <a:spLocks noGrp="1"/>
          </p:cNvSpPr>
          <p:nvPr>
            <p:ph idx="1"/>
          </p:nvPr>
        </p:nvSpPr>
        <p:spPr>
          <a:solidFill>
            <a:schemeClr val="tx1"/>
          </a:solidFill>
        </p:spPr>
        <p:txBody>
          <a:bodyPr/>
          <a:lstStyle/>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pPr algn="ctr"/>
            <a:r>
              <a:rPr lang="en-CA" dirty="0" smtClean="0">
                <a:solidFill>
                  <a:schemeClr val="bg1"/>
                </a:solidFill>
              </a:rPr>
              <a:t>38 km </a:t>
            </a:r>
          </a:p>
          <a:p>
            <a:pPr algn="ctr"/>
            <a:r>
              <a:rPr lang="en-CA" dirty="0" smtClean="0">
                <a:solidFill>
                  <a:schemeClr val="bg1"/>
                </a:solidFill>
              </a:rPr>
              <a:t>1 cm = 25 km </a:t>
            </a:r>
            <a:endParaRPr lang="en-CA" dirty="0">
              <a:solidFill>
                <a:schemeClr val="bg1"/>
              </a:solidFill>
            </a:endParaRPr>
          </a:p>
        </p:txBody>
      </p:sp>
      <p:cxnSp>
        <p:nvCxnSpPr>
          <p:cNvPr id="14" name="Straight Arrow Connector 13"/>
          <p:cNvCxnSpPr/>
          <p:nvPr/>
        </p:nvCxnSpPr>
        <p:spPr>
          <a:xfrm rot="10800000" flipV="1">
            <a:off x="3635896" y="3789040"/>
            <a:ext cx="194421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9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1772816"/>
            <a:ext cx="4019925" cy="86409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Drawing Vectors</a:t>
            </a:r>
            <a:endParaRPr lang="en-CA" dirty="0"/>
          </a:p>
        </p:txBody>
      </p:sp>
      <p:sp>
        <p:nvSpPr>
          <p:cNvPr id="3" name="Content Placeholder 2"/>
          <p:cNvSpPr>
            <a:spLocks noGrp="1"/>
          </p:cNvSpPr>
          <p:nvPr>
            <p:ph idx="1"/>
          </p:nvPr>
        </p:nvSpPr>
        <p:spPr>
          <a:solidFill>
            <a:schemeClr val="tx1"/>
          </a:solidFill>
        </p:spPr>
        <p:txBody>
          <a:bodyPr/>
          <a:lstStyle/>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r>
              <a:rPr lang="en-CA" dirty="0" smtClean="0">
                <a:solidFill>
                  <a:schemeClr val="bg1"/>
                </a:solidFill>
              </a:rPr>
              <a:t>57m</a:t>
            </a:r>
          </a:p>
          <a:p>
            <a:pPr algn="ctr"/>
            <a:r>
              <a:rPr lang="en-CA" dirty="0" smtClean="0">
                <a:solidFill>
                  <a:schemeClr val="bg1"/>
                </a:solidFill>
              </a:rPr>
              <a:t>1 cm = 25 m </a:t>
            </a:r>
            <a:endParaRPr lang="en-CA" dirty="0">
              <a:solidFill>
                <a:schemeClr val="bg1"/>
              </a:solidFill>
            </a:endParaRPr>
          </a:p>
        </p:txBody>
      </p:sp>
      <p:cxnSp>
        <p:nvCxnSpPr>
          <p:cNvPr id="14" name="Straight Arrow Connector 13"/>
          <p:cNvCxnSpPr/>
          <p:nvPr/>
        </p:nvCxnSpPr>
        <p:spPr>
          <a:xfrm rot="5400000" flipH="1" flipV="1">
            <a:off x="1475656" y="4365104"/>
            <a:ext cx="187220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9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30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1700808"/>
            <a:ext cx="3456384" cy="8640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If a student said that they had to walk 800m to get to school today, you would only know the distance they travelled and the destination. You would not know their starting point or the directions they took to get here</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Drawing Vectors</a:t>
            </a:r>
            <a:endParaRPr lang="en-CA" dirty="0"/>
          </a:p>
        </p:txBody>
      </p:sp>
      <p:sp>
        <p:nvSpPr>
          <p:cNvPr id="3" name="Content Placeholder 2"/>
          <p:cNvSpPr>
            <a:spLocks noGrp="1"/>
          </p:cNvSpPr>
          <p:nvPr>
            <p:ph idx="1"/>
          </p:nvPr>
        </p:nvSpPr>
        <p:spPr>
          <a:solidFill>
            <a:schemeClr val="tx1"/>
          </a:solidFill>
        </p:spPr>
        <p:txBody>
          <a:bodyPr/>
          <a:lstStyle/>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endParaRPr lang="en-CA" dirty="0" smtClean="0">
              <a:solidFill>
                <a:schemeClr val="bg1"/>
              </a:solidFill>
            </a:endParaRPr>
          </a:p>
          <a:p>
            <a:r>
              <a:rPr lang="en-CA" dirty="0" smtClean="0">
                <a:solidFill>
                  <a:schemeClr val="bg1"/>
                </a:solidFill>
              </a:rPr>
              <a:t>19 m</a:t>
            </a:r>
          </a:p>
          <a:p>
            <a:pPr algn="ctr"/>
            <a:r>
              <a:rPr lang="en-CA" dirty="0" smtClean="0">
                <a:solidFill>
                  <a:schemeClr val="bg1"/>
                </a:solidFill>
              </a:rPr>
              <a:t>1 cm = 25 m </a:t>
            </a:r>
            <a:endParaRPr lang="en-CA" dirty="0">
              <a:solidFill>
                <a:schemeClr val="bg1"/>
              </a:solidFill>
            </a:endParaRPr>
          </a:p>
        </p:txBody>
      </p:sp>
      <p:cxnSp>
        <p:nvCxnSpPr>
          <p:cNvPr id="14" name="Straight Arrow Connector 13"/>
          <p:cNvCxnSpPr/>
          <p:nvPr/>
        </p:nvCxnSpPr>
        <p:spPr>
          <a:xfrm rot="16200000" flipH="1">
            <a:off x="1836490" y="4220294"/>
            <a:ext cx="71928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9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1556792"/>
            <a:ext cx="4179595" cy="108012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 </a:t>
            </a:r>
            <a:endParaRPr lang="en-CA" dirty="0"/>
          </a:p>
        </p:txBody>
      </p:sp>
      <p:sp>
        <p:nvSpPr>
          <p:cNvPr id="3" name="Content Placeholder 2"/>
          <p:cNvSpPr>
            <a:spLocks noGrp="1"/>
          </p:cNvSpPr>
          <p:nvPr>
            <p:ph idx="1"/>
          </p:nvPr>
        </p:nvSpPr>
        <p:spPr/>
        <p:txBody>
          <a:bodyPr>
            <a:normAutofit fontScale="77500" lnSpcReduction="20000"/>
          </a:bodyPr>
          <a:lstStyle/>
          <a:p>
            <a:pPr lvl="0"/>
            <a:r>
              <a:rPr lang="en-CA" dirty="0" smtClean="0"/>
              <a:t>Classify the following quantities as scalar or vector </a:t>
            </a:r>
            <a:r>
              <a:rPr lang="en-CA" b="1" dirty="0" smtClean="0"/>
              <a:t>(A) (3)</a:t>
            </a:r>
            <a:endParaRPr lang="en-CA" sz="3600" dirty="0" smtClean="0"/>
          </a:p>
          <a:p>
            <a:pPr lvl="1"/>
            <a:r>
              <a:rPr lang="en-CA" dirty="0" smtClean="0"/>
              <a:t>Distance </a:t>
            </a:r>
            <a:endParaRPr lang="en-CA" sz="3200" dirty="0" smtClean="0"/>
          </a:p>
          <a:p>
            <a:pPr lvl="1"/>
            <a:r>
              <a:rPr lang="en-CA" dirty="0" smtClean="0"/>
              <a:t>Mass</a:t>
            </a:r>
            <a:endParaRPr lang="en-CA" sz="3200" dirty="0" smtClean="0"/>
          </a:p>
          <a:p>
            <a:pPr lvl="1"/>
            <a:r>
              <a:rPr lang="en-CA" dirty="0" smtClean="0"/>
              <a:t>Position </a:t>
            </a:r>
            <a:endParaRPr lang="en-CA" sz="3200" dirty="0" smtClean="0"/>
          </a:p>
          <a:p>
            <a:pPr lvl="1"/>
            <a:r>
              <a:rPr lang="en-CA" dirty="0" smtClean="0"/>
              <a:t>Displacement </a:t>
            </a:r>
            <a:endParaRPr lang="en-CA" sz="3200" dirty="0" smtClean="0"/>
          </a:p>
          <a:p>
            <a:pPr lvl="1"/>
            <a:r>
              <a:rPr lang="en-CA" dirty="0" smtClean="0"/>
              <a:t>Time </a:t>
            </a:r>
            <a:endParaRPr lang="en-CA" sz="3200" dirty="0" smtClean="0"/>
          </a:p>
          <a:p>
            <a:pPr lvl="1"/>
            <a:r>
              <a:rPr lang="en-CA" dirty="0" smtClean="0"/>
              <a:t>Change in position</a:t>
            </a:r>
            <a:endParaRPr lang="en-CA" sz="3200" dirty="0" smtClean="0"/>
          </a:p>
          <a:p>
            <a:pPr lvl="0"/>
            <a:r>
              <a:rPr lang="en-CA" dirty="0" smtClean="0"/>
              <a:t>Distinguish in your own words, the difference between position and displacement. </a:t>
            </a:r>
            <a:r>
              <a:rPr lang="en-CA" b="1" dirty="0" smtClean="0"/>
              <a:t>C (2)</a:t>
            </a:r>
            <a:endParaRPr lang="en-CA" sz="3600" dirty="0" smtClean="0"/>
          </a:p>
          <a:p>
            <a:pPr lvl="0"/>
            <a:r>
              <a:rPr lang="en-CA" dirty="0" smtClean="0"/>
              <a:t>Why is it convenient to choose your starting point as the reference point when starting your position during your travels? </a:t>
            </a:r>
            <a:r>
              <a:rPr lang="en-CA" b="1" dirty="0" smtClean="0"/>
              <a:t>C (3) </a:t>
            </a:r>
            <a:endParaRPr lang="en-CA" sz="3600" dirty="0" smtClean="0"/>
          </a:p>
          <a:p>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 </a:t>
            </a:r>
            <a:endParaRPr lang="en-CA" dirty="0"/>
          </a:p>
        </p:txBody>
      </p:sp>
      <p:sp>
        <p:nvSpPr>
          <p:cNvPr id="3" name="Content Placeholder 2"/>
          <p:cNvSpPr>
            <a:spLocks noGrp="1"/>
          </p:cNvSpPr>
          <p:nvPr>
            <p:ph idx="1"/>
          </p:nvPr>
        </p:nvSpPr>
        <p:spPr>
          <a:xfrm>
            <a:off x="304800" y="1554162"/>
            <a:ext cx="8686800" cy="5115198"/>
          </a:xfrm>
        </p:spPr>
        <p:txBody>
          <a:bodyPr>
            <a:normAutofit fontScale="77500" lnSpcReduction="20000"/>
          </a:bodyPr>
          <a:lstStyle/>
          <a:p>
            <a:pPr lvl="0"/>
            <a:r>
              <a:rPr lang="en-CA" dirty="0" smtClean="0"/>
              <a:t>Communicate the final position </a:t>
            </a:r>
            <a:r>
              <a:rPr lang="en-CA" b="1" dirty="0" smtClean="0"/>
              <a:t>, </a:t>
            </a:r>
            <a:r>
              <a:rPr lang="en-CA" dirty="0" smtClean="0"/>
              <a:t>including a reference point, after each of the following moves. Use symbol format. </a:t>
            </a:r>
            <a:r>
              <a:rPr lang="en-CA" b="1" dirty="0" smtClean="0"/>
              <a:t>C (3) </a:t>
            </a:r>
            <a:endParaRPr lang="en-CA" sz="3600" dirty="0" smtClean="0"/>
          </a:p>
          <a:p>
            <a:pPr lvl="1"/>
            <a:r>
              <a:rPr lang="en-CA" dirty="0" smtClean="0"/>
              <a:t>A Toronto Blue Jays baseball player is on the first base, 24.4 m east of home plate. </a:t>
            </a:r>
            <a:endParaRPr lang="en-CA" sz="3200" dirty="0" smtClean="0"/>
          </a:p>
          <a:p>
            <a:pPr lvl="1"/>
            <a:r>
              <a:rPr lang="en-CA" dirty="0" smtClean="0"/>
              <a:t>The player was on second base, but has managed to steal third base 24.4 m to the west. </a:t>
            </a:r>
            <a:endParaRPr lang="en-CA" sz="3200" dirty="0" smtClean="0"/>
          </a:p>
          <a:p>
            <a:pPr lvl="1"/>
            <a:r>
              <a:rPr lang="en-CA" dirty="0" smtClean="0"/>
              <a:t>A batter hits a home run and ends up safely at home plate. </a:t>
            </a:r>
            <a:endParaRPr lang="en-CA" sz="3200" dirty="0" smtClean="0"/>
          </a:p>
          <a:p>
            <a:pPr lvl="0"/>
            <a:r>
              <a:rPr lang="en-CA" dirty="0" smtClean="0"/>
              <a:t>Communicate the displacement, </a:t>
            </a:r>
            <a:r>
              <a:rPr lang="en-CA" b="1" dirty="0" smtClean="0"/>
              <a:t>, </a:t>
            </a:r>
            <a:r>
              <a:rPr lang="en-CA" dirty="0" smtClean="0"/>
              <a:t>after each of the following moves. Use symbol format. </a:t>
            </a:r>
            <a:r>
              <a:rPr lang="en-CA" b="1" dirty="0" smtClean="0"/>
              <a:t>C (3)</a:t>
            </a:r>
            <a:endParaRPr lang="en-CA" sz="3600" dirty="0" smtClean="0"/>
          </a:p>
          <a:p>
            <a:pPr lvl="1"/>
            <a:r>
              <a:rPr lang="en-CA" dirty="0" smtClean="0"/>
              <a:t>A puck is shot 25 m from the center ice (red) line south into the Ottawa Senators’ zone. </a:t>
            </a:r>
            <a:endParaRPr lang="en-CA" sz="3200" dirty="0" smtClean="0"/>
          </a:p>
          <a:p>
            <a:pPr lvl="1"/>
            <a:r>
              <a:rPr lang="en-CA" dirty="0" smtClean="0"/>
              <a:t>A high school volleyball player, leaps towards the net (north) by 1.9 m while spiking. </a:t>
            </a:r>
            <a:endParaRPr lang="en-CA" sz="3200" dirty="0" smtClean="0"/>
          </a:p>
          <a:p>
            <a:pPr lvl="1"/>
            <a:r>
              <a:rPr lang="en-CA" dirty="0" smtClean="0"/>
              <a:t>Kurt Browning completed the first quad jump in competition. He jumped 3.2 m in a easterly direction. </a:t>
            </a:r>
            <a:endParaRPr lang="en-CA" sz="3200" dirty="0" smtClean="0"/>
          </a:p>
          <a:p>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 </a:t>
            </a:r>
            <a:endParaRPr lang="en-CA" dirty="0"/>
          </a:p>
        </p:txBody>
      </p:sp>
      <p:sp>
        <p:nvSpPr>
          <p:cNvPr id="3" name="Content Placeholder 2"/>
          <p:cNvSpPr>
            <a:spLocks noGrp="1"/>
          </p:cNvSpPr>
          <p:nvPr>
            <p:ph idx="1"/>
          </p:nvPr>
        </p:nvSpPr>
        <p:spPr>
          <a:xfrm>
            <a:off x="304800" y="1554162"/>
            <a:ext cx="8686800" cy="5115198"/>
          </a:xfrm>
        </p:spPr>
        <p:txBody>
          <a:bodyPr>
            <a:normAutofit/>
          </a:bodyPr>
          <a:lstStyle/>
          <a:p>
            <a:pPr lvl="0"/>
            <a:r>
              <a:rPr lang="en-CA" dirty="0" smtClean="0"/>
              <a:t>Communicate your answers to in symbol and vector format. </a:t>
            </a:r>
            <a:r>
              <a:rPr lang="en-CA" b="1" dirty="0" smtClean="0"/>
              <a:t>C (3)</a:t>
            </a:r>
            <a:endParaRPr lang="en-CA" sz="3600" dirty="0" smtClean="0"/>
          </a:p>
          <a:p>
            <a:pPr lvl="1"/>
            <a:r>
              <a:rPr lang="en-CA" dirty="0" smtClean="0"/>
              <a:t>What is your displacement if you walk from home 0.45 km [N] to school and then return home at the end of the day?</a:t>
            </a:r>
            <a:endParaRPr lang="en-CA" sz="3200" dirty="0" smtClean="0"/>
          </a:p>
          <a:p>
            <a:pPr lvl="1"/>
            <a:r>
              <a:rPr lang="en-CA" dirty="0" smtClean="0"/>
              <a:t>What is your displacement if you ride a bike 2.0 km [S] and then a further 1.5 km [S]?</a:t>
            </a:r>
            <a:endParaRPr lang="en-CA" sz="3200" dirty="0" smtClean="0"/>
          </a:p>
          <a:p>
            <a:pPr lvl="1"/>
            <a:r>
              <a:rPr lang="en-CA" dirty="0" smtClean="0"/>
              <a:t>What is your displacement if you walk 30 m [E] and then back 40 m [W]?</a:t>
            </a:r>
            <a:endParaRPr lang="en-CA" sz="3200" dirty="0" smtClean="0"/>
          </a:p>
          <a:p>
            <a:r>
              <a:rPr lang="en-CA" b="1" smtClean="0"/>
              <a:t> A (        /3) C (        /15) </a:t>
            </a:r>
            <a:endParaRPr lang="en-CA" sz="360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To give directions a reference point is needed. </a:t>
            </a:r>
            <a:endParaRPr lang="en-CA" sz="3600" dirty="0" smtClean="0"/>
          </a:p>
          <a:p>
            <a:pPr lvl="0"/>
            <a:r>
              <a:rPr lang="en-CA" b="1" dirty="0" smtClean="0"/>
              <a:t>Reference point</a:t>
            </a:r>
            <a:endParaRPr lang="en-CA" sz="3600" dirty="0" smtClean="0"/>
          </a:p>
          <a:p>
            <a:pPr lvl="1"/>
            <a:r>
              <a:rPr lang="en-CA" b="1" dirty="0" smtClean="0">
                <a:solidFill>
                  <a:srgbClr val="FFFF00"/>
                </a:solidFill>
              </a:rPr>
              <a:t>The point from which position is measured; usually the origin or starting point. </a:t>
            </a:r>
            <a:endParaRPr lang="en-CA" sz="3200" b="1" dirty="0" smtClean="0">
              <a:solidFill>
                <a:srgbClr val="FFFF00"/>
              </a:solidFill>
            </a:endParaRPr>
          </a:p>
          <a:p>
            <a:endParaRPr lang="en-CA" dirty="0" smtClean="0"/>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If someone were to specify where they walked from, they would need to indicate the direction. [N], [S]. [E], and [W]. </a:t>
            </a:r>
          </a:p>
          <a:p>
            <a:endParaRPr lang="en-CA" dirty="0"/>
          </a:p>
        </p:txBody>
      </p:sp>
      <p:pic>
        <p:nvPicPr>
          <p:cNvPr id="1026" name="Picture 2" descr="http://www.debrady.com/catalogue/hanging/images/Compass%20Rose.jpg"/>
          <p:cNvPicPr>
            <a:picLocks noChangeAspect="1" noChangeArrowheads="1"/>
          </p:cNvPicPr>
          <p:nvPr/>
        </p:nvPicPr>
        <p:blipFill>
          <a:blip r:embed="rId2" cstate="print"/>
          <a:srcRect/>
          <a:stretch>
            <a:fillRect/>
          </a:stretch>
        </p:blipFill>
        <p:spPr bwMode="auto">
          <a:xfrm>
            <a:off x="2627784" y="2947382"/>
            <a:ext cx="3744416" cy="391061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Position</a:t>
            </a:r>
            <a:endParaRPr lang="en-CA" sz="3600" dirty="0" smtClean="0"/>
          </a:p>
          <a:p>
            <a:pPr lvl="0"/>
            <a:r>
              <a:rPr lang="en-CA" b="1" dirty="0" smtClean="0">
                <a:solidFill>
                  <a:srgbClr val="FFFF00"/>
                </a:solidFill>
              </a:rPr>
              <a:t>The separation between and direction from a reference point. </a:t>
            </a:r>
            <a:endParaRPr lang="en-CA" sz="3600" b="1" dirty="0" smtClean="0">
              <a:solidFill>
                <a:srgbClr val="FFFF00"/>
              </a:solidFill>
            </a:endParaRPr>
          </a:p>
          <a:p>
            <a:pPr lvl="1"/>
            <a:r>
              <a:rPr lang="en-CA" dirty="0" smtClean="0"/>
              <a:t>Example : </a:t>
            </a:r>
            <a:r>
              <a:rPr lang="en-CA" dirty="0" smtClean="0"/>
              <a:t>152 m </a:t>
            </a:r>
            <a:r>
              <a:rPr lang="en-CA" dirty="0" smtClean="0"/>
              <a:t>[W]</a:t>
            </a:r>
            <a:endParaRPr lang="en-CA" sz="3200" dirty="0" smtClean="0"/>
          </a:p>
          <a:p>
            <a:pPr lvl="0"/>
            <a:r>
              <a:rPr lang="en-CA" dirty="0" smtClean="0"/>
              <a:t>A position must contain a distance and a direction. </a:t>
            </a:r>
            <a:endParaRPr lang="en-CA" sz="3600" dirty="0" smtClean="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Vector Quantity </a:t>
            </a:r>
            <a:endParaRPr lang="en-CA" sz="3600" dirty="0" smtClean="0"/>
          </a:p>
          <a:p>
            <a:pPr lvl="0"/>
            <a:r>
              <a:rPr lang="en-CA" b="1" dirty="0" smtClean="0">
                <a:solidFill>
                  <a:srgbClr val="FFFF00"/>
                </a:solidFill>
              </a:rPr>
              <a:t>A quantity that involves size and a direction. </a:t>
            </a:r>
            <a:endParaRPr lang="en-CA" sz="3600" b="1" dirty="0" smtClean="0">
              <a:solidFill>
                <a:srgbClr val="FFFF00"/>
              </a:solidFill>
            </a:endParaRPr>
          </a:p>
          <a:p>
            <a:pPr lvl="1"/>
            <a:r>
              <a:rPr lang="en-CA" dirty="0" smtClean="0"/>
              <a:t>Example: position -   152 [W]</a:t>
            </a:r>
            <a:endParaRPr lang="en-CA" sz="3200" dirty="0" smtClean="0"/>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Scalar Quantity </a:t>
            </a:r>
            <a:endParaRPr lang="en-CA" sz="3600" dirty="0" smtClean="0"/>
          </a:p>
          <a:p>
            <a:pPr lvl="0"/>
            <a:r>
              <a:rPr lang="en-CA" b="1" dirty="0" smtClean="0">
                <a:solidFill>
                  <a:srgbClr val="FFFF00"/>
                </a:solidFill>
              </a:rPr>
              <a:t>A quantity that involves only size, but not direction. </a:t>
            </a:r>
            <a:endParaRPr lang="en-CA" sz="3600" b="1" dirty="0" smtClean="0">
              <a:solidFill>
                <a:srgbClr val="FFFF00"/>
              </a:solidFill>
            </a:endParaRPr>
          </a:p>
          <a:p>
            <a:pPr lvl="1"/>
            <a:r>
              <a:rPr lang="en-CA" dirty="0" smtClean="0"/>
              <a:t>Example: Mass – 32 kg</a:t>
            </a:r>
            <a:endParaRPr lang="en-CA" sz="3200" dirty="0" smtClean="0"/>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51520" y="1412776"/>
            <a:ext cx="8686800" cy="4525963"/>
          </a:xfrm>
        </p:spPr>
        <p:txBody>
          <a:bodyPr/>
          <a:lstStyle/>
          <a:p>
            <a:r>
              <a:rPr lang="en-CA" dirty="0" smtClean="0"/>
              <a:t>Vector quantities are represented with symbols that include a small arrow over the quantity symbol. </a:t>
            </a:r>
          </a:p>
          <a:p>
            <a:endParaRPr lang="en-CA" dirty="0"/>
          </a:p>
        </p:txBody>
      </p:sp>
      <p:graphicFrame>
        <p:nvGraphicFramePr>
          <p:cNvPr id="4" name="Table 3"/>
          <p:cNvGraphicFramePr>
            <a:graphicFrameLocks noGrp="1"/>
          </p:cNvGraphicFramePr>
          <p:nvPr/>
        </p:nvGraphicFramePr>
        <p:xfrm>
          <a:off x="323528" y="2947034"/>
          <a:ext cx="8568952" cy="3970020"/>
        </p:xfrm>
        <a:graphic>
          <a:graphicData uri="http://schemas.openxmlformats.org/drawingml/2006/table">
            <a:tbl>
              <a:tblPr/>
              <a:tblGrid>
                <a:gridCol w="2765911"/>
                <a:gridCol w="2850713"/>
                <a:gridCol w="2952328"/>
              </a:tblGrid>
              <a:tr h="782193">
                <a:tc>
                  <a:txBody>
                    <a:bodyPr/>
                    <a:lstStyle/>
                    <a:p>
                      <a:pPr algn="ctr">
                        <a:lnSpc>
                          <a:spcPct val="115000"/>
                        </a:lnSpc>
                        <a:spcAft>
                          <a:spcPts val="0"/>
                        </a:spcAft>
                      </a:pPr>
                      <a:endParaRPr lang="en-CA" sz="2400" dirty="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CA" sz="2400" b="1">
                          <a:solidFill>
                            <a:schemeClr val="bg1"/>
                          </a:solidFill>
                          <a:latin typeface="Times New Roman"/>
                          <a:ea typeface="Calibri"/>
                        </a:rPr>
                        <a:t>Scalar Quantity</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CA" sz="2400" b="1">
                          <a:solidFill>
                            <a:schemeClr val="bg1"/>
                          </a:solidFill>
                          <a:latin typeface="Times New Roman"/>
                          <a:ea typeface="Calibri"/>
                        </a:rPr>
                        <a:t>Vector quantity</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82193">
                <a:tc>
                  <a:txBody>
                    <a:bodyPr/>
                    <a:lstStyle/>
                    <a:p>
                      <a:pPr algn="ctr">
                        <a:lnSpc>
                          <a:spcPct val="115000"/>
                        </a:lnSpc>
                        <a:spcAft>
                          <a:spcPts val="0"/>
                        </a:spcAft>
                      </a:pPr>
                      <a:r>
                        <a:rPr lang="en-CA" sz="2400">
                          <a:solidFill>
                            <a:schemeClr val="bg1"/>
                          </a:solidFill>
                          <a:latin typeface="Times New Roman"/>
                          <a:ea typeface="Calibri"/>
                        </a:rPr>
                        <a:t>Distance</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CA" sz="2400" b="1" i="1" dirty="0" err="1">
                          <a:solidFill>
                            <a:srgbClr val="002060"/>
                          </a:solidFill>
                          <a:latin typeface="Times New Roman"/>
                          <a:ea typeface="Calibri"/>
                        </a:rPr>
                        <a:t>Δd</a:t>
                      </a:r>
                      <a:r>
                        <a:rPr lang="en-CA" sz="2400" b="1" i="1" dirty="0">
                          <a:solidFill>
                            <a:srgbClr val="002060"/>
                          </a:solidFill>
                          <a:latin typeface="Times New Roman"/>
                          <a:ea typeface="Calibri"/>
                        </a:rPr>
                        <a:t> </a:t>
                      </a:r>
                      <a:r>
                        <a:rPr lang="en-CA" sz="2400" b="1" dirty="0">
                          <a:solidFill>
                            <a:srgbClr val="002060"/>
                          </a:solidFill>
                          <a:latin typeface="Times New Roman"/>
                          <a:ea typeface="Calibri"/>
                        </a:rPr>
                        <a:t>Example: 292 km</a:t>
                      </a:r>
                      <a:endParaRPr lang="en-CA" sz="2800" b="1" dirty="0">
                        <a:solidFill>
                          <a:srgbClr val="002060"/>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endParaRPr lang="en-CA" sz="24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82193">
                <a:tc>
                  <a:txBody>
                    <a:bodyPr/>
                    <a:lstStyle/>
                    <a:p>
                      <a:pPr algn="ctr">
                        <a:lnSpc>
                          <a:spcPct val="115000"/>
                        </a:lnSpc>
                        <a:spcAft>
                          <a:spcPts val="0"/>
                        </a:spcAft>
                      </a:pPr>
                      <a:r>
                        <a:rPr lang="en-CA" sz="2400">
                          <a:solidFill>
                            <a:schemeClr val="bg1"/>
                          </a:solidFill>
                          <a:latin typeface="Times New Roman"/>
                          <a:ea typeface="Calibri"/>
                        </a:rPr>
                        <a:t>Time</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CA" sz="2400" b="1" i="1">
                          <a:solidFill>
                            <a:schemeClr val="bg1"/>
                          </a:solidFill>
                          <a:latin typeface="Times New Roman"/>
                          <a:ea typeface="Calibri"/>
                        </a:rPr>
                        <a:t>Δt</a:t>
                      </a:r>
                      <a:r>
                        <a:rPr lang="en-CA" sz="2400">
                          <a:solidFill>
                            <a:schemeClr val="bg1"/>
                          </a:solidFill>
                          <a:latin typeface="Times New Roman"/>
                          <a:ea typeface="Calibri"/>
                        </a:rPr>
                        <a:t> Example: 3.0 h</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endParaRPr lang="en-CA" sz="24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82193">
                <a:tc>
                  <a:txBody>
                    <a:bodyPr/>
                    <a:lstStyle/>
                    <a:p>
                      <a:pPr algn="ctr">
                        <a:lnSpc>
                          <a:spcPct val="115000"/>
                        </a:lnSpc>
                        <a:spcAft>
                          <a:spcPts val="0"/>
                        </a:spcAft>
                      </a:pPr>
                      <a:r>
                        <a:rPr lang="en-CA" sz="2400">
                          <a:solidFill>
                            <a:schemeClr val="bg1"/>
                          </a:solidFill>
                          <a:latin typeface="Times New Roman"/>
                          <a:ea typeface="Calibri"/>
                        </a:rPr>
                        <a:t>Position</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endParaRPr lang="en-CA" sz="24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CA" sz="2400">
                          <a:solidFill>
                            <a:schemeClr val="bg1"/>
                          </a:solidFill>
                          <a:latin typeface="Times New Roman"/>
                          <a:ea typeface="Calibri"/>
                        </a:rPr>
                        <a:t> Example: 2km [E] of DDECS</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82193">
                <a:tc>
                  <a:txBody>
                    <a:bodyPr/>
                    <a:lstStyle/>
                    <a:p>
                      <a:pPr algn="ctr">
                        <a:lnSpc>
                          <a:spcPct val="115000"/>
                        </a:lnSpc>
                        <a:spcAft>
                          <a:spcPts val="0"/>
                        </a:spcAft>
                      </a:pPr>
                      <a:r>
                        <a:rPr lang="en-CA" sz="2400">
                          <a:solidFill>
                            <a:schemeClr val="bg1"/>
                          </a:solidFill>
                          <a:latin typeface="Times New Roman"/>
                          <a:ea typeface="Calibri"/>
                        </a:rPr>
                        <a:t>Displacement </a:t>
                      </a:r>
                      <a:endParaRPr lang="en-CA" sz="28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endParaRPr lang="en-CA" sz="2400">
                        <a:solidFill>
                          <a:schemeClr val="bg1"/>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CA" sz="2400" dirty="0">
                          <a:solidFill>
                            <a:schemeClr val="bg1"/>
                          </a:solidFill>
                          <a:latin typeface="Times New Roman"/>
                          <a:ea typeface="Calibri"/>
                        </a:rPr>
                        <a:t> </a:t>
                      </a:r>
                      <a:r>
                        <a:rPr lang="en-CA" sz="2400" b="1" dirty="0">
                          <a:solidFill>
                            <a:srgbClr val="002060"/>
                          </a:solidFill>
                          <a:latin typeface="Times New Roman"/>
                          <a:ea typeface="Calibri"/>
                        </a:rPr>
                        <a:t>Example: 292 km [S] </a:t>
                      </a:r>
                      <a:endParaRPr lang="en-CA" sz="2800" b="1" dirty="0">
                        <a:solidFill>
                          <a:srgbClr val="002060"/>
                        </a:solidFill>
                        <a:latin typeface="Times New Roman"/>
                        <a:ea typeface="Calibri"/>
                      </a:endParaRPr>
                    </a:p>
                  </a:txBody>
                  <a:tcPr marL="66576" marR="6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969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5725" cy="219075"/>
          </a:xfrm>
          <a:prstGeom prst="rect">
            <a:avLst/>
          </a:prstGeom>
          <a:noFill/>
        </p:spPr>
      </p:pic>
      <p:pic>
        <p:nvPicPr>
          <p:cNvPr id="2969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80975" cy="2190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NOTE: </a:t>
            </a:r>
          </a:p>
          <a:p>
            <a:r>
              <a:rPr lang="en-CA" dirty="0" smtClean="0"/>
              <a:t>Scalar quantities never have arrows above them. </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839</Words>
  <Application>Microsoft Office PowerPoint</Application>
  <PresentationFormat>On-screen Show (4:3)</PresentationFormat>
  <Paragraphs>98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Vectors: Position and Displacement</vt:lpstr>
      <vt:lpstr>Slide 2</vt:lpstr>
      <vt:lpstr>Slide 3</vt:lpstr>
      <vt:lpstr>Slide 4</vt:lpstr>
      <vt:lpstr>Slide 5</vt:lpstr>
      <vt:lpstr>Slide 6</vt:lpstr>
      <vt:lpstr>Slide 7</vt:lpstr>
      <vt:lpstr>Slide 8</vt:lpstr>
      <vt:lpstr>Slide 9</vt:lpstr>
      <vt:lpstr>Slide 10</vt:lpstr>
      <vt:lpstr>Slide 11</vt:lpstr>
      <vt:lpstr>Example:</vt:lpstr>
      <vt:lpstr>Total distance</vt:lpstr>
      <vt:lpstr>What is your displacement?</vt:lpstr>
      <vt:lpstr>Symbol Format</vt:lpstr>
      <vt:lpstr>Drawing Vectors</vt:lpstr>
      <vt:lpstr>Drawing Vectors</vt:lpstr>
      <vt:lpstr>Drawing Vectors</vt:lpstr>
      <vt:lpstr>Drawing Vectors</vt:lpstr>
      <vt:lpstr>Drawing Vectors</vt:lpstr>
      <vt:lpstr>Questions </vt:lpstr>
      <vt:lpstr>Questions </vt:lpstr>
      <vt:lpstr>Questions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David W Hoover</cp:lastModifiedBy>
  <cp:revision>8</cp:revision>
  <dcterms:created xsi:type="dcterms:W3CDTF">2011-01-31T05:50:33Z</dcterms:created>
  <dcterms:modified xsi:type="dcterms:W3CDTF">2011-02-03T18:45:06Z</dcterms:modified>
</cp:coreProperties>
</file>