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ave%20Hoover\Documents\Moose%20Factory%20Teaching\Sem%202%202010-11\SPH4C\Unit%201%20Motion%20and%20Its%20Applications\SPH4C%20U1L7%20Speed%20time%20Graphs%20for%20accelerati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ave%20Hoover\Documents\Moose%20Factory%20Teaching\Sem%202%202010-11\SPH4C\Unit%201%20Motion%20and%20Its%20Applications\SPH4C%20U1L7%20Speed%20time%20Graphs%20for%20acceleration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ave%20Hoover\Documents\Moose%20Factory%20Teaching\Sem%202%202010-11\SPH4C\Unit%201%20Motion%20and%20Its%20Applications\SPH4C%20U1L7%20Speed%20time%20Graphs%20for%20acceleration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Dave%20Hoover\Documents\Moose%20Factory%20Teaching\Sem%202%202010-11\SPH4C\Unit%201%20Motion%20and%20Its%20Applications\SPH4C%20U1L7%20Speed%20time%20Graphs%20for%20acceleratio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Dave%20Hoover\Documents\Moose%20Factory%20Teaching\Sem%202%202010-11\SPH4C\Unit%201%20Motion%20and%20Its%20Applications\SPH4C%20U1L7%20Speed%20time%20Graphs%20for%20acceler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e%20Hoover\Documents\Moose%20Factory%20Teaching\Sem%202%202010-11\SPH4C\Unit%201%20Motion%20and%20Its%20Applications\SPH4C%20U1L7%20Speed%20time%20Graphs%20for%20acceler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/>
            </a:pPr>
            <a:r>
              <a:rPr lang="en-US"/>
              <a:t>Acceleration of a Snowboarder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014129483814526"/>
          <c:y val="0.12084499854184894"/>
          <c:w val="0.80633792650918756"/>
          <c:h val="0.70005358705161858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speed m/s)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forward val="2"/>
          </c:trendline>
          <c:trendline>
            <c:trendlineType val="linear"/>
          </c:trendline>
          <c:xVal>
            <c:numRef>
              <c:f>Sheet1!$A$3:$A$9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Sheet1!$B$3:$B$9</c:f>
              <c:numCache>
                <c:formatCode>General</c:formatCode>
                <c:ptCount val="7"/>
                <c:pt idx="0">
                  <c:v>1.9</c:v>
                </c:pt>
                <c:pt idx="1">
                  <c:v>3.9</c:v>
                </c:pt>
                <c:pt idx="2">
                  <c:v>5.8</c:v>
                </c:pt>
                <c:pt idx="3">
                  <c:v>6.9</c:v>
                </c:pt>
                <c:pt idx="4">
                  <c:v>8.4</c:v>
                </c:pt>
                <c:pt idx="5">
                  <c:v>10.4</c:v>
                </c:pt>
                <c:pt idx="6">
                  <c:v>12.4</c:v>
                </c:pt>
              </c:numCache>
            </c:numRef>
          </c:yVal>
        </c:ser>
        <c:axId val="79872768"/>
        <c:axId val="79874688"/>
      </c:scatterChart>
      <c:valAx>
        <c:axId val="7987276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Total Time (s)</a:t>
                </a:r>
              </a:p>
            </c:rich>
          </c:tx>
          <c:layout/>
        </c:title>
        <c:numFmt formatCode="General" sourceLinked="1"/>
        <c:tickLblPos val="nextTo"/>
        <c:crossAx val="79874688"/>
        <c:crosses val="autoZero"/>
        <c:crossBetween val="midCat"/>
      </c:valAx>
      <c:valAx>
        <c:axId val="798746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Speed</a:t>
                </a:r>
                <a:r>
                  <a:rPr lang="en-CA" baseline="0"/>
                  <a:t> (m/s)</a:t>
                </a:r>
                <a:endParaRPr lang="en-CA"/>
              </a:p>
            </c:rich>
          </c:tx>
          <c:layout/>
        </c:title>
        <c:numFmt formatCode="General" sourceLinked="1"/>
        <c:tickLblPos val="nextTo"/>
        <c:crossAx val="79872768"/>
        <c:crosses val="autoZero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/>
            </a:pPr>
            <a:r>
              <a:rPr lang="en-US"/>
              <a:t>Acceleration of a Snowboarder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014129483814525"/>
          <c:y val="0.12084499854184894"/>
          <c:w val="0.8063379265091879"/>
          <c:h val="0.70005358705161858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speed m/s)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forward val="2"/>
          </c:trendline>
          <c:trendline>
            <c:trendlineType val="linear"/>
          </c:trendline>
          <c:xVal>
            <c:numRef>
              <c:f>Sheet1!$A$3:$A$9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Sheet1!$B$3:$B$9</c:f>
              <c:numCache>
                <c:formatCode>General</c:formatCode>
                <c:ptCount val="7"/>
                <c:pt idx="0">
                  <c:v>1.9000000000000001</c:v>
                </c:pt>
                <c:pt idx="1">
                  <c:v>3.9</c:v>
                </c:pt>
                <c:pt idx="2">
                  <c:v>5.8</c:v>
                </c:pt>
                <c:pt idx="3">
                  <c:v>6.9</c:v>
                </c:pt>
                <c:pt idx="4">
                  <c:v>8.4</c:v>
                </c:pt>
                <c:pt idx="5">
                  <c:v>10.4</c:v>
                </c:pt>
                <c:pt idx="6">
                  <c:v>12.4</c:v>
                </c:pt>
              </c:numCache>
            </c:numRef>
          </c:yVal>
        </c:ser>
        <c:axId val="78801152"/>
        <c:axId val="80099200"/>
      </c:scatterChart>
      <c:valAx>
        <c:axId val="7880115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Total Time (s)</a:t>
                </a:r>
              </a:p>
            </c:rich>
          </c:tx>
          <c:layout/>
        </c:title>
        <c:numFmt formatCode="General" sourceLinked="1"/>
        <c:tickLblPos val="nextTo"/>
        <c:crossAx val="80099200"/>
        <c:crosses val="autoZero"/>
        <c:crossBetween val="midCat"/>
      </c:valAx>
      <c:valAx>
        <c:axId val="800992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Speed</a:t>
                </a:r>
                <a:r>
                  <a:rPr lang="en-CA" baseline="0"/>
                  <a:t> (m/s)</a:t>
                </a:r>
                <a:endParaRPr lang="en-CA"/>
              </a:p>
            </c:rich>
          </c:tx>
          <c:layout/>
        </c:title>
        <c:numFmt formatCode="General" sourceLinked="1"/>
        <c:tickLblPos val="nextTo"/>
        <c:crossAx val="78801152"/>
        <c:crosses val="autoZero"/>
        <c:crossBetween val="midCat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/>
            </a:pPr>
            <a:r>
              <a:rPr lang="en-US"/>
              <a:t>Acceleration On a Bicycle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Sheet2!$B$1</c:f>
              <c:strCache>
                <c:ptCount val="1"/>
                <c:pt idx="0">
                  <c:v>Speed (m/s)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Sheet2!$A$2:$A$7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</c:numCache>
            </c:numRef>
          </c:xVal>
          <c:yVal>
            <c:numRef>
              <c:f>Sheet2!$B$2:$B$7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yVal>
        </c:ser>
        <c:axId val="79152256"/>
        <c:axId val="79154176"/>
      </c:scatterChart>
      <c:valAx>
        <c:axId val="79152256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Time (s)</a:t>
                </a:r>
              </a:p>
            </c:rich>
          </c:tx>
          <c:layout/>
        </c:title>
        <c:numFmt formatCode="General" sourceLinked="1"/>
        <c:tickLblPos val="nextTo"/>
        <c:crossAx val="79154176"/>
        <c:crosses val="autoZero"/>
        <c:crossBetween val="midCat"/>
      </c:valAx>
      <c:valAx>
        <c:axId val="79154176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Speed (m/s)</a:t>
                </a:r>
              </a:p>
            </c:rich>
          </c:tx>
          <c:layout/>
        </c:title>
        <c:numFmt formatCode="General" sourceLinked="1"/>
        <c:tickLblPos val="nextTo"/>
        <c:crossAx val="79152256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/>
            </a:pPr>
            <a:r>
              <a:rPr lang="en-US"/>
              <a:t>Acceleration On a Bicycle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Sheet2!$B$1</c:f>
              <c:strCache>
                <c:ptCount val="1"/>
                <c:pt idx="0">
                  <c:v>Speed (m/s)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Sheet2!$A$2:$A$7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</c:numCache>
            </c:numRef>
          </c:xVal>
          <c:yVal>
            <c:numRef>
              <c:f>Sheet2!$B$2:$B$7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yVal>
        </c:ser>
        <c:axId val="79298944"/>
        <c:axId val="79300864"/>
      </c:scatterChart>
      <c:valAx>
        <c:axId val="79298944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Time (s)</a:t>
                </a:r>
              </a:p>
            </c:rich>
          </c:tx>
          <c:layout/>
        </c:title>
        <c:numFmt formatCode="General" sourceLinked="1"/>
        <c:tickLblPos val="nextTo"/>
        <c:crossAx val="79300864"/>
        <c:crosses val="autoZero"/>
        <c:crossBetween val="midCat"/>
      </c:valAx>
      <c:valAx>
        <c:axId val="7930086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Speed (m/s)</a:t>
                </a:r>
              </a:p>
            </c:rich>
          </c:tx>
          <c:layout/>
        </c:title>
        <c:numFmt formatCode="General" sourceLinked="1"/>
        <c:tickLblPos val="nextTo"/>
        <c:crossAx val="79298944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/>
            </a:pPr>
            <a:r>
              <a:rPr lang="en-US"/>
              <a:t>Acceleration On a Bicycle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Sheet2!$B$1</c:f>
              <c:strCache>
                <c:ptCount val="1"/>
                <c:pt idx="0">
                  <c:v>Speed (m/s)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Sheet2!$A$2:$A$7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</c:numCache>
            </c:numRef>
          </c:xVal>
          <c:yVal>
            <c:numRef>
              <c:f>Sheet2!$B$2:$B$7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yVal>
        </c:ser>
        <c:axId val="79330688"/>
        <c:axId val="79369728"/>
      </c:scatterChart>
      <c:valAx>
        <c:axId val="79330688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Time (s)</a:t>
                </a:r>
              </a:p>
            </c:rich>
          </c:tx>
          <c:layout/>
        </c:title>
        <c:numFmt formatCode="General" sourceLinked="1"/>
        <c:tickLblPos val="nextTo"/>
        <c:crossAx val="79369728"/>
        <c:crosses val="autoZero"/>
        <c:crossBetween val="midCat"/>
      </c:valAx>
      <c:valAx>
        <c:axId val="79369728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Speed (m/s)</a:t>
                </a:r>
              </a:p>
            </c:rich>
          </c:tx>
          <c:layout/>
        </c:title>
        <c:numFmt formatCode="General" sourceLinked="1"/>
        <c:tickLblPos val="nextTo"/>
        <c:crossAx val="79330688"/>
        <c:crosses val="autoZero"/>
        <c:crossBetween val="midCat"/>
      </c:valAx>
    </c:plotArea>
    <c:plotVisOnly val="1"/>
  </c:chart>
  <c:txPr>
    <a:bodyPr/>
    <a:lstStyle/>
    <a:p>
      <a:pPr>
        <a:defRPr sz="20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/>
            </a:pPr>
            <a:r>
              <a:rPr lang="en-US"/>
              <a:t>Marathon Acceleration</a:t>
            </a:r>
          </a:p>
        </c:rich>
      </c:tx>
      <c:layout/>
      <c:overlay val="1"/>
    </c:title>
    <c:plotArea>
      <c:layout/>
      <c:scatterChart>
        <c:scatterStyle val="lineMarker"/>
        <c:ser>
          <c:idx val="0"/>
          <c:order val="0"/>
          <c:tx>
            <c:strRef>
              <c:f>Sheet3!$B$1</c:f>
              <c:strCache>
                <c:ptCount val="1"/>
                <c:pt idx="0">
                  <c:v>Cathryn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0.67757136443847599"/>
                  <c:y val="-0.29761092079514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Keir</a:t>
                    </a:r>
                  </a:p>
                </c:rich>
              </c:tx>
              <c:showSerName val="1"/>
            </c:dLbl>
            <c:dLbl>
              <c:idx val="1"/>
              <c:layout>
                <c:manualLayout>
                  <c:x val="-1.1523839489248932E-2"/>
                  <c:y val="3.9437584846444433E-2"/>
                </c:manualLayout>
              </c:layout>
              <c:showSerName val="1"/>
            </c:dLbl>
            <c:showSerName val="1"/>
          </c:dLbls>
          <c:trendline>
            <c:trendlineType val="linear"/>
          </c:trendline>
          <c:xVal>
            <c:numRef>
              <c:f>Sheet3!$A$2:$A$3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Sheet3!$B$2:$B$3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y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Keir</c:v>
                </c:pt>
              </c:strCache>
            </c:strRef>
          </c:tx>
          <c:spPr>
            <a:ln w="28575">
              <a:noFill/>
            </a:ln>
          </c:spPr>
          <c:dLbls>
            <c:delete val="1"/>
          </c:dLbls>
          <c:trendline>
            <c:trendlineType val="linear"/>
          </c:trendline>
          <c:xVal>
            <c:numRef>
              <c:f>Sheet3!$A$2:$A$3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Sheet3!$C$2:$C$3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yVal>
        </c:ser>
        <c:dLbls>
          <c:showVal val="1"/>
        </c:dLbls>
        <c:axId val="79387648"/>
        <c:axId val="79438976"/>
      </c:scatterChart>
      <c:valAx>
        <c:axId val="7938764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Time (s)</a:t>
                </a:r>
              </a:p>
            </c:rich>
          </c:tx>
          <c:layout/>
        </c:title>
        <c:numFmt formatCode="General" sourceLinked="1"/>
        <c:tickLblPos val="nextTo"/>
        <c:crossAx val="79438976"/>
        <c:crosses val="autoZero"/>
        <c:crossBetween val="midCat"/>
      </c:valAx>
      <c:valAx>
        <c:axId val="794389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Speed</a:t>
                </a:r>
                <a:r>
                  <a:rPr lang="en-CA" baseline="0"/>
                  <a:t> (m/s)</a:t>
                </a:r>
                <a:endParaRPr lang="en-CA"/>
              </a:p>
            </c:rich>
          </c:tx>
          <c:layout/>
        </c:title>
        <c:numFmt formatCode="General" sourceLinked="1"/>
        <c:tickLblPos val="nextTo"/>
        <c:crossAx val="79387648"/>
        <c:crosses val="autoZero"/>
        <c:crossBetween val="midCat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0.68733</cdr:x>
      <cdr:y>0.43306</cdr:y>
    </cdr:from>
    <cdr:to>
      <cdr:x>0.79729</cdr:x>
      <cdr:y>0.52685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98657" y="1026140"/>
          <a:ext cx="367745" cy="22221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100"/>
            <a:t>Δ</a:t>
          </a:r>
          <a:r>
            <a:rPr lang="en-CA" sz="1100"/>
            <a:t> v</a:t>
          </a:r>
        </a:p>
      </cdr:txBody>
    </cdr:sp>
  </cdr:relSizeAnchor>
  <cdr:relSizeAnchor xmlns:cdr="http://schemas.openxmlformats.org/drawingml/2006/chartDrawing">
    <cdr:from>
      <cdr:x>0.44813</cdr:x>
      <cdr:y>0.74277</cdr:y>
    </cdr:from>
    <cdr:to>
      <cdr:x>0.55809</cdr:x>
      <cdr:y>0.80925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057400" y="2447925"/>
          <a:ext cx="504825" cy="21907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l-GR" sz="1100"/>
            <a:t>Δ</a:t>
          </a:r>
          <a:r>
            <a:rPr lang="en-CA" sz="1100"/>
            <a:t> 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0.68733</cdr:x>
      <cdr:y>0.43306</cdr:y>
    </cdr:from>
    <cdr:to>
      <cdr:x>0.79729</cdr:x>
      <cdr:y>0.52685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98657" y="1026140"/>
          <a:ext cx="367745" cy="22221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100" dirty="0"/>
            <a:t>Δ</a:t>
          </a:r>
          <a:r>
            <a:rPr lang="en-CA" sz="1100" dirty="0"/>
            <a:t> v</a:t>
          </a:r>
        </a:p>
      </cdr:txBody>
    </cdr:sp>
  </cdr:relSizeAnchor>
  <cdr:relSizeAnchor xmlns:cdr="http://schemas.openxmlformats.org/drawingml/2006/chartDrawing">
    <cdr:from>
      <cdr:x>0.44813</cdr:x>
      <cdr:y>0.74277</cdr:y>
    </cdr:from>
    <cdr:to>
      <cdr:x>0.55809</cdr:x>
      <cdr:y>0.80925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057400" y="2447925"/>
          <a:ext cx="504825" cy="21907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l-GR" sz="1100"/>
            <a:t>Δ</a:t>
          </a:r>
          <a:r>
            <a:rPr lang="en-CA" sz="1100"/>
            <a:t> 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0.11017</cdr:x>
      <cdr:y>0.26</cdr:y>
    </cdr:from>
    <cdr:to>
      <cdr:x>0.82292</cdr:x>
      <cdr:y>0.74242</cdr:y>
    </cdr:to>
    <cdr:sp macro="" textlink="">
      <cdr:nvSpPr>
        <cdr:cNvPr id="7" name="Isosceles Triangle 6"/>
        <cdr:cNvSpPr/>
      </cdr:nvSpPr>
      <cdr:spPr>
        <a:xfrm xmlns:a="http://schemas.openxmlformats.org/drawingml/2006/main">
          <a:off x="936104" y="936104"/>
          <a:ext cx="6056201" cy="1736905"/>
        </a:xfrm>
        <a:prstGeom xmlns:a="http://schemas.openxmlformats.org/drawingml/2006/main" prst="triangle">
          <a:avLst>
            <a:gd name="adj" fmla="val 100000"/>
          </a:avLst>
        </a:prstGeom>
        <a:solidFill xmlns:a="http://schemas.openxmlformats.org/drawingml/2006/main">
          <a:schemeClr val="accent1"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0.11017</cdr:x>
      <cdr:y>0.26</cdr:y>
    </cdr:from>
    <cdr:to>
      <cdr:x>0.82203</cdr:x>
      <cdr:y>0.26031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936104" y="936104"/>
          <a:ext cx="6048672" cy="1116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0.82203</cdr:x>
      <cdr:y>0.26</cdr:y>
    </cdr:from>
    <cdr:to>
      <cdr:x>0.82411</cdr:x>
      <cdr:y>0.79172</cdr:y>
    </cdr:to>
    <cdr:sp macro="" textlink="">
      <cdr:nvSpPr>
        <cdr:cNvPr id="6" name="Straight Connector 5"/>
        <cdr:cNvSpPr/>
      </cdr:nvSpPr>
      <cdr:spPr>
        <a:xfrm xmlns:a="http://schemas.openxmlformats.org/drawingml/2006/main" rot="5400000">
          <a:off x="6036410" y="1884470"/>
          <a:ext cx="1914405" cy="17674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0.11017</cdr:x>
      <cdr:y>0.26894</cdr:y>
    </cdr:from>
    <cdr:to>
      <cdr:x>0.82292</cdr:x>
      <cdr:y>0.7037</cdr:y>
    </cdr:to>
    <cdr:sp macro="" textlink="">
      <cdr:nvSpPr>
        <cdr:cNvPr id="7" name="Isosceles Triangle 6"/>
        <cdr:cNvSpPr/>
      </cdr:nvSpPr>
      <cdr:spPr>
        <a:xfrm xmlns:a="http://schemas.openxmlformats.org/drawingml/2006/main">
          <a:off x="936104" y="864096"/>
          <a:ext cx="6056197" cy="1396874"/>
        </a:xfrm>
        <a:prstGeom xmlns:a="http://schemas.openxmlformats.org/drawingml/2006/main" prst="triangle">
          <a:avLst>
            <a:gd name="adj" fmla="val 100000"/>
          </a:avLst>
        </a:prstGeom>
        <a:solidFill xmlns:a="http://schemas.openxmlformats.org/drawingml/2006/main">
          <a:schemeClr val="accent1"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0.11017</cdr:x>
      <cdr:y>0.26894</cdr:y>
    </cdr:from>
    <cdr:to>
      <cdr:x>0.82203</cdr:x>
      <cdr:y>0.26925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936104" y="864096"/>
          <a:ext cx="6048635" cy="996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0.82203</cdr:x>
      <cdr:y>0.26</cdr:y>
    </cdr:from>
    <cdr:to>
      <cdr:x>0.82411</cdr:x>
      <cdr:y>0.71717</cdr:y>
    </cdr:to>
    <cdr:sp macro="" textlink="">
      <cdr:nvSpPr>
        <cdr:cNvPr id="6" name="Straight Connector 5"/>
        <cdr:cNvSpPr/>
      </cdr:nvSpPr>
      <cdr:spPr>
        <a:xfrm xmlns:a="http://schemas.openxmlformats.org/drawingml/2006/main" rot="5400000">
          <a:off x="6259154" y="1560996"/>
          <a:ext cx="1468881" cy="1764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0.13084</cdr:x>
      <cdr:y>0.24744</cdr:y>
    </cdr:from>
    <cdr:to>
      <cdr:x>0.82243</cdr:x>
      <cdr:y>0.77533</cdr:y>
    </cdr:to>
    <cdr:sp macro="" textlink="">
      <cdr:nvSpPr>
        <cdr:cNvPr id="7" name="Isosceles Triangle 6"/>
        <cdr:cNvSpPr/>
      </cdr:nvSpPr>
      <cdr:spPr>
        <a:xfrm xmlns:a="http://schemas.openxmlformats.org/drawingml/2006/main">
          <a:off x="1008112" y="1080120"/>
          <a:ext cx="5328592" cy="2304256"/>
        </a:xfrm>
        <a:prstGeom xmlns:a="http://schemas.openxmlformats.org/drawingml/2006/main" prst="triangle">
          <a:avLst>
            <a:gd name="adj" fmla="val 100000"/>
          </a:avLst>
        </a:prstGeom>
        <a:solidFill xmlns:a="http://schemas.openxmlformats.org/drawingml/2006/main">
          <a:schemeClr val="accent1"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0.08411</cdr:x>
      <cdr:y>0.24744</cdr:y>
    </cdr:from>
    <cdr:to>
      <cdr:x>0.82243</cdr:x>
      <cdr:y>0.24775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648072" y="1080119"/>
          <a:ext cx="5688632" cy="1353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0.82243</cdr:x>
      <cdr:y>0.24744</cdr:y>
    </cdr:from>
    <cdr:to>
      <cdr:x>0.82611</cdr:x>
      <cdr:y>0.84543</cdr:y>
    </cdr:to>
    <cdr:sp macro="" textlink="">
      <cdr:nvSpPr>
        <cdr:cNvPr id="6" name="Straight Connector 5"/>
        <cdr:cNvSpPr/>
      </cdr:nvSpPr>
      <cdr:spPr>
        <a:xfrm xmlns:a="http://schemas.openxmlformats.org/drawingml/2006/main" rot="5400000" flipV="1">
          <a:off x="5045743" y="2371081"/>
          <a:ext cx="2610275" cy="28353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003640-1AC7-4597-80CE-249093D1FACD}" type="datetimeFigureOut">
              <a:rPr lang="en-CA" smtClean="0"/>
              <a:pPr/>
              <a:t>19/08/2012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887EC0-83FB-4462-983B-1F87233D1BC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Speed –Time Graphs for </a:t>
            </a:r>
            <a:r>
              <a:rPr lang="en-CA" b="1" dirty="0" smtClean="0"/>
              <a:t>Acceleration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January 27</a:t>
            </a:r>
            <a:r>
              <a:rPr lang="en-CA" baseline="30000" dirty="0" smtClean="0"/>
              <a:t>th</a:t>
            </a:r>
            <a:r>
              <a:rPr lang="en-CA" dirty="0" smtClean="0"/>
              <a:t>, 2011</a:t>
            </a:r>
          </a:p>
          <a:p>
            <a:r>
              <a:rPr lang="en-CA" dirty="0" smtClean="0"/>
              <a:t>Lesson 7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This also corresponds to the distance as calculated from the defining equation for speed:</a:t>
            </a:r>
          </a:p>
          <a:p>
            <a:endParaRPr lang="en-CA" dirty="0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077072"/>
            <a:ext cx="1656184" cy="1324947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0" cy="190500"/>
          </a:xfrm>
          <a:prstGeom prst="rect">
            <a:avLst/>
          </a:prstGeom>
          <a:noFill/>
        </p:spPr>
      </p:pic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437112"/>
            <a:ext cx="2952328" cy="984109"/>
          </a:xfrm>
          <a:prstGeom prst="rect">
            <a:avLst/>
          </a:prstGeom>
          <a:noFill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9" y="2852936"/>
            <a:ext cx="3960440" cy="124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the example below, a student is in a 250 m bicycle race. They are accelerating  at a rate of 2.0 m/s every 10.0 seconds. </a:t>
            </a:r>
          </a:p>
          <a:p>
            <a:endParaRPr lang="en-CA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95536" y="2996952"/>
          <a:ext cx="849694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4611216"/>
          </a:xfrm>
        </p:spPr>
        <p:txBody>
          <a:bodyPr/>
          <a:lstStyle/>
          <a:p>
            <a:r>
              <a:rPr lang="en-CA" dirty="0" smtClean="0"/>
              <a:t>Two variables multiplied together suggest the area of the geometric shape. </a:t>
            </a:r>
          </a:p>
          <a:p>
            <a:pPr lvl="0"/>
            <a:r>
              <a:rPr lang="en-CA" dirty="0" smtClean="0"/>
              <a:t>The area defined by the dotted lines would represent 500m</a:t>
            </a:r>
          </a:p>
          <a:p>
            <a:endParaRPr lang="en-CA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924944"/>
            <a:ext cx="4488499" cy="864096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251520" y="3645024"/>
          <a:ext cx="8496944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However, since we are accelerating, we do not take up all of that area. We can do 1 of two things. (they are the same thing)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Divide the area by 2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Find the area of the triangle. </a:t>
            </a:r>
          </a:p>
          <a:p>
            <a:endParaRPr lang="en-CA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561856"/>
            <a:ext cx="6680127" cy="1296144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005064"/>
            <a:ext cx="6210690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r>
              <a:rPr lang="en-CA" b="1" dirty="0" smtClean="0"/>
              <a:t>The area under the line in a speed –time graph equals the distance travelled during the time interval. </a:t>
            </a:r>
            <a:endParaRPr lang="en-CA" dirty="0" smtClean="0"/>
          </a:p>
          <a:p>
            <a:endParaRPr lang="en-CA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3568" y="2492896"/>
          <a:ext cx="7704856" cy="436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Questions: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sz="3200" dirty="0" smtClean="0"/>
              <a:t>How can you tell from a speed-time </a:t>
            </a:r>
            <a:r>
              <a:rPr lang="en-CA" sz="3200" b="1" dirty="0" smtClean="0"/>
              <a:t>table</a:t>
            </a:r>
            <a:r>
              <a:rPr lang="en-CA" sz="3200" dirty="0" smtClean="0"/>
              <a:t> whether an object is accelerating? </a:t>
            </a:r>
            <a:r>
              <a:rPr lang="en-CA" sz="3200" b="1" dirty="0" smtClean="0"/>
              <a:t>K (1)</a:t>
            </a:r>
            <a:endParaRPr lang="en-CA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3200" dirty="0" smtClean="0"/>
              <a:t>How can you tell from a speed-time </a:t>
            </a:r>
            <a:r>
              <a:rPr lang="en-CA" sz="3200" b="1" dirty="0" smtClean="0"/>
              <a:t>graph</a:t>
            </a:r>
            <a:r>
              <a:rPr lang="en-CA" sz="3200" dirty="0" smtClean="0"/>
              <a:t> whether an object is accelerating? </a:t>
            </a:r>
            <a:r>
              <a:rPr lang="en-CA" sz="3200" b="1" dirty="0" smtClean="0"/>
              <a:t>K (1) </a:t>
            </a:r>
            <a:endParaRPr lang="en-CA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3200" dirty="0" smtClean="0"/>
              <a:t>Sketch a speed-time graph with two separate labelled lines for</a:t>
            </a:r>
            <a:r>
              <a:rPr lang="en-CA" sz="3200" b="1" dirty="0" smtClean="0"/>
              <a:t>. C (2) </a:t>
            </a:r>
            <a:endParaRPr lang="en-CA" sz="32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CA" sz="2800" dirty="0" smtClean="0"/>
              <a:t>High positive acceleration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CA" sz="2800" dirty="0" smtClean="0"/>
              <a:t>Low negative acceleration 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 smtClean="0"/>
              <a:t>What feature of a speed time graph communicates </a:t>
            </a:r>
            <a:r>
              <a:rPr lang="en-CA" sz="3200" b="1" dirty="0" smtClean="0"/>
              <a:t> K (2) </a:t>
            </a:r>
            <a:endParaRPr lang="en-CA" sz="32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CA" sz="2800" dirty="0" smtClean="0"/>
              <a:t>The acceleration?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CA" sz="2800" dirty="0" smtClean="0"/>
              <a:t>The distance?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pPr lvl="0"/>
            <a:r>
              <a:rPr lang="en-CA" sz="2400" dirty="0" smtClean="0"/>
              <a:t>Two runners, </a:t>
            </a:r>
            <a:r>
              <a:rPr lang="en-CA" sz="2400" dirty="0" err="1" smtClean="0"/>
              <a:t>Cathryn</a:t>
            </a:r>
            <a:r>
              <a:rPr lang="en-CA" sz="2400" dirty="0" smtClean="0"/>
              <a:t> and </a:t>
            </a:r>
            <a:r>
              <a:rPr lang="en-CA" sz="2400" dirty="0" err="1" smtClean="0"/>
              <a:t>Keir</a:t>
            </a:r>
            <a:r>
              <a:rPr lang="en-CA" sz="2400" dirty="0" smtClean="0"/>
              <a:t> take part in a fundraising marathon. The graph below shows how their speeds change from the first 100 m from the start of the marathon. </a:t>
            </a:r>
            <a:r>
              <a:rPr lang="en-CA" sz="2400" b="1" dirty="0" smtClean="0"/>
              <a:t> C (1) T (2) </a:t>
            </a:r>
            <a:endParaRPr lang="en-CA" sz="2400" dirty="0" smtClean="0"/>
          </a:p>
          <a:p>
            <a:pPr lvl="0"/>
            <a:r>
              <a:rPr lang="en-CA" sz="2400" dirty="0" smtClean="0"/>
              <a:t>Which runner has the greater acceleration?</a:t>
            </a:r>
          </a:p>
          <a:p>
            <a:r>
              <a:rPr lang="en-CA" sz="2400" dirty="0" smtClean="0"/>
              <a:t>Which runner is ahead after 100 s? Calculate and compare the distance travelled. </a:t>
            </a:r>
            <a:endParaRPr lang="en-CA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4005065"/>
          <a:ext cx="9144000" cy="28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Speed –Time Graphs for Acceleration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Acceleration is a description of the relationship between speed and time. </a:t>
            </a:r>
          </a:p>
          <a:p>
            <a:pPr lvl="0"/>
            <a:r>
              <a:rPr lang="en-CA" dirty="0" smtClean="0"/>
              <a:t>Essentially it is a change in speed over time. </a:t>
            </a:r>
          </a:p>
          <a:p>
            <a:r>
              <a:rPr lang="en-CA" dirty="0" smtClean="0"/>
              <a:t>The variables in a speed time graph are </a:t>
            </a:r>
            <a:r>
              <a:rPr lang="en-CA" b="1" dirty="0" smtClean="0">
                <a:solidFill>
                  <a:srgbClr val="0070C0"/>
                </a:solidFill>
              </a:rPr>
              <a:t>speed</a:t>
            </a:r>
            <a:r>
              <a:rPr lang="en-CA" dirty="0" smtClean="0"/>
              <a:t> on the y-axis and </a:t>
            </a:r>
            <a:r>
              <a:rPr lang="en-CA" b="1" dirty="0" smtClean="0">
                <a:solidFill>
                  <a:srgbClr val="0070C0"/>
                </a:solidFill>
              </a:rPr>
              <a:t>time</a:t>
            </a:r>
            <a:r>
              <a:rPr lang="en-CA" dirty="0" smtClean="0"/>
              <a:t> on the x-axis, then the slope (</a:t>
            </a:r>
            <a:r>
              <a:rPr lang="en-CA" dirty="0" err="1" smtClean="0"/>
              <a:t>Δy</a:t>
            </a:r>
            <a:r>
              <a:rPr lang="en-CA" dirty="0" smtClean="0"/>
              <a:t>/</a:t>
            </a:r>
            <a:r>
              <a:rPr lang="en-CA" dirty="0" err="1" smtClean="0"/>
              <a:t>Δx</a:t>
            </a:r>
            <a:r>
              <a:rPr lang="en-CA" dirty="0" smtClean="0"/>
              <a:t>)  corresponds to the definition of </a:t>
            </a:r>
            <a:r>
              <a:rPr lang="en-CA" dirty="0" err="1" smtClean="0"/>
              <a:t>accleration</a:t>
            </a:r>
            <a:r>
              <a:rPr lang="en-CA" dirty="0" smtClean="0"/>
              <a:t> (</a:t>
            </a:r>
            <a:r>
              <a:rPr lang="en-CA" dirty="0" err="1" smtClean="0"/>
              <a:t>Δv</a:t>
            </a:r>
            <a:r>
              <a:rPr lang="en-CA" dirty="0" smtClean="0"/>
              <a:t>/</a:t>
            </a:r>
            <a:r>
              <a:rPr lang="en-CA" dirty="0" err="1" smtClean="0"/>
              <a:t>Δt</a:t>
            </a:r>
            <a:r>
              <a:rPr lang="en-CA" dirty="0" smtClean="0"/>
              <a:t>) . </a:t>
            </a:r>
          </a:p>
          <a:p>
            <a:endParaRPr lang="en-CA" dirty="0"/>
          </a:p>
        </p:txBody>
      </p:sp>
      <p:pic>
        <p:nvPicPr>
          <p:cNvPr id="4" name="Picture 3" descr="http://library.thinkquest.org/C0110840/Images/Line%20Tool%20copy.gif"/>
          <p:cNvPicPr/>
          <p:nvPr/>
        </p:nvPicPr>
        <p:blipFill>
          <a:blip r:embed="rId2" cstate="print">
            <a:lum contrast="-10000"/>
          </a:blip>
          <a:srcRect l="5262" t="9220" r="13408" b="2128"/>
          <a:stretch>
            <a:fillRect/>
          </a:stretch>
        </p:blipFill>
        <p:spPr bwMode="auto">
          <a:xfrm>
            <a:off x="4499992" y="4509120"/>
            <a:ext cx="403244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Therefore, the slope of a speed time graph is equal to acceleration. </a:t>
            </a:r>
          </a:p>
          <a:p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204864"/>
            <a:ext cx="5492918" cy="1224136"/>
          </a:xfrm>
          <a:prstGeom prst="rect">
            <a:avLst/>
          </a:prstGeom>
          <a:noFill/>
        </p:spPr>
      </p:pic>
      <p:pic>
        <p:nvPicPr>
          <p:cNvPr id="6" name="Picture 5" descr="http://library.thinkquest.org/C0110840/Images/Line%20Tool%20copy.gif"/>
          <p:cNvPicPr/>
          <p:nvPr/>
        </p:nvPicPr>
        <p:blipFill>
          <a:blip r:embed="rId3" cstate="print">
            <a:lum contrast="-10000"/>
          </a:blip>
          <a:srcRect l="5262" t="9220" r="13408" b="2128"/>
          <a:stretch>
            <a:fillRect/>
          </a:stretch>
        </p:blipFill>
        <p:spPr bwMode="auto">
          <a:xfrm>
            <a:off x="1619672" y="3501008"/>
            <a:ext cx="54006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Example: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4467200"/>
          </a:xfrm>
        </p:spPr>
        <p:txBody>
          <a:bodyPr/>
          <a:lstStyle/>
          <a:p>
            <a:r>
              <a:rPr lang="en-CA" dirty="0" smtClean="0"/>
              <a:t>The speed of a snowboarder is shown over time in the graph below. </a:t>
            </a:r>
          </a:p>
          <a:p>
            <a:r>
              <a:rPr lang="en-CA" dirty="0" smtClean="0"/>
              <a:t>The acceleration can be calculated by using the slope. </a:t>
            </a:r>
          </a:p>
          <a:p>
            <a:pPr lvl="1"/>
            <a:r>
              <a:rPr lang="en-CA" dirty="0" smtClean="0"/>
              <a:t>Draw a triangle on the line of best fit to calculate the slope. </a:t>
            </a:r>
          </a:p>
          <a:p>
            <a:endParaRPr lang="en-CA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3568" y="3717032"/>
          <a:ext cx="813690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195736" y="5877272"/>
            <a:ext cx="39604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584304" y="5297016"/>
            <a:ext cx="1152128" cy="8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Chart 3"/>
          <p:cNvGraphicFramePr/>
          <p:nvPr/>
        </p:nvGraphicFramePr>
        <p:xfrm>
          <a:off x="683568" y="3717032"/>
          <a:ext cx="813690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195736" y="5877272"/>
            <a:ext cx="39604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584304" y="5297016"/>
            <a:ext cx="1152128" cy="8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484784"/>
            <a:ext cx="4957669" cy="1484784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1916832"/>
            <a:ext cx="3145309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Speed –Time Graphs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type of slope of a speed graph tells us a lot about the type of acceleration </a:t>
            </a:r>
          </a:p>
          <a:p>
            <a:r>
              <a:rPr lang="en-CA" dirty="0" smtClean="0"/>
              <a:t>Slope – positive value </a:t>
            </a:r>
          </a:p>
          <a:p>
            <a:r>
              <a:rPr lang="en-CA" dirty="0" smtClean="0"/>
              <a:t>Positive acceleration</a:t>
            </a:r>
          </a:p>
          <a:p>
            <a:pPr lvl="1"/>
            <a:r>
              <a:rPr lang="en-CA" sz="2800" dirty="0" smtClean="0"/>
              <a:t>Increasing in speed</a:t>
            </a:r>
          </a:p>
          <a:p>
            <a:pPr lvl="1"/>
            <a:r>
              <a:rPr lang="en-CA" sz="2800" dirty="0" smtClean="0"/>
              <a:t>The steeper the slope the </a:t>
            </a:r>
          </a:p>
          <a:p>
            <a:pPr>
              <a:buNone/>
            </a:pPr>
            <a:r>
              <a:rPr lang="en-CA" dirty="0" smtClean="0"/>
              <a:t>more the object is accelerating. </a:t>
            </a:r>
          </a:p>
          <a:p>
            <a:endParaRPr lang="en-CA" dirty="0"/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5652120" y="2492896"/>
            <a:ext cx="3096344" cy="1872208"/>
            <a:chOff x="4821" y="10282"/>
            <a:chExt cx="1603" cy="1540"/>
          </a:xfrm>
        </p:grpSpPr>
        <p:cxnSp>
          <p:nvCxnSpPr>
            <p:cNvPr id="30723" name="AutoShape 3"/>
            <p:cNvCxnSpPr>
              <a:cxnSpLocks noChangeShapeType="1"/>
            </p:cNvCxnSpPr>
            <p:nvPr/>
          </p:nvCxnSpPr>
          <p:spPr bwMode="auto">
            <a:xfrm>
              <a:off x="5360" y="10282"/>
              <a:ext cx="1064" cy="1052"/>
            </a:xfrm>
            <a:prstGeom prst="bentConnector3">
              <a:avLst>
                <a:gd name="adj1" fmla="val -761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724" name="AutoShape 4"/>
            <p:cNvCxnSpPr>
              <a:cxnSpLocks noChangeShapeType="1"/>
            </p:cNvCxnSpPr>
            <p:nvPr/>
          </p:nvCxnSpPr>
          <p:spPr bwMode="auto">
            <a:xfrm flipV="1">
              <a:off x="5284" y="10607"/>
              <a:ext cx="914" cy="7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4821" y="10495"/>
              <a:ext cx="388" cy="3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5599" y="11421"/>
              <a:ext cx="462" cy="4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5292080" y="4509120"/>
            <a:ext cx="3528392" cy="1772816"/>
            <a:chOff x="4821" y="10282"/>
            <a:chExt cx="1603" cy="1540"/>
          </a:xfrm>
        </p:grpSpPr>
        <p:cxnSp>
          <p:nvCxnSpPr>
            <p:cNvPr id="10" name="AutoShape 3"/>
            <p:cNvCxnSpPr>
              <a:cxnSpLocks noChangeShapeType="1"/>
            </p:cNvCxnSpPr>
            <p:nvPr/>
          </p:nvCxnSpPr>
          <p:spPr bwMode="auto">
            <a:xfrm>
              <a:off x="5360" y="10282"/>
              <a:ext cx="1064" cy="1052"/>
            </a:xfrm>
            <a:prstGeom prst="bentConnector3">
              <a:avLst>
                <a:gd name="adj1" fmla="val -761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4821" y="10495"/>
              <a:ext cx="388" cy="3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5599" y="11421"/>
              <a:ext cx="462" cy="4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>
          <a:xfrm rot="5400000" flipH="1" flipV="1">
            <a:off x="6048164" y="4833156"/>
            <a:ext cx="1152128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Speed –Time Graphs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Slope – Zero</a:t>
            </a:r>
          </a:p>
          <a:p>
            <a:pPr lvl="0"/>
            <a:r>
              <a:rPr lang="en-CA" dirty="0" smtClean="0"/>
              <a:t>Zero Acceleration  - Constant speed</a:t>
            </a:r>
          </a:p>
          <a:p>
            <a:endParaRPr lang="en-CA" dirty="0"/>
          </a:p>
        </p:txBody>
      </p:sp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3347864" y="3429000"/>
            <a:ext cx="3303116" cy="3096344"/>
            <a:chOff x="5061" y="11947"/>
            <a:chExt cx="1791" cy="1453"/>
          </a:xfrm>
        </p:grpSpPr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5935" y="12924"/>
              <a:ext cx="366" cy="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748" name="AutoShape 4"/>
            <p:cNvCxnSpPr>
              <a:cxnSpLocks noChangeShapeType="1"/>
            </p:cNvCxnSpPr>
            <p:nvPr/>
          </p:nvCxnSpPr>
          <p:spPr bwMode="auto">
            <a:xfrm>
              <a:off x="5599" y="11947"/>
              <a:ext cx="1064" cy="1052"/>
            </a:xfrm>
            <a:prstGeom prst="bentConnector3">
              <a:avLst>
                <a:gd name="adj1" fmla="val -761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5061" y="12223"/>
              <a:ext cx="388" cy="3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750" name="AutoShape 6"/>
            <p:cNvCxnSpPr>
              <a:cxnSpLocks noChangeShapeType="1"/>
            </p:cNvCxnSpPr>
            <p:nvPr/>
          </p:nvCxnSpPr>
          <p:spPr bwMode="auto">
            <a:xfrm>
              <a:off x="5527" y="12409"/>
              <a:ext cx="13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Speed –Time Graphs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Slope – Negative value</a:t>
            </a:r>
          </a:p>
          <a:p>
            <a:r>
              <a:rPr lang="en-CA" dirty="0" smtClean="0"/>
              <a:t>Negative acceleration </a:t>
            </a:r>
          </a:p>
          <a:p>
            <a:pPr lvl="0"/>
            <a:r>
              <a:rPr lang="en-CA" dirty="0" smtClean="0"/>
              <a:t>Decreasing speed</a:t>
            </a:r>
          </a:p>
          <a:p>
            <a:r>
              <a:rPr lang="en-CA" dirty="0" smtClean="0"/>
              <a:t>The steeper the slope the more the object is decelerating.</a:t>
            </a:r>
            <a:endParaRPr lang="en-CA" dirty="0"/>
          </a:p>
        </p:txBody>
      </p:sp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3131840" y="4149080"/>
            <a:ext cx="3672408" cy="2420888"/>
            <a:chOff x="5284" y="13400"/>
            <a:chExt cx="1602" cy="1453"/>
          </a:xfrm>
        </p:grpSpPr>
        <p:sp>
          <p:nvSpPr>
            <p:cNvPr id="32771" name="Text Box 3"/>
            <p:cNvSpPr txBox="1">
              <a:spLocks noChangeArrowheads="1"/>
            </p:cNvSpPr>
            <p:nvPr/>
          </p:nvSpPr>
          <p:spPr bwMode="auto">
            <a:xfrm>
              <a:off x="6158" y="14377"/>
              <a:ext cx="366" cy="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2772" name="AutoShape 4"/>
            <p:cNvCxnSpPr>
              <a:cxnSpLocks noChangeShapeType="1"/>
            </p:cNvCxnSpPr>
            <p:nvPr/>
          </p:nvCxnSpPr>
          <p:spPr bwMode="auto">
            <a:xfrm>
              <a:off x="5822" y="13400"/>
              <a:ext cx="1064" cy="1052"/>
            </a:xfrm>
            <a:prstGeom prst="bentConnector3">
              <a:avLst>
                <a:gd name="adj1" fmla="val -761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5284" y="13676"/>
              <a:ext cx="388" cy="3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4355976" y="4365104"/>
            <a:ext cx="2304256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55976" y="4365104"/>
            <a:ext cx="2088232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Area Under the Line on a Speed Time Graph – Uniform Acceleration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3200" dirty="0" smtClean="0"/>
              <a:t>The area of a speed time graph can be used to </a:t>
            </a:r>
            <a:r>
              <a:rPr lang="en-CA" sz="3200" dirty="0" err="1" smtClean="0"/>
              <a:t>claculate</a:t>
            </a:r>
            <a:r>
              <a:rPr lang="en-CA" sz="3200" dirty="0" smtClean="0"/>
              <a:t> the total distance traveled. </a:t>
            </a:r>
          </a:p>
          <a:p>
            <a:pPr lvl="0"/>
            <a:r>
              <a:rPr lang="en-CA" sz="3200" dirty="0" smtClean="0"/>
              <a:t>Distance units can be obtained by multiplying speed (m/s) by time (s)</a:t>
            </a:r>
          </a:p>
          <a:p>
            <a:pPr lvl="1"/>
            <a:r>
              <a:rPr lang="en-CA" sz="2800" dirty="0" smtClean="0"/>
              <a:t>Example </a:t>
            </a:r>
          </a:p>
          <a:p>
            <a:endParaRPr lang="en-CA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5" y="4293096"/>
            <a:ext cx="3665862" cy="1152128"/>
          </a:xfrm>
          <a:prstGeom prst="rect">
            <a:avLst/>
          </a:prstGeom>
          <a:noFill/>
        </p:spPr>
      </p:pic>
      <p:cxnSp>
        <p:nvCxnSpPr>
          <p:cNvPr id="33795" name="AutoShape 3"/>
          <p:cNvCxnSpPr>
            <a:cxnSpLocks noChangeShapeType="1"/>
          </p:cNvCxnSpPr>
          <p:nvPr/>
        </p:nvCxnSpPr>
        <p:spPr bwMode="auto">
          <a:xfrm>
            <a:off x="5724128" y="4653136"/>
            <a:ext cx="216024" cy="36004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3"/>
          <p:cNvCxnSpPr>
            <a:cxnSpLocks noChangeShapeType="1"/>
          </p:cNvCxnSpPr>
          <p:nvPr/>
        </p:nvCxnSpPr>
        <p:spPr bwMode="auto">
          <a:xfrm>
            <a:off x="4355976" y="5013176"/>
            <a:ext cx="216024" cy="288032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</TotalTime>
  <Words>610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Speed –Time Graphs for Acceleration</vt:lpstr>
      <vt:lpstr>Speed –Time Graphs for Acceleration</vt:lpstr>
      <vt:lpstr>Slide 3</vt:lpstr>
      <vt:lpstr>Example:</vt:lpstr>
      <vt:lpstr>Slide 5</vt:lpstr>
      <vt:lpstr>Speed –Time Graphs </vt:lpstr>
      <vt:lpstr>Speed –Time Graphs </vt:lpstr>
      <vt:lpstr>Speed –Time Graphs </vt:lpstr>
      <vt:lpstr>Area Under the Line on a Speed Time Graph – Uniform Acceleration</vt:lpstr>
      <vt:lpstr>Slide 10</vt:lpstr>
      <vt:lpstr>Slide 11</vt:lpstr>
      <vt:lpstr>Slide 12</vt:lpstr>
      <vt:lpstr>Slide 13</vt:lpstr>
      <vt:lpstr>Slide 14</vt:lpstr>
      <vt:lpstr>Questions:</vt:lpstr>
      <vt:lpstr>Slide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–Time Graphs for Acceleration</dc:title>
  <dc:creator>David W Hoover</dc:creator>
  <cp:lastModifiedBy>Morrison</cp:lastModifiedBy>
  <cp:revision>13</cp:revision>
  <dcterms:created xsi:type="dcterms:W3CDTF">2011-01-23T21:00:55Z</dcterms:created>
  <dcterms:modified xsi:type="dcterms:W3CDTF">2012-08-19T21:42:14Z</dcterms:modified>
</cp:coreProperties>
</file>