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507310-F318-4D19-A941-80644847A5A1}" type="datetimeFigureOut">
              <a:rPr lang="en-CA" smtClean="0"/>
              <a:pPr/>
              <a:t>26/09/2012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808DFA-5AD5-4D68-BA51-63E8CE73FC2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196752"/>
            <a:ext cx="6172200" cy="1085506"/>
          </a:xfrm>
        </p:spPr>
        <p:txBody>
          <a:bodyPr/>
          <a:lstStyle/>
          <a:p>
            <a:r>
              <a:rPr lang="en-CA" dirty="0" smtClean="0"/>
              <a:t>Friction and the Coefficients of Friction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mage.wistatutor.com/content/feed/u1507/11_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140968"/>
            <a:ext cx="5472608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/>
          <a:lstStyle/>
          <a:p>
            <a:r>
              <a:rPr lang="en-CA" sz="3200" dirty="0" smtClean="0"/>
              <a:t>Generally, the force needed to start an object moving from rest is greater than the force needed to keep it moving at a constant velocity. Thus, to account for the differences we have two coefficients of friction.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The </a:t>
            </a:r>
            <a:r>
              <a:rPr lang="en-CA" b="1" dirty="0" smtClean="0">
                <a:solidFill>
                  <a:srgbClr val="002060"/>
                </a:solidFill>
              </a:rPr>
              <a:t>coefficient of kinetic friction </a:t>
            </a:r>
            <a:r>
              <a:rPr lang="en-CA" dirty="0" smtClean="0"/>
              <a:t>is the ratio of the magnitude of the kinetic friction to the magnitude of the normal force </a:t>
            </a:r>
          </a:p>
          <a:p>
            <a:endParaRPr lang="en-CA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7" y="2780928"/>
            <a:ext cx="2160240" cy="1512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b="1" dirty="0" smtClean="0">
                <a:solidFill>
                  <a:srgbClr val="002060"/>
                </a:solidFill>
              </a:rPr>
              <a:t>coefficient of static friction </a:t>
            </a:r>
            <a:r>
              <a:rPr lang="en-CA" dirty="0" smtClean="0"/>
              <a:t>is the ratio of the magnitude of the static friction to the magnitude of the normal force. The maximum force occurs just when the stationary object start to move.</a:t>
            </a:r>
            <a:endParaRPr lang="en-CA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9" y="3212976"/>
            <a:ext cx="2016224" cy="1460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coefficients of friction for various surfaces can only be determined experimentally. </a:t>
            </a:r>
          </a:p>
          <a:p>
            <a:endParaRPr lang="en-CA" dirty="0"/>
          </a:p>
        </p:txBody>
      </p:sp>
      <p:pic>
        <p:nvPicPr>
          <p:cNvPr id="37890" name="Picture 2" descr="http://www.pasco.com/images/products/ex/EX9939_330_285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924944"/>
            <a:ext cx="4569737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the horizontal starting area for a bobsled race, four athletes with a combined mass of 295 kg, need a horizontal force of 41 N [forward] to get the 315 kg sled to start moving. Calculate the coefficient of static friction.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F</a:t>
            </a:r>
            <a:r>
              <a:rPr lang="en-CA" sz="3600" baseline="-25000" dirty="0" smtClean="0"/>
              <a:t>N</a:t>
            </a:r>
            <a:r>
              <a:rPr lang="en-CA" sz="3600" dirty="0" smtClean="0"/>
              <a:t> = mg = (315 kg) x (9.81 m/s</a:t>
            </a:r>
            <a:r>
              <a:rPr lang="en-CA" sz="3600" baseline="30000" dirty="0" smtClean="0"/>
              <a:t>2</a:t>
            </a:r>
            <a:r>
              <a:rPr lang="en-CA" sz="3600" dirty="0" smtClean="0"/>
              <a:t>)</a:t>
            </a:r>
          </a:p>
          <a:p>
            <a:r>
              <a:rPr lang="en-CA" sz="3600" dirty="0" smtClean="0"/>
              <a:t>= 3.1 x 10</a:t>
            </a:r>
            <a:r>
              <a:rPr lang="en-CA" sz="3600" baseline="30000" dirty="0" smtClean="0"/>
              <a:t>3</a:t>
            </a:r>
            <a:r>
              <a:rPr lang="en-CA" sz="3600" dirty="0" smtClean="0"/>
              <a:t> N</a:t>
            </a:r>
          </a:p>
          <a:p>
            <a:r>
              <a:rPr lang="en-CA" sz="3600" dirty="0" smtClean="0"/>
              <a:t>F</a:t>
            </a:r>
            <a:r>
              <a:rPr lang="en-CA" sz="3600" baseline="-25000" dirty="0" smtClean="0"/>
              <a:t>S</a:t>
            </a:r>
            <a:r>
              <a:rPr lang="en-CA" sz="3600" dirty="0" smtClean="0"/>
              <a:t> = 41 N</a:t>
            </a:r>
          </a:p>
          <a:p>
            <a:r>
              <a:rPr lang="en-CA" sz="3600" i="1" dirty="0" err="1" smtClean="0"/>
              <a:t>μ</a:t>
            </a:r>
            <a:r>
              <a:rPr lang="en-CA" sz="3600" baseline="-25000" dirty="0" err="1" smtClean="0"/>
              <a:t>S</a:t>
            </a:r>
            <a:r>
              <a:rPr lang="en-CA" sz="3600" dirty="0" smtClean="0"/>
              <a:t> = ? 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 algn="ctr"/>
            <a:r>
              <a:rPr lang="en-CA" sz="4000" i="1" dirty="0" err="1" smtClean="0"/>
              <a:t>μ</a:t>
            </a:r>
            <a:r>
              <a:rPr lang="en-CA" sz="4000" baseline="-25000" dirty="0" err="1" smtClean="0"/>
              <a:t>S</a:t>
            </a:r>
            <a:r>
              <a:rPr lang="en-CA" sz="4000" dirty="0" smtClean="0"/>
              <a:t> = 0.013</a:t>
            </a:r>
            <a:endParaRPr lang="en-CA" sz="4000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620688"/>
            <a:ext cx="2386551" cy="1728192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780928"/>
            <a:ext cx="3672408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Example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trucks brakes are applied so hard that the truck goes into a skid on dry asphalt road. If the truck and its contents have a mass of 4.2 x 10</a:t>
            </a:r>
            <a:r>
              <a:rPr lang="en-CA" baseline="30000" dirty="0" smtClean="0"/>
              <a:t>2</a:t>
            </a:r>
            <a:r>
              <a:rPr lang="en-CA" dirty="0" smtClean="0"/>
              <a:t> kg, calculate the magnitude of the force of kinetic friction on the truck.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80920" cy="4873752"/>
          </a:xfrm>
        </p:spPr>
        <p:txBody>
          <a:bodyPr>
            <a:normAutofit/>
          </a:bodyPr>
          <a:lstStyle/>
          <a:p>
            <a:r>
              <a:rPr lang="en-CA" sz="3600" dirty="0" smtClean="0"/>
              <a:t>F</a:t>
            </a:r>
            <a:r>
              <a:rPr lang="en-CA" sz="3600" baseline="-25000" dirty="0" smtClean="0"/>
              <a:t>N</a:t>
            </a:r>
            <a:r>
              <a:rPr lang="en-CA" sz="3600" dirty="0" smtClean="0"/>
              <a:t> = mg = (4.2 x 10</a:t>
            </a:r>
            <a:r>
              <a:rPr lang="en-CA" sz="3600" baseline="30000" dirty="0" smtClean="0"/>
              <a:t>2</a:t>
            </a:r>
            <a:r>
              <a:rPr lang="en-CA" sz="3600" dirty="0" smtClean="0"/>
              <a:t> kg) x (9.81 m/s</a:t>
            </a:r>
            <a:r>
              <a:rPr lang="en-CA" sz="3600" baseline="30000" dirty="0" smtClean="0"/>
              <a:t>2</a:t>
            </a:r>
            <a:r>
              <a:rPr lang="en-CA" sz="3600" dirty="0" smtClean="0"/>
              <a:t>)</a:t>
            </a:r>
          </a:p>
          <a:p>
            <a:r>
              <a:rPr lang="en-CA" sz="3600" i="1" dirty="0" err="1" smtClean="0"/>
              <a:t>μ</a:t>
            </a:r>
            <a:r>
              <a:rPr lang="en-CA" sz="3600" baseline="-25000" dirty="0" err="1" smtClean="0"/>
              <a:t>S</a:t>
            </a:r>
            <a:r>
              <a:rPr lang="en-CA" sz="3600" dirty="0" smtClean="0"/>
              <a:t> = 1.0 (from table, rubber on asphalt)</a:t>
            </a:r>
          </a:p>
          <a:p>
            <a:r>
              <a:rPr lang="en-CA" sz="3600" dirty="0" err="1" smtClean="0"/>
              <a:t>F</a:t>
            </a:r>
            <a:r>
              <a:rPr lang="en-CA" sz="3600" baseline="-25000" dirty="0" err="1" smtClean="0"/>
              <a:t>K</a:t>
            </a:r>
            <a:r>
              <a:rPr lang="en-CA" sz="3600" dirty="0" smtClean="0"/>
              <a:t> = ?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4873752"/>
          </a:xfrm>
        </p:spPr>
        <p:txBody>
          <a:bodyPr>
            <a:normAutofit/>
          </a:bodyPr>
          <a:lstStyle/>
          <a:p>
            <a:r>
              <a:rPr lang="en-CA" sz="4000" dirty="0" err="1" smtClean="0"/>
              <a:t>F</a:t>
            </a:r>
            <a:r>
              <a:rPr lang="en-CA" sz="4000" baseline="-25000" dirty="0" err="1" smtClean="0"/>
              <a:t>K</a:t>
            </a:r>
            <a:r>
              <a:rPr lang="en-CA" sz="4000" dirty="0" smtClean="0"/>
              <a:t> = </a:t>
            </a:r>
            <a:r>
              <a:rPr lang="en-CA" sz="4000" i="1" dirty="0" err="1" smtClean="0"/>
              <a:t>μ</a:t>
            </a:r>
            <a:r>
              <a:rPr lang="en-CA" sz="4000" i="1" baseline="-25000" dirty="0" err="1" smtClean="0"/>
              <a:t>K</a:t>
            </a:r>
            <a:r>
              <a:rPr lang="en-CA" sz="4000" dirty="0" err="1" smtClean="0"/>
              <a:t>F</a:t>
            </a:r>
            <a:r>
              <a:rPr lang="en-CA" sz="4000" baseline="-25000" dirty="0" err="1" smtClean="0"/>
              <a:t>N</a:t>
            </a:r>
            <a:endParaRPr lang="en-CA" sz="4000" dirty="0" smtClean="0"/>
          </a:p>
          <a:p>
            <a:r>
              <a:rPr lang="en-CA" sz="4000" dirty="0" err="1" smtClean="0"/>
              <a:t>F</a:t>
            </a:r>
            <a:r>
              <a:rPr lang="en-CA" sz="4000" baseline="-25000" dirty="0" err="1" smtClean="0"/>
              <a:t>K</a:t>
            </a:r>
            <a:r>
              <a:rPr lang="en-CA" sz="4000" dirty="0" smtClean="0"/>
              <a:t> = </a:t>
            </a:r>
            <a:r>
              <a:rPr lang="en-CA" sz="4000" i="1" dirty="0" err="1" smtClean="0"/>
              <a:t>μ</a:t>
            </a:r>
            <a:r>
              <a:rPr lang="en-CA" sz="4000" i="1" baseline="-25000" dirty="0" err="1" smtClean="0"/>
              <a:t>K</a:t>
            </a:r>
            <a:r>
              <a:rPr lang="en-CA" sz="4000" dirty="0" err="1" smtClean="0"/>
              <a:t>mg</a:t>
            </a:r>
            <a:endParaRPr lang="en-CA" sz="4000" dirty="0" smtClean="0"/>
          </a:p>
          <a:p>
            <a:r>
              <a:rPr lang="en-CA" sz="4000" dirty="0" smtClean="0"/>
              <a:t>= (1.0) (4.2 x 10</a:t>
            </a:r>
            <a:r>
              <a:rPr lang="en-CA" sz="4000" baseline="30000" dirty="0" smtClean="0"/>
              <a:t>2</a:t>
            </a:r>
            <a:r>
              <a:rPr lang="en-CA" sz="4000" dirty="0" smtClean="0"/>
              <a:t> kg) x (9.81 m/s</a:t>
            </a:r>
            <a:r>
              <a:rPr lang="en-CA" sz="4000" baseline="30000" dirty="0" smtClean="0"/>
              <a:t>2</a:t>
            </a:r>
            <a:r>
              <a:rPr lang="en-CA" sz="4000" dirty="0" smtClean="0"/>
              <a:t>)</a:t>
            </a:r>
            <a:endParaRPr lang="en-C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Friction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Friction is a part of everyday life, without it the world would be a very different place. Walking would not be possible, either would driving a car or playing sports. Even sitting on a stool would be difficult.</a:t>
            </a: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sz="3200" dirty="0" err="1" smtClean="0"/>
              <a:t>F</a:t>
            </a:r>
            <a:r>
              <a:rPr lang="en-CA" sz="3200" baseline="-25000" dirty="0" err="1" smtClean="0"/>
              <a:t>K</a:t>
            </a:r>
            <a:r>
              <a:rPr lang="en-CA" sz="3200" dirty="0" smtClean="0"/>
              <a:t> = 4.1 x 10</a:t>
            </a:r>
            <a:r>
              <a:rPr lang="en-CA" sz="3200" baseline="30000" dirty="0" smtClean="0"/>
              <a:t>4</a:t>
            </a:r>
            <a:r>
              <a:rPr lang="en-CA" sz="3200" dirty="0" smtClean="0"/>
              <a:t> N</a:t>
            </a:r>
          </a:p>
          <a:p>
            <a:endParaRPr lang="en-CA" sz="3200" dirty="0" smtClean="0"/>
          </a:p>
          <a:p>
            <a:r>
              <a:rPr lang="en-CA" sz="3200" dirty="0" smtClean="0"/>
              <a:t>The magnitude of the force of kinetic friction is </a:t>
            </a:r>
            <a:r>
              <a:rPr lang="en-CA" sz="3200" dirty="0" err="1" smtClean="0"/>
              <a:t>F</a:t>
            </a:r>
            <a:r>
              <a:rPr lang="en-CA" sz="3200" baseline="-25000" dirty="0" err="1" smtClean="0"/>
              <a:t>K</a:t>
            </a:r>
            <a:r>
              <a:rPr lang="en-CA" sz="3200" dirty="0" smtClean="0"/>
              <a:t> = 4.1 x 10</a:t>
            </a:r>
            <a:r>
              <a:rPr lang="en-CA" sz="3200" baseline="30000" dirty="0" smtClean="0"/>
              <a:t>4</a:t>
            </a:r>
            <a:r>
              <a:rPr lang="en-CA" sz="3200" dirty="0" smtClean="0"/>
              <a:t> N ( in the direction opposite to the trucks initial motion) 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Questions:</a:t>
            </a:r>
            <a:r>
              <a:rPr lang="en-CA" dirty="0" smtClean="0"/>
              <a:t> - Hand 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CA" dirty="0" smtClean="0"/>
              <a:t>Provide an example that shows that the coefficient of static friction tens to be greater than the coefficient of kinetic friction for two surfaces together. </a:t>
            </a:r>
            <a:r>
              <a:rPr lang="en-CA" b="1" dirty="0" smtClean="0"/>
              <a:t> C (1) </a:t>
            </a:r>
            <a:endParaRPr lang="en-CA" dirty="0" smtClean="0"/>
          </a:p>
          <a:p>
            <a:pPr lvl="0"/>
            <a:r>
              <a:rPr lang="en-CA" dirty="0" smtClean="0"/>
              <a:t>Calculate the appropriate coefficient of friction in each of the following:</a:t>
            </a:r>
            <a:r>
              <a:rPr lang="en-CA" b="1" dirty="0" smtClean="0"/>
              <a:t> T (2)</a:t>
            </a:r>
            <a:endParaRPr lang="en-CA" dirty="0" smtClean="0"/>
          </a:p>
          <a:p>
            <a:pPr lvl="1"/>
            <a:r>
              <a:rPr lang="en-CA" dirty="0" smtClean="0"/>
              <a:t>It takes 59 N of force to get a 22 kg suitcase to just start to move across a floor. </a:t>
            </a:r>
          </a:p>
          <a:p>
            <a:pPr lvl="1"/>
            <a:r>
              <a:rPr lang="en-CA" dirty="0" smtClean="0"/>
              <a:t>A horizontal force of 54 N keeps the suitcase in (a) moving at a constant velocity.</a:t>
            </a:r>
          </a:p>
          <a:p>
            <a:pPr lvl="0"/>
            <a:r>
              <a:rPr lang="en-CA" dirty="0" smtClean="0"/>
              <a:t>A 73 kg hockey player glides across the ice with steel blades. Calculate the magnitude of the force of kinetic friction acting on the skater. </a:t>
            </a:r>
            <a:r>
              <a:rPr lang="en-CA" b="1" dirty="0" smtClean="0"/>
              <a:t>T (1) 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dirty="0" smtClean="0"/>
              <a:t>A 1.5 x 10</a:t>
            </a:r>
            <a:r>
              <a:rPr lang="en-CA" baseline="30000" dirty="0" smtClean="0"/>
              <a:t>3</a:t>
            </a:r>
            <a:r>
              <a:rPr lang="en-CA" dirty="0" smtClean="0"/>
              <a:t> kg car moving a long a concrete road has its breaks locked but skids to a smooth stop. Calculate the magnitude of the force of kinetic friction on a (a) dry road and (b) a wet road. </a:t>
            </a:r>
            <a:r>
              <a:rPr lang="en-CA" b="1" dirty="0" smtClean="0"/>
              <a:t>T (1) </a:t>
            </a:r>
            <a:endParaRPr lang="en-CA" sz="2000" dirty="0" smtClean="0"/>
          </a:p>
          <a:p>
            <a:pPr lvl="0"/>
            <a:r>
              <a:rPr lang="en-CA" dirty="0" smtClean="0"/>
              <a:t>The table below gives the data from an experiment in which a box containing different masses is pulled along the same floor at a constant speed. </a:t>
            </a:r>
            <a:endParaRPr lang="en-CA" sz="2000" dirty="0" smtClean="0"/>
          </a:p>
          <a:p>
            <a:pPr lvl="1"/>
            <a:r>
              <a:rPr lang="en-CA" sz="2400" dirty="0" smtClean="0"/>
              <a:t>Plot a graph of </a:t>
            </a:r>
            <a:r>
              <a:rPr lang="en-CA" sz="2400" dirty="0" err="1" smtClean="0"/>
              <a:t>F</a:t>
            </a:r>
            <a:r>
              <a:rPr lang="en-CA" sz="2400" baseline="-25000" dirty="0" err="1" smtClean="0"/>
              <a:t>K</a:t>
            </a:r>
            <a:r>
              <a:rPr lang="en-CA" sz="2400" dirty="0" smtClean="0"/>
              <a:t> (vertical axis) versus F</a:t>
            </a:r>
            <a:r>
              <a:rPr lang="en-CA" sz="2400" baseline="-25000" dirty="0" smtClean="0"/>
              <a:t>N</a:t>
            </a:r>
            <a:r>
              <a:rPr lang="en-CA" sz="2400" dirty="0" smtClean="0"/>
              <a:t>. </a:t>
            </a:r>
            <a:r>
              <a:rPr lang="en-CA" sz="2400" b="1" dirty="0" smtClean="0"/>
              <a:t>C (1)</a:t>
            </a:r>
            <a:endParaRPr lang="en-CA" sz="2000" dirty="0" smtClean="0"/>
          </a:p>
          <a:p>
            <a:pPr lvl="1"/>
            <a:r>
              <a:rPr lang="en-CA" sz="2400" dirty="0" smtClean="0"/>
              <a:t>Calculate the slope of the line. State what the slope represents. </a:t>
            </a:r>
            <a:r>
              <a:rPr lang="en-CA" sz="2400" b="1" dirty="0" smtClean="0"/>
              <a:t>T (1) C (1)</a:t>
            </a:r>
            <a:endParaRPr lang="en-CA" sz="20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1560" y="1772816"/>
          <a:ext cx="7056784" cy="4608510"/>
        </p:xfrm>
        <a:graphic>
          <a:graphicData uri="http://schemas.openxmlformats.org/drawingml/2006/table">
            <a:tbl>
              <a:tblPr/>
              <a:tblGrid>
                <a:gridCol w="3528392"/>
                <a:gridCol w="3528392"/>
              </a:tblGrid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smtClean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CA" sz="2800" baseline="-25000" smtClean="0"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CA" sz="280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CA" sz="2800" dirty="0">
                          <a:latin typeface="Times New Roman"/>
                          <a:ea typeface="Calibri"/>
                          <a:cs typeface="Times New Roman"/>
                        </a:rPr>
                        <a:t>(N)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CA" sz="2800" baseline="-25000"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 (N)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10.0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2.2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20.0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4.3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30.0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6.7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0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>
                          <a:latin typeface="Times New Roman"/>
                          <a:ea typeface="Calibri"/>
                          <a:cs typeface="Times New Roman"/>
                        </a:rPr>
                        <a:t>40.0</a:t>
                      </a:r>
                      <a:endParaRPr lang="en-CA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2800" dirty="0">
                          <a:latin typeface="Times New Roman"/>
                          <a:ea typeface="Calibri"/>
                          <a:cs typeface="Times New Roman"/>
                        </a:rPr>
                        <a:t>8.8</a:t>
                      </a:r>
                      <a:endParaRPr lang="en-CA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dallaswinwin.com/images/Woman%20pushing%20B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614348"/>
            <a:ext cx="3391322" cy="32436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796950"/>
          </a:xfrm>
        </p:spPr>
        <p:txBody>
          <a:bodyPr/>
          <a:lstStyle/>
          <a:p>
            <a:r>
              <a:rPr lang="en-CA" b="1" dirty="0" smtClean="0"/>
              <a:t>Static Friction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8892480" cy="5421216"/>
          </a:xfrm>
        </p:spPr>
        <p:txBody>
          <a:bodyPr/>
          <a:lstStyle/>
          <a:p>
            <a:pPr lvl="0"/>
            <a:r>
              <a:rPr lang="en-CA" sz="3200" dirty="0" smtClean="0"/>
              <a:t>The force exerted on a stationary object by a surface that prevents the object from staring to move. </a:t>
            </a:r>
          </a:p>
          <a:p>
            <a:pPr lvl="1"/>
            <a:r>
              <a:rPr lang="en-CA" sz="3200" dirty="0" smtClean="0"/>
              <a:t>The object remains at rest because the static friction is equal in magnitude and opposite in direction to the applied force </a:t>
            </a:r>
            <a:endParaRPr lang="en-CA" sz="2800" dirty="0" smtClean="0"/>
          </a:p>
          <a:p>
            <a:endParaRPr lang="en-CA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332656"/>
            <a:ext cx="654618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2800" b="1" dirty="0" smtClean="0">
                <a:solidFill>
                  <a:srgbClr val="002060"/>
                </a:solidFill>
              </a:rPr>
              <a:t>Starting friction</a:t>
            </a:r>
            <a:endParaRPr lang="en-CA" b="1" dirty="0" smtClean="0">
              <a:solidFill>
                <a:srgbClr val="002060"/>
              </a:solidFill>
            </a:endParaRPr>
          </a:p>
          <a:p>
            <a:pPr lvl="1"/>
            <a:r>
              <a:rPr lang="en-CA" sz="3200" dirty="0" smtClean="0"/>
              <a:t>The amount of force that must be overcome to start a stationary object moving</a:t>
            </a:r>
            <a:endParaRPr lang="en-CA" sz="2800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Kinetic Friction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3600" b="1" dirty="0" smtClean="0">
                <a:solidFill>
                  <a:srgbClr val="002060"/>
                </a:solidFill>
              </a:rPr>
              <a:t>The force exerted on a moving object by a surface, and acts opposite to the direction of the motion of the object. </a:t>
            </a:r>
          </a:p>
          <a:p>
            <a:endParaRPr lang="en-CA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620688"/>
            <a:ext cx="792088" cy="871297"/>
          </a:xfrm>
          <a:prstGeom prst="rect">
            <a:avLst/>
          </a:prstGeom>
          <a:noFill/>
        </p:spPr>
      </p:pic>
      <p:pic>
        <p:nvPicPr>
          <p:cNvPr id="28676" name="Picture 4" descr="http://www.school-for-champions.com/science/images/friction-slide_kinet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509120"/>
            <a:ext cx="5184576" cy="2033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r>
              <a:rPr lang="en-CA" dirty="0" smtClean="0"/>
              <a:t>The Graph below shows the magnitude of friction </a:t>
            </a:r>
            <a:r>
              <a:rPr lang="en-CA" dirty="0" err="1" smtClean="0"/>
              <a:t>vs</a:t>
            </a:r>
            <a:r>
              <a:rPr lang="en-CA" dirty="0" smtClean="0"/>
              <a:t> the magnitude of the applied force. Once the object starts to move the friction drops suddenly. </a:t>
            </a:r>
          </a:p>
          <a:p>
            <a:endParaRPr lang="en-CA" dirty="0"/>
          </a:p>
        </p:txBody>
      </p:sp>
      <p:pic>
        <p:nvPicPr>
          <p:cNvPr id="4" name="Picture 3" descr="http://image.wistatutor.com/content/feed/u1507/11_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08920"/>
            <a:ext cx="554461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39752" y="3068960"/>
            <a:ext cx="10801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2800" dirty="0" err="1" smtClean="0"/>
              <a:t>f</a:t>
            </a:r>
            <a:r>
              <a:rPr lang="en-CA" sz="2800" baseline="-25000" dirty="0" err="1" smtClean="0"/>
              <a:t>S</a:t>
            </a:r>
            <a:endParaRPr lang="en-C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Coefficients of Friction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3200" dirty="0" smtClean="0"/>
              <a:t>The ratio of the magnitude of the force of friction between two surfaces to the magnitude of the normal force between the surfaces. </a:t>
            </a:r>
          </a:p>
          <a:p>
            <a:endParaRPr lang="en-CA" dirty="0"/>
          </a:p>
        </p:txBody>
      </p:sp>
      <p:pic>
        <p:nvPicPr>
          <p:cNvPr id="30722" name="Picture 2" descr="http://lh3.ggpht.com/_EhOQGW2GHBg/ShF1Ty5C3eI/AAAAAAAAHQI/73ea77Q3Dow/Friction-Coefficient-Between-Two-Surfaces%5B5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645024"/>
            <a:ext cx="3346849" cy="3212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CA" sz="2400" dirty="0" smtClean="0"/>
              <a:t>We will use the Greek letter </a:t>
            </a:r>
            <a:r>
              <a:rPr lang="en-CA" sz="2400" b="1" dirty="0" smtClean="0"/>
              <a:t>mu, </a:t>
            </a:r>
            <a:r>
              <a:rPr lang="en-CA" sz="2400" b="1" i="1" dirty="0" smtClean="0"/>
              <a:t>μ</a:t>
            </a:r>
            <a:r>
              <a:rPr lang="en-CA" sz="2400" dirty="0" smtClean="0"/>
              <a:t>, to represent this ratio. </a:t>
            </a:r>
            <a:endParaRPr lang="en-CA" sz="200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Where </a:t>
            </a:r>
            <a:r>
              <a:rPr lang="en-CA" b="1" dirty="0" smtClean="0">
                <a:solidFill>
                  <a:srgbClr val="002060"/>
                </a:solidFill>
              </a:rPr>
              <a:t>F</a:t>
            </a:r>
            <a:r>
              <a:rPr lang="en-CA" b="1" baseline="-25000" dirty="0" smtClean="0">
                <a:solidFill>
                  <a:srgbClr val="002060"/>
                </a:solidFill>
              </a:rPr>
              <a:t>f </a:t>
            </a:r>
            <a:r>
              <a:rPr lang="en-CA" dirty="0" smtClean="0"/>
              <a:t> = the magnitude of the force of friction, in </a:t>
            </a:r>
            <a:r>
              <a:rPr lang="en-CA" dirty="0" err="1" smtClean="0"/>
              <a:t>newtons</a:t>
            </a:r>
            <a:r>
              <a:rPr lang="en-CA" dirty="0" smtClean="0"/>
              <a:t>; </a:t>
            </a:r>
          </a:p>
          <a:p>
            <a:r>
              <a:rPr lang="en-CA" b="1" dirty="0" smtClean="0">
                <a:solidFill>
                  <a:srgbClr val="002060"/>
                </a:solidFill>
              </a:rPr>
              <a:t>F</a:t>
            </a:r>
            <a:r>
              <a:rPr lang="en-CA" b="1" baseline="-25000" dirty="0" smtClean="0">
                <a:solidFill>
                  <a:srgbClr val="002060"/>
                </a:solidFill>
              </a:rPr>
              <a:t>N</a:t>
            </a:r>
            <a:r>
              <a:rPr lang="en-CA" b="1" dirty="0" smtClean="0">
                <a:solidFill>
                  <a:srgbClr val="002060"/>
                </a:solidFill>
              </a:rPr>
              <a:t> </a:t>
            </a:r>
            <a:r>
              <a:rPr lang="en-CA" dirty="0" smtClean="0"/>
              <a:t>= the magnitude of the normal force, in </a:t>
            </a:r>
            <a:r>
              <a:rPr lang="en-CA" dirty="0" err="1" smtClean="0"/>
              <a:t>newtons</a:t>
            </a:r>
            <a:r>
              <a:rPr lang="en-CA" dirty="0" smtClean="0"/>
              <a:t>;</a:t>
            </a:r>
          </a:p>
          <a:p>
            <a:r>
              <a:rPr lang="en-CA" b="1" i="1" dirty="0" smtClean="0">
                <a:solidFill>
                  <a:srgbClr val="002060"/>
                </a:solidFill>
              </a:rPr>
              <a:t>μ</a:t>
            </a:r>
            <a:r>
              <a:rPr lang="en-CA" dirty="0" smtClean="0"/>
              <a:t> = the coefficient of friction. ( it has no units because it is a ratio of forces)</a:t>
            </a:r>
            <a:endParaRPr lang="en-CA" dirty="0"/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2204864"/>
            <a:ext cx="1715514" cy="1412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Rearranging the equation gives the equation for the force of friction; </a:t>
            </a:r>
          </a:p>
          <a:p>
            <a:endParaRPr lang="en-CA" b="1" dirty="0" smtClean="0">
              <a:solidFill>
                <a:srgbClr val="002060"/>
              </a:solidFill>
            </a:endParaRPr>
          </a:p>
          <a:p>
            <a:pPr algn="ctr"/>
            <a:r>
              <a:rPr lang="en-CA" sz="3200" b="1" dirty="0" smtClean="0">
                <a:solidFill>
                  <a:srgbClr val="002060"/>
                </a:solidFill>
              </a:rPr>
              <a:t>F</a:t>
            </a:r>
            <a:r>
              <a:rPr lang="en-CA" sz="3200" b="1" baseline="-25000" dirty="0" smtClean="0">
                <a:solidFill>
                  <a:srgbClr val="002060"/>
                </a:solidFill>
              </a:rPr>
              <a:t>f</a:t>
            </a:r>
            <a:r>
              <a:rPr lang="en-CA" sz="3200" b="1" dirty="0" smtClean="0">
                <a:solidFill>
                  <a:srgbClr val="002060"/>
                </a:solidFill>
              </a:rPr>
              <a:t> = </a:t>
            </a:r>
            <a:r>
              <a:rPr lang="en-CA" sz="3200" b="1" i="1" dirty="0" err="1" smtClean="0">
                <a:solidFill>
                  <a:srgbClr val="002060"/>
                </a:solidFill>
              </a:rPr>
              <a:t>μ</a:t>
            </a:r>
            <a:r>
              <a:rPr lang="en-CA" sz="3200" b="1" dirty="0" err="1" smtClean="0">
                <a:solidFill>
                  <a:srgbClr val="002060"/>
                </a:solidFill>
              </a:rPr>
              <a:t>F</a:t>
            </a:r>
            <a:r>
              <a:rPr lang="en-CA" sz="3200" b="1" baseline="-25000" dirty="0" err="1" smtClean="0">
                <a:solidFill>
                  <a:srgbClr val="002060"/>
                </a:solidFill>
              </a:rPr>
              <a:t>N</a:t>
            </a:r>
            <a:endParaRPr lang="en-CA" sz="3200" b="1" dirty="0" smtClean="0">
              <a:solidFill>
                <a:srgbClr val="002060"/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840</Words>
  <Application>Microsoft Office PowerPoint</Application>
  <PresentationFormat>On-screen Show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Friction and the Coefficients of Friction</vt:lpstr>
      <vt:lpstr>Friction</vt:lpstr>
      <vt:lpstr>Static Friction </vt:lpstr>
      <vt:lpstr>Slide 4</vt:lpstr>
      <vt:lpstr>Kinetic Friction </vt:lpstr>
      <vt:lpstr>Slide 6</vt:lpstr>
      <vt:lpstr>Coefficients of Friction</vt:lpstr>
      <vt:lpstr>Slide 8</vt:lpstr>
      <vt:lpstr>Slide 9</vt:lpstr>
      <vt:lpstr>Slide 10</vt:lpstr>
      <vt:lpstr>Slide 11</vt:lpstr>
      <vt:lpstr>Slide 12</vt:lpstr>
      <vt:lpstr>Slide 13</vt:lpstr>
      <vt:lpstr>Example 1</vt:lpstr>
      <vt:lpstr>Slide 15</vt:lpstr>
      <vt:lpstr>Slide 16</vt:lpstr>
      <vt:lpstr>Example 2</vt:lpstr>
      <vt:lpstr>Slide 18</vt:lpstr>
      <vt:lpstr>Slide 19</vt:lpstr>
      <vt:lpstr>Slide 20</vt:lpstr>
      <vt:lpstr>Questions: - Hand in</vt:lpstr>
      <vt:lpstr>Slide 22</vt:lpstr>
      <vt:lpstr>Slide 23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Friction and the Coefficients of Friction</dc:title>
  <dc:creator>David W Hoover</dc:creator>
  <cp:lastModifiedBy>Morrison</cp:lastModifiedBy>
  <cp:revision>12</cp:revision>
  <dcterms:created xsi:type="dcterms:W3CDTF">2011-02-27T22:33:37Z</dcterms:created>
  <dcterms:modified xsi:type="dcterms:W3CDTF">2012-09-26T11:21:12Z</dcterms:modified>
</cp:coreProperties>
</file>