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45"/>
  </p:notesMasterIdLst>
  <p:handoutMasterIdLst>
    <p:handoutMasterId r:id="rId46"/>
  </p:handoutMasterIdLst>
  <p:sldIdLst>
    <p:sldId id="312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97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305" r:id="rId18"/>
    <p:sldId id="298" r:id="rId19"/>
    <p:sldId id="306" r:id="rId20"/>
    <p:sldId id="307" r:id="rId21"/>
    <p:sldId id="308" r:id="rId22"/>
    <p:sldId id="309" r:id="rId23"/>
    <p:sldId id="310" r:id="rId24"/>
    <p:sldId id="311" r:id="rId25"/>
    <p:sldId id="300" r:id="rId26"/>
    <p:sldId id="285" r:id="rId27"/>
    <p:sldId id="291" r:id="rId28"/>
    <p:sldId id="301" r:id="rId29"/>
    <p:sldId id="302" r:id="rId30"/>
    <p:sldId id="303" r:id="rId31"/>
    <p:sldId id="304" r:id="rId32"/>
    <p:sldId id="273" r:id="rId33"/>
    <p:sldId id="274" r:id="rId34"/>
    <p:sldId id="275" r:id="rId35"/>
    <p:sldId id="276" r:id="rId36"/>
    <p:sldId id="286" r:id="rId37"/>
    <p:sldId id="292" r:id="rId38"/>
    <p:sldId id="277" r:id="rId39"/>
    <p:sldId id="278" r:id="rId40"/>
    <p:sldId id="282" r:id="rId41"/>
    <p:sldId id="287" r:id="rId42"/>
    <p:sldId id="293" r:id="rId43"/>
    <p:sldId id="294" r:id="rId44"/>
  </p:sldIdLst>
  <p:sldSz cx="9144000" cy="6858000" type="screen4x3"/>
  <p:notesSz cx="7004050" cy="92900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000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342" y="-72"/>
      </p:cViewPr>
      <p:guideLst>
        <p:guide orient="horz" pos="192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116263" y="8850313"/>
            <a:ext cx="773112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8901" tIns="45259" rIns="88901" bIns="45259">
            <a:spAutoFit/>
          </a:bodyPr>
          <a:lstStyle/>
          <a:p>
            <a:pPr defTabSz="884238">
              <a:lnSpc>
                <a:spcPct val="90000"/>
              </a:lnSpc>
            </a:pPr>
            <a:r>
              <a:rPr lang="en-US" sz="1200">
                <a:latin typeface="Arial" pitchFamily="34" charset="0"/>
              </a:rPr>
              <a:t>Page </a:t>
            </a:r>
            <a:fld id="{FBEB6258-520A-42C7-B3CE-5477BD102C61}" type="slidenum">
              <a:rPr lang="en-US" sz="1200">
                <a:latin typeface="Arial" pitchFamily="34" charset="0"/>
              </a:rPr>
              <a:pPr defTabSz="884238">
                <a:lnSpc>
                  <a:spcPct val="90000"/>
                </a:lnSpc>
              </a:pPr>
              <a:t>‹#›</a:t>
            </a:fld>
            <a:endParaRPr lang="en-US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8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37150" cy="417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135" tIns="45259" rIns="92135" bIns="45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116263" y="8850313"/>
            <a:ext cx="773112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8901" tIns="45259" rIns="88901" bIns="45259">
            <a:spAutoFit/>
          </a:bodyPr>
          <a:lstStyle/>
          <a:p>
            <a:pPr defTabSz="884238">
              <a:lnSpc>
                <a:spcPct val="90000"/>
              </a:lnSpc>
            </a:pPr>
            <a:r>
              <a:rPr lang="en-US" sz="1200">
                <a:latin typeface="Arial" pitchFamily="34" charset="0"/>
              </a:rPr>
              <a:t>Page </a:t>
            </a:r>
            <a:fld id="{6C863FAD-8CD4-443F-9FB1-54D527F9723B}" type="slidenum">
              <a:rPr lang="en-US" sz="1200">
                <a:latin typeface="Arial" pitchFamily="34" charset="0"/>
              </a:rPr>
              <a:pPr defTabSz="884238">
                <a:lnSpc>
                  <a:spcPct val="90000"/>
                </a:lnSpc>
              </a:pPr>
              <a:t>‹#›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27562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88287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968750" y="0"/>
            <a:ext cx="303530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968750" y="8824913"/>
            <a:ext cx="303530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340" tIns="0" rIns="19340" bIns="0" anchor="b"/>
          <a:lstStyle/>
          <a:p>
            <a:pPr algn="r" defTabSz="928688"/>
            <a:r>
              <a:rPr lang="en-US" sz="1000" i="1"/>
              <a:t>1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824913"/>
            <a:ext cx="303530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42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3938" y="307975"/>
            <a:ext cx="4956175" cy="3716338"/>
          </a:xfrm>
          <a:solidFill>
            <a:srgbClr val="FFFFFF"/>
          </a:solidFill>
          <a:ln/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4350" y="4384675"/>
            <a:ext cx="5980113" cy="4125913"/>
          </a:xfrm>
          <a:noFill/>
          <a:ln w="9525"/>
        </p:spPr>
        <p:txBody>
          <a:bodyPr wrap="none" anchor="ctr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3938" y="307975"/>
            <a:ext cx="4956175" cy="3716338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4350" y="4384675"/>
            <a:ext cx="5980113" cy="4125913"/>
          </a:xfrm>
          <a:noFill/>
          <a:ln w="9525"/>
        </p:spPr>
        <p:txBody>
          <a:bodyPr wrap="none" anchor="ctr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3938" y="307975"/>
            <a:ext cx="4956175" cy="3716338"/>
          </a:xfrm>
          <a:solidFill>
            <a:srgbClr val="FFFFFF"/>
          </a:solidFill>
          <a:ln/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4350" y="4384675"/>
            <a:ext cx="5980113" cy="4125913"/>
          </a:xfrm>
          <a:noFill/>
          <a:ln w="9525"/>
        </p:spPr>
        <p:txBody>
          <a:bodyPr wrap="none" anchor="ctr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38675" cy="3478213"/>
          </a:xfrm>
          <a:ln cap="flat"/>
        </p:spPr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3250"/>
            <a:ext cx="5137150" cy="4178300"/>
          </a:xfrm>
          <a:noFill/>
          <a:ln w="9525"/>
        </p:spPr>
        <p:txBody>
          <a:bodyPr lIns="93593" tIns="46004" rIns="93593" bIns="46004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38675" cy="3478213"/>
          </a:xfrm>
          <a:ln cap="flat"/>
        </p:spPr>
      </p:sp>
      <p:sp>
        <p:nvSpPr>
          <p:cNvPr id="665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33450" y="4413250"/>
            <a:ext cx="5137150" cy="4178300"/>
          </a:xfrm>
          <a:noFill/>
          <a:ln w="9525"/>
        </p:spPr>
        <p:txBody>
          <a:bodyPr lIns="93593" tIns="46004" rIns="93593" bIns="46004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38675" cy="3478213"/>
          </a:xfrm>
          <a:ln cap="flat"/>
        </p:spPr>
      </p:sp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13250"/>
            <a:ext cx="5137150" cy="4178300"/>
          </a:xfrm>
          <a:noFill/>
          <a:ln w="9525"/>
        </p:spPr>
        <p:txBody>
          <a:bodyPr lIns="93593" tIns="46004" rIns="93593" bIns="46004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97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9F299-B1F4-4C72-ACEB-1510DF93D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6BE48-CC58-475C-A8D2-929BFE4F1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AC0BE-7199-49A2-835C-567985AE1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D2063-72B2-4913-981B-9F874796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27CBB-8B28-45A3-AF3D-8574D1880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21D8-2860-40FA-B1EC-CFBBCCD8A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B8E99-9A1C-479F-94FD-96626A47A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BF253-1835-4634-9D27-20679AECD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6AE58-4764-4A3A-93A7-49FDFA2D2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837ED-A7BD-48BE-8734-1CDFA2B89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BCCD-F5A5-46AF-AF4E-AEF70728C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0CA32-46F2-4845-A7C4-BB5D708B9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867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86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13BB393-B9EF-4A9C-9851-E02D76DC6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10260" y="925767"/>
            <a:ext cx="7467600" cy="36877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SPH4U1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“Free Body Diagrams”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Example dynamics problem:</a:t>
            </a:r>
          </a:p>
          <a:p>
            <a:pPr eaLnBrk="1" hangingPunct="1">
              <a:buFont typeface="Monotype Sort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	A box of mass 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m = 2 kg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slides on a horizontal frictionless floor. A force </a:t>
            </a:r>
            <a:r>
              <a:rPr lang="en-US" sz="2400" i="1" dirty="0" err="1" smtClean="0">
                <a:solidFill>
                  <a:schemeClr val="bg1"/>
                </a:solidFill>
                <a:effectLst/>
              </a:rPr>
              <a:t>F</a:t>
            </a:r>
            <a:r>
              <a:rPr lang="en-US" sz="2400" i="1" baseline="-25000" dirty="0" err="1" smtClean="0">
                <a:solidFill>
                  <a:schemeClr val="bg1"/>
                </a:solidFill>
                <a:effectLst/>
              </a:rPr>
              <a:t>x</a:t>
            </a:r>
            <a:r>
              <a:rPr lang="en-US" sz="2400" i="1" baseline="-25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 = 10 N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pushes on it in the </a:t>
            </a:r>
            <a:r>
              <a:rPr lang="en-US" sz="2400" b="1" i="1" dirty="0" smtClean="0">
                <a:solidFill>
                  <a:schemeClr val="bg1"/>
                </a:solidFill>
                <a:effectLst/>
              </a:rPr>
              <a:t>x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direction.  What is the acceleration of the box?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3816350" y="4273550"/>
            <a:ext cx="673100" cy="520700"/>
          </a:xfrm>
          <a:prstGeom prst="roundRect">
            <a:avLst>
              <a:gd name="adj" fmla="val 12495"/>
            </a:avLst>
          </a:prstGeom>
          <a:solidFill>
            <a:srgbClr val="FC0000"/>
          </a:solidFill>
          <a:ln w="12700">
            <a:solidFill>
              <a:srgbClr val="F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139950" y="4806950"/>
            <a:ext cx="4940300" cy="63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901950" y="4572000"/>
            <a:ext cx="901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730500" y="3884613"/>
            <a:ext cx="11557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i="1">
                <a:solidFill>
                  <a:schemeClr val="bg1"/>
                </a:solidFill>
                <a:latin typeface="Arial" charset="0"/>
              </a:rPr>
              <a:t> = F</a:t>
            </a:r>
            <a:r>
              <a:rPr lang="en-US" sz="2000" i="1" baseline="-25000">
                <a:solidFill>
                  <a:schemeClr val="bg1"/>
                </a:solidFill>
                <a:latin typeface="Arial" charset="0"/>
              </a:rPr>
              <a:t>x   </a:t>
            </a: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4938713" y="3940175"/>
            <a:ext cx="78387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en-US" sz="2000" i="1" baseline="-2500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2000" i="1">
                <a:solidFill>
                  <a:schemeClr val="bg1"/>
                </a:solidFill>
                <a:latin typeface="Arial" charset="0"/>
              </a:rPr>
              <a:t>= ?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949700" y="4340225"/>
            <a:ext cx="39594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5035550" y="4495800"/>
            <a:ext cx="596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7397750" y="4419600"/>
            <a:ext cx="596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7391400" y="3803650"/>
            <a:ext cx="0" cy="622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7224713" y="3406775"/>
            <a:ext cx="46647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y 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7986713" y="4244975"/>
            <a:ext cx="39594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 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Example...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71628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Draw a picture showing all of the forces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3816350" y="4273550"/>
            <a:ext cx="673100" cy="520700"/>
          </a:xfrm>
          <a:prstGeom prst="roundRect">
            <a:avLst>
              <a:gd name="adj" fmla="val 12495"/>
            </a:avLst>
          </a:prstGeom>
          <a:solidFill>
            <a:srgbClr val="FC0000"/>
          </a:solidFill>
          <a:ln w="12700">
            <a:solidFill>
              <a:srgbClr val="F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901950" y="4572000"/>
            <a:ext cx="901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806700" y="4037013"/>
            <a:ext cx="5651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3943350" y="3949700"/>
            <a:ext cx="0" cy="850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3943350" y="4864100"/>
            <a:ext cx="0" cy="850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4133850" y="5537200"/>
            <a:ext cx="0" cy="850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987800" y="3751263"/>
            <a:ext cx="7366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charset="0"/>
              </a:rPr>
              <a:t>B,F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282950" y="5181600"/>
            <a:ext cx="67945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charset="0"/>
              </a:rPr>
              <a:t>F,B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4271963" y="5046663"/>
            <a:ext cx="12890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charset="0"/>
              </a:rPr>
              <a:t>B,E 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4310063" y="5770563"/>
            <a:ext cx="7937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charset="0"/>
              </a:rPr>
              <a:t>E,B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2139950" y="4806950"/>
            <a:ext cx="4940300" cy="63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7397750" y="4419600"/>
            <a:ext cx="596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V="1">
            <a:off x="7391400" y="3803650"/>
            <a:ext cx="0" cy="622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7224713" y="3406775"/>
            <a:ext cx="46647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y </a:t>
            </a: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7986713" y="4244975"/>
            <a:ext cx="39594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 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005513" y="131763"/>
            <a:ext cx="18280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endParaRPr lang="en-US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4133850" y="4546600"/>
            <a:ext cx="0" cy="850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Example...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71628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Draw a picture showing all of the forces.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Isolate the forces acting on the block.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816350" y="4273550"/>
            <a:ext cx="673100" cy="520700"/>
          </a:xfrm>
          <a:prstGeom prst="roundRect">
            <a:avLst>
              <a:gd name="adj" fmla="val 12495"/>
            </a:avLst>
          </a:prstGeom>
          <a:solidFill>
            <a:srgbClr val="FC0000"/>
          </a:solidFill>
          <a:ln w="12700">
            <a:solidFill>
              <a:srgbClr val="F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901950" y="4572000"/>
            <a:ext cx="901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806700" y="4037013"/>
            <a:ext cx="5651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3943350" y="3949700"/>
            <a:ext cx="0" cy="850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3943350" y="4864100"/>
            <a:ext cx="0" cy="850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4133850" y="5537200"/>
            <a:ext cx="0" cy="850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3987800" y="3751263"/>
            <a:ext cx="8128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charset="0"/>
              </a:rPr>
              <a:t>B,F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3282950" y="5122863"/>
            <a:ext cx="755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charset="0"/>
              </a:rPr>
              <a:t>F,B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4271963" y="5046663"/>
            <a:ext cx="128905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charset="0"/>
              </a:rPr>
              <a:t>B,E  </a:t>
            </a:r>
            <a:r>
              <a:rPr lang="en-US" sz="2000" i="1">
                <a:solidFill>
                  <a:schemeClr val="bg1"/>
                </a:solidFill>
                <a:latin typeface="Arial" charset="0"/>
              </a:rPr>
              <a:t>= m</a:t>
            </a: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310063" y="5770563"/>
            <a:ext cx="7937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charset="0"/>
              </a:rPr>
              <a:t>E,B</a:t>
            </a: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3416300" y="3778250"/>
            <a:ext cx="1397000" cy="13589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3263900" y="2540000"/>
            <a:ext cx="53975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2139950" y="4806950"/>
            <a:ext cx="4940300" cy="63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7397750" y="4419600"/>
            <a:ext cx="596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V="1">
            <a:off x="7391400" y="3803650"/>
            <a:ext cx="0" cy="622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7224713" y="3406775"/>
            <a:ext cx="46647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y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7986713" y="4244975"/>
            <a:ext cx="39594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 </a:t>
            </a:r>
          </a:p>
        </p:txBody>
      </p:sp>
      <p:sp>
        <p:nvSpPr>
          <p:cNvPr id="19479" name="Line 24"/>
          <p:cNvSpPr>
            <a:spLocks noChangeShapeType="1"/>
          </p:cNvSpPr>
          <p:nvPr/>
        </p:nvSpPr>
        <p:spPr bwMode="auto">
          <a:xfrm flipV="1">
            <a:off x="4133850" y="4546600"/>
            <a:ext cx="0" cy="850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Example...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71628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Draw a picture showing all of the forces.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Isolate the forces acting on the block.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Draw a free body diagram.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3816350" y="4273550"/>
            <a:ext cx="673100" cy="520700"/>
          </a:xfrm>
          <a:prstGeom prst="roundRect">
            <a:avLst>
              <a:gd name="adj" fmla="val 12495"/>
            </a:avLst>
          </a:prstGeom>
          <a:solidFill>
            <a:srgbClr val="FC0000"/>
          </a:solidFill>
          <a:ln w="12700">
            <a:solidFill>
              <a:srgbClr val="F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901950" y="4572000"/>
            <a:ext cx="901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806700" y="4037013"/>
            <a:ext cx="5651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3943350" y="3879850"/>
            <a:ext cx="0" cy="850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4133850" y="4546600"/>
            <a:ext cx="0" cy="850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987800" y="3751263"/>
            <a:ext cx="8890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charset="0"/>
              </a:rPr>
              <a:t>B,F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273550" y="5046663"/>
            <a:ext cx="5651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i="1">
                <a:solidFill>
                  <a:schemeClr val="bg1"/>
                </a:solidFill>
                <a:latin typeface="Arial" charset="0"/>
              </a:rPr>
              <a:t>m</a:t>
            </a: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7397750" y="4038600"/>
            <a:ext cx="596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7391400" y="3422650"/>
            <a:ext cx="0" cy="622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7224713" y="3027363"/>
            <a:ext cx="46647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y 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7986713" y="3863975"/>
            <a:ext cx="39594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 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Example...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716280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Draw a picture showing all of the forces.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Isolate the forces acting on the block.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Draw a free body diagram.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Solve Newton’s equations for each component.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 smtClean="0">
                <a:solidFill>
                  <a:schemeClr val="bg1"/>
                </a:solidFill>
                <a:effectLst/>
              </a:rPr>
              <a:t>  F</a:t>
            </a:r>
            <a:r>
              <a:rPr lang="en-US" sz="2400" i="1" baseline="-25000" dirty="0" smtClean="0">
                <a:solidFill>
                  <a:schemeClr val="bg1"/>
                </a:solidFill>
                <a:effectLst/>
              </a:rPr>
              <a:t>X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  = </a:t>
            </a:r>
            <a:r>
              <a:rPr lang="en-US" sz="2400" i="1" dirty="0" err="1" smtClean="0">
                <a:solidFill>
                  <a:schemeClr val="bg1"/>
                </a:solidFill>
                <a:effectLst/>
              </a:rPr>
              <a:t>ma</a:t>
            </a:r>
            <a:r>
              <a:rPr lang="en-US" sz="2400" i="1" baseline="-25000" dirty="0" err="1" smtClean="0">
                <a:solidFill>
                  <a:schemeClr val="bg1"/>
                </a:solidFill>
                <a:effectLst/>
              </a:rPr>
              <a:t>X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 smtClean="0">
                <a:solidFill>
                  <a:schemeClr val="bg1"/>
                </a:solidFill>
                <a:effectLst/>
              </a:rPr>
              <a:t>  F</a:t>
            </a:r>
            <a:r>
              <a:rPr lang="en-US" sz="2400" i="1" baseline="-25000" dirty="0" smtClean="0">
                <a:solidFill>
                  <a:schemeClr val="bg1"/>
                </a:solidFill>
                <a:effectLst/>
              </a:rPr>
              <a:t>B,F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 - mg  = </a:t>
            </a:r>
            <a:r>
              <a:rPr lang="en-US" sz="2400" i="1" dirty="0" err="1" smtClean="0">
                <a:solidFill>
                  <a:schemeClr val="bg1"/>
                </a:solidFill>
                <a:effectLst/>
              </a:rPr>
              <a:t>ma</a:t>
            </a:r>
            <a:r>
              <a:rPr lang="en-US" sz="2400" i="1" baseline="-25000" dirty="0" err="1" smtClean="0">
                <a:solidFill>
                  <a:schemeClr val="bg1"/>
                </a:solidFill>
                <a:effectLst/>
              </a:rPr>
              <a:t>Y</a:t>
            </a:r>
            <a:endParaRPr lang="en-US" sz="2400" i="1" baseline="-250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3740150" y="4578350"/>
            <a:ext cx="673100" cy="520700"/>
          </a:xfrm>
          <a:prstGeom prst="roundRect">
            <a:avLst>
              <a:gd name="adj" fmla="val 12495"/>
            </a:avLst>
          </a:prstGeom>
          <a:solidFill>
            <a:srgbClr val="FC0000"/>
          </a:solidFill>
          <a:ln w="12700">
            <a:solidFill>
              <a:srgbClr val="F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2825750" y="4876800"/>
            <a:ext cx="901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730500" y="4341813"/>
            <a:ext cx="5651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3867150" y="4184650"/>
            <a:ext cx="0" cy="850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4057650" y="4851400"/>
            <a:ext cx="0" cy="850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3911600" y="4056063"/>
            <a:ext cx="8128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charset="0"/>
              </a:rPr>
              <a:t>B,F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4197350" y="5351463"/>
            <a:ext cx="5651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i="1">
                <a:solidFill>
                  <a:schemeClr val="bg1"/>
                </a:solidFill>
                <a:latin typeface="Arial" charset="0"/>
              </a:rPr>
              <a:t>m</a:t>
            </a:r>
            <a:r>
              <a:rPr lang="en-US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7397750" y="4038600"/>
            <a:ext cx="596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7391400" y="3422650"/>
            <a:ext cx="0" cy="622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7224713" y="3027363"/>
            <a:ext cx="46647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y 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7986713" y="3863975"/>
            <a:ext cx="39594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 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Example...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idx="1"/>
          </p:nvPr>
        </p:nvSpPr>
        <p:spPr>
          <a:xfrm>
            <a:off x="271463" y="1600200"/>
            <a:ext cx="716280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i="1" dirty="0" smtClean="0">
                <a:solidFill>
                  <a:schemeClr val="bg1"/>
                </a:solidFill>
              </a:rPr>
              <a:t>  </a:t>
            </a:r>
            <a:r>
              <a:rPr lang="en-US" sz="1800" i="1" dirty="0" smtClean="0">
                <a:solidFill>
                  <a:schemeClr val="bg1"/>
                </a:solidFill>
                <a:effectLst/>
              </a:rPr>
              <a:t>F</a:t>
            </a:r>
            <a:r>
              <a:rPr lang="en-US" sz="1800" i="1" baseline="-25000" dirty="0" smtClean="0">
                <a:solidFill>
                  <a:schemeClr val="bg1"/>
                </a:solidFill>
                <a:effectLst/>
              </a:rPr>
              <a:t>X</a:t>
            </a:r>
            <a:r>
              <a:rPr lang="en-US" sz="1800" i="1" dirty="0" smtClean="0">
                <a:solidFill>
                  <a:schemeClr val="bg1"/>
                </a:solidFill>
                <a:effectLst/>
              </a:rPr>
              <a:t>  = </a:t>
            </a:r>
            <a:r>
              <a:rPr lang="en-US" sz="1800" i="1" dirty="0" err="1" smtClean="0">
                <a:solidFill>
                  <a:schemeClr val="bg1"/>
                </a:solidFill>
                <a:effectLst/>
              </a:rPr>
              <a:t>ma</a:t>
            </a:r>
            <a:r>
              <a:rPr lang="en-US" sz="1800" i="1" baseline="-25000" dirty="0" err="1" smtClean="0">
                <a:solidFill>
                  <a:schemeClr val="bg1"/>
                </a:solidFill>
                <a:effectLst/>
              </a:rPr>
              <a:t>X</a:t>
            </a:r>
            <a:endParaRPr lang="en-US" sz="1800" dirty="0" smtClean="0">
              <a:solidFill>
                <a:schemeClr val="bg1"/>
              </a:solidFill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bg1"/>
                </a:solidFill>
                <a:effectLst/>
              </a:rPr>
              <a:t> So </a:t>
            </a:r>
            <a:r>
              <a:rPr lang="en-US" sz="1800" i="1" dirty="0" err="1" smtClean="0">
                <a:solidFill>
                  <a:schemeClr val="bg1"/>
                </a:solidFill>
                <a:effectLst/>
              </a:rPr>
              <a:t>a</a:t>
            </a:r>
            <a:r>
              <a:rPr lang="en-US" sz="1800" i="1" baseline="-25000" dirty="0" err="1" smtClean="0">
                <a:solidFill>
                  <a:schemeClr val="bg1"/>
                </a:solidFill>
                <a:effectLst/>
              </a:rPr>
              <a:t>X</a:t>
            </a:r>
            <a:r>
              <a:rPr lang="en-US" sz="1800" i="1" dirty="0" smtClean="0">
                <a:solidFill>
                  <a:schemeClr val="bg1"/>
                </a:solidFill>
                <a:effectLst/>
              </a:rPr>
              <a:t>  = F</a:t>
            </a:r>
            <a:r>
              <a:rPr lang="en-US" sz="1800" i="1" baseline="-25000" dirty="0" smtClean="0">
                <a:solidFill>
                  <a:schemeClr val="bg1"/>
                </a:solidFill>
                <a:effectLst/>
              </a:rPr>
              <a:t>X </a:t>
            </a:r>
            <a:r>
              <a:rPr lang="en-US" sz="1800" i="1" dirty="0" smtClean="0">
                <a:solidFill>
                  <a:schemeClr val="bg1"/>
                </a:solidFill>
                <a:effectLst/>
              </a:rPr>
              <a:t> / m = (10 N)/(2 kg) = 5 m/s</a:t>
            </a:r>
            <a:r>
              <a:rPr lang="en-US" sz="1800" i="1" baseline="30000" dirty="0" smtClean="0">
                <a:solidFill>
                  <a:schemeClr val="bg1"/>
                </a:solidFill>
                <a:effectLst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18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i="1" dirty="0" smtClean="0">
                <a:solidFill>
                  <a:schemeClr val="bg1"/>
                </a:solidFill>
                <a:effectLst/>
              </a:rPr>
              <a:t>F</a:t>
            </a:r>
            <a:r>
              <a:rPr lang="en-US" sz="1800" i="1" baseline="-25000" dirty="0" smtClean="0">
                <a:solidFill>
                  <a:schemeClr val="bg1"/>
                </a:solidFill>
                <a:effectLst/>
              </a:rPr>
              <a:t>B,F</a:t>
            </a:r>
            <a:r>
              <a:rPr lang="en-US" sz="1800" i="1" dirty="0" smtClean="0">
                <a:solidFill>
                  <a:schemeClr val="bg1"/>
                </a:solidFill>
                <a:effectLst/>
              </a:rPr>
              <a:t>  - mg  = </a:t>
            </a:r>
            <a:r>
              <a:rPr lang="en-US" sz="1800" i="1" dirty="0" err="1" smtClean="0">
                <a:solidFill>
                  <a:schemeClr val="bg1"/>
                </a:solidFill>
                <a:effectLst/>
              </a:rPr>
              <a:t>ma</a:t>
            </a:r>
            <a:r>
              <a:rPr lang="en-US" sz="1800" i="1" baseline="-25000" dirty="0" err="1" smtClean="0">
                <a:solidFill>
                  <a:schemeClr val="bg1"/>
                </a:solidFill>
                <a:effectLst/>
              </a:rPr>
              <a:t>Y</a:t>
            </a:r>
            <a:endParaRPr lang="en-US" sz="1800" i="1" baseline="-25000" dirty="0" smtClean="0">
              <a:solidFill>
                <a:schemeClr val="bg1"/>
              </a:solidFill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But </a:t>
            </a:r>
            <a:r>
              <a:rPr lang="en-US" sz="1800" i="1" dirty="0" err="1" smtClean="0">
                <a:solidFill>
                  <a:schemeClr val="bg1"/>
                </a:solidFill>
                <a:effectLst/>
              </a:rPr>
              <a:t>a</a:t>
            </a:r>
            <a:r>
              <a:rPr lang="en-US" sz="1800" i="1" baseline="-25000" dirty="0" err="1" smtClean="0">
                <a:solidFill>
                  <a:schemeClr val="bg1"/>
                </a:solidFill>
                <a:effectLst/>
              </a:rPr>
              <a:t>Y</a:t>
            </a:r>
            <a:r>
              <a:rPr lang="en-US" sz="1800" i="1" dirty="0" smtClean="0">
                <a:solidFill>
                  <a:schemeClr val="bg1"/>
                </a:solidFill>
                <a:effectLst/>
              </a:rPr>
              <a:t> = 0</a:t>
            </a:r>
            <a:endParaRPr lang="en-US" sz="1800" dirty="0" smtClean="0">
              <a:solidFill>
                <a:schemeClr val="bg1"/>
              </a:solidFill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bg1"/>
                </a:solidFill>
                <a:effectLst/>
              </a:rPr>
              <a:t> So </a:t>
            </a:r>
            <a:r>
              <a:rPr lang="en-US" sz="1800" i="1" dirty="0" smtClean="0">
                <a:solidFill>
                  <a:schemeClr val="bg1"/>
                </a:solidFill>
                <a:effectLst/>
              </a:rPr>
              <a:t>F</a:t>
            </a:r>
            <a:r>
              <a:rPr lang="en-US" sz="1800" i="1" baseline="-25000" dirty="0" smtClean="0">
                <a:solidFill>
                  <a:schemeClr val="bg1"/>
                </a:solidFill>
                <a:effectLst/>
              </a:rPr>
              <a:t>B,F </a:t>
            </a:r>
            <a:r>
              <a:rPr lang="en-US" sz="1800" i="1" dirty="0" smtClean="0">
                <a:solidFill>
                  <a:schemeClr val="bg1"/>
                </a:solidFill>
                <a:effectLst/>
              </a:rPr>
              <a:t> = mg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18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bg1"/>
                </a:solidFill>
                <a:effectLst/>
              </a:rPr>
              <a:t>The vertical component of the force</a:t>
            </a:r>
            <a:br>
              <a:rPr lang="en-US" sz="1800" dirty="0" smtClean="0">
                <a:solidFill>
                  <a:schemeClr val="bg1"/>
                </a:solidFill>
                <a:effectLst/>
              </a:rPr>
            </a:br>
            <a:r>
              <a:rPr lang="en-US" sz="1800" dirty="0" smtClean="0">
                <a:solidFill>
                  <a:schemeClr val="bg1"/>
                </a:solidFill>
                <a:effectLst/>
              </a:rPr>
              <a:t>of the floor on the object (</a:t>
            </a:r>
            <a:r>
              <a:rPr lang="en-US" sz="1800" i="1" dirty="0" smtClean="0">
                <a:solidFill>
                  <a:schemeClr val="bg1"/>
                </a:solidFill>
                <a:effectLst/>
              </a:rPr>
              <a:t>F</a:t>
            </a:r>
            <a:r>
              <a:rPr lang="en-US" sz="1800" i="1" baseline="-25000" dirty="0" smtClean="0">
                <a:solidFill>
                  <a:schemeClr val="bg1"/>
                </a:solidFill>
                <a:effectLst/>
              </a:rPr>
              <a:t>B,F 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) is</a:t>
            </a:r>
            <a:br>
              <a:rPr lang="en-US" sz="1800" dirty="0" smtClean="0">
                <a:solidFill>
                  <a:schemeClr val="bg1"/>
                </a:solidFill>
                <a:effectLst/>
              </a:rPr>
            </a:br>
            <a:r>
              <a:rPr lang="en-US" sz="1800" dirty="0" smtClean="0">
                <a:solidFill>
                  <a:schemeClr val="bg1"/>
                </a:solidFill>
                <a:effectLst/>
              </a:rPr>
              <a:t>often called the Normal Force (</a:t>
            </a:r>
            <a:r>
              <a:rPr lang="en-US" sz="1800" i="1" dirty="0" smtClean="0">
                <a:solidFill>
                  <a:schemeClr val="bg1"/>
                </a:solidFill>
                <a:effectLst/>
              </a:rPr>
              <a:t>N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bg1"/>
                </a:solidFill>
                <a:effectLst/>
              </a:rPr>
              <a:t>Since </a:t>
            </a:r>
            <a:r>
              <a:rPr lang="en-US" sz="1800" i="1" dirty="0" err="1" smtClean="0">
                <a:solidFill>
                  <a:schemeClr val="bg1"/>
                </a:solidFill>
                <a:effectLst/>
              </a:rPr>
              <a:t>a</a:t>
            </a:r>
            <a:r>
              <a:rPr lang="en-US" sz="1800" i="1" baseline="-25000" dirty="0" err="1" smtClean="0">
                <a:solidFill>
                  <a:schemeClr val="bg1"/>
                </a:solidFill>
                <a:effectLst/>
              </a:rPr>
              <a:t>Y</a:t>
            </a:r>
            <a:r>
              <a:rPr lang="en-US" sz="1800" i="1" dirty="0" smtClean="0">
                <a:solidFill>
                  <a:schemeClr val="bg1"/>
                </a:solidFill>
                <a:effectLst/>
              </a:rPr>
              <a:t> = 0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 , </a:t>
            </a:r>
            <a:r>
              <a:rPr lang="en-US" sz="1800" i="1" dirty="0" smtClean="0">
                <a:solidFill>
                  <a:schemeClr val="bg1"/>
                </a:solidFill>
                <a:effectLst/>
              </a:rPr>
              <a:t>N = mg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  in this case.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5416550" y="3511550"/>
            <a:ext cx="673100" cy="520700"/>
          </a:xfrm>
          <a:prstGeom prst="roundRect">
            <a:avLst>
              <a:gd name="adj" fmla="val 12495"/>
            </a:avLst>
          </a:prstGeom>
          <a:solidFill>
            <a:srgbClr val="FC0000"/>
          </a:solidFill>
          <a:ln w="12700">
            <a:solidFill>
              <a:srgbClr val="F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4502150" y="3810000"/>
            <a:ext cx="901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405313" y="3275013"/>
            <a:ext cx="5651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5762625" y="2908300"/>
            <a:ext cx="0" cy="850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V="1">
            <a:off x="5762625" y="3832225"/>
            <a:ext cx="0" cy="850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891213" y="2990850"/>
            <a:ext cx="56515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872163" y="4284663"/>
            <a:ext cx="5651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mg</a:t>
            </a: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7397750" y="4038600"/>
            <a:ext cx="596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7391400" y="3422650"/>
            <a:ext cx="0" cy="622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7224713" y="3027363"/>
            <a:ext cx="46647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y 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7986713" y="3863975"/>
            <a:ext cx="39594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 </a:t>
            </a:r>
          </a:p>
        </p:txBody>
      </p:sp>
      <p:sp>
        <p:nvSpPr>
          <p:cNvPr id="22545" name="Rectangle 18"/>
          <p:cNvSpPr>
            <a:spLocks noChangeArrowheads="1"/>
          </p:cNvSpPr>
          <p:nvPr/>
        </p:nvSpPr>
        <p:spPr bwMode="auto">
          <a:xfrm>
            <a:off x="519113" y="6554788"/>
            <a:ext cx="51498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endParaRPr 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Example Recap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3663950" y="3282950"/>
            <a:ext cx="673100" cy="520700"/>
          </a:xfrm>
          <a:prstGeom prst="roundRect">
            <a:avLst>
              <a:gd name="adj" fmla="val 12495"/>
            </a:avLst>
          </a:prstGeom>
          <a:solidFill>
            <a:srgbClr val="FC0000"/>
          </a:solidFill>
          <a:ln w="12700">
            <a:solidFill>
              <a:srgbClr val="F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749550" y="3581400"/>
            <a:ext cx="901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654300" y="3048000"/>
            <a:ext cx="56515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4010025" y="2679700"/>
            <a:ext cx="0" cy="850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4010025" y="3603625"/>
            <a:ext cx="0" cy="850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4138613" y="2762250"/>
            <a:ext cx="10414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N = mg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21150" y="4056063"/>
            <a:ext cx="5651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mg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835150" y="3816350"/>
            <a:ext cx="4406900" cy="63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014913" y="3275013"/>
            <a:ext cx="19177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a</a:t>
            </a:r>
            <a:r>
              <a:rPr lang="en-US" sz="2000" i="1" baseline="-25000">
                <a:solidFill>
                  <a:schemeClr val="bg1"/>
                </a:solidFill>
                <a:latin typeface="Arial" pitchFamily="34" charset="0"/>
              </a:rPr>
              <a:t>X</a:t>
            </a: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  = F</a:t>
            </a:r>
            <a:r>
              <a:rPr lang="en-US" sz="2000" i="1" baseline="-25000">
                <a:solidFill>
                  <a:schemeClr val="bg1"/>
                </a:solidFill>
                <a:latin typeface="Arial" pitchFamily="34" charset="0"/>
              </a:rPr>
              <a:t>X</a:t>
            </a: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  / m</a:t>
            </a: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4654550" y="3429000"/>
            <a:ext cx="3683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7397750" y="4038600"/>
            <a:ext cx="596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V="1">
            <a:off x="7391400" y="3422650"/>
            <a:ext cx="0" cy="622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7224713" y="3027363"/>
            <a:ext cx="46647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y 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7986713" y="3863975"/>
            <a:ext cx="39594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 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E05_08"/>
          <p:cNvPicPr>
            <a:picLocks noChangeAspect="1" noChangeArrowheads="1"/>
          </p:cNvPicPr>
          <p:nvPr/>
        </p:nvPicPr>
        <p:blipFill>
          <a:blip r:embed="rId2" cstate="print">
            <a:lum bright="-42000" contrast="48000"/>
          </a:blip>
          <a:srcRect l="2657" t="21381" r="2325" b="16328"/>
          <a:stretch>
            <a:fillRect/>
          </a:stretch>
        </p:blipFill>
        <p:spPr bwMode="auto">
          <a:xfrm>
            <a:off x="723900" y="2941638"/>
            <a:ext cx="77216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6388" y="811213"/>
            <a:ext cx="8148637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 </a:t>
            </a:r>
            <a:r>
              <a:rPr lang="en-US" sz="2000">
                <a:solidFill>
                  <a:schemeClr val="bg1"/>
                </a:solidFill>
              </a:rPr>
              <a:t>Analyzing forces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bg1"/>
                </a:solidFill>
              </a:rPr>
              <a:t>  Free body diagram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bg1"/>
                </a:solidFill>
              </a:rPr>
              <a:t>  Tension in a rope = magnitude of the force that the rope exerts on object. 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96746" y="120650"/>
            <a:ext cx="5546725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Free body diagram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7848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System of Interest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3263" y="1066800"/>
            <a:ext cx="60579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E05_11"/>
          <p:cNvPicPr>
            <a:picLocks noChangeAspect="1" noChangeArrowheads="1"/>
          </p:cNvPicPr>
          <p:nvPr/>
        </p:nvPicPr>
        <p:blipFill>
          <a:blip r:embed="rId3" cstate="print">
            <a:lum bright="-42000" contrast="48000"/>
          </a:blip>
          <a:srcRect t="15208" b="11041"/>
          <a:stretch>
            <a:fillRect/>
          </a:stretch>
        </p:blipFill>
        <p:spPr bwMode="auto">
          <a:xfrm>
            <a:off x="508000" y="2260600"/>
            <a:ext cx="8126413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71475" y="969963"/>
            <a:ext cx="8324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A traffic light weighing hangs from a cable tied to two other cables fastened to a support as shown in the figure.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333171" y="230414"/>
            <a:ext cx="4787900" cy="5286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1714500" y="4506913"/>
            <a:ext cx="1976438" cy="1976437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2470150" y="3789363"/>
            <a:ext cx="498475" cy="44767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4763"/>
            <a:ext cx="8229600" cy="113982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Review: Newton's Laws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effectLst/>
              </a:rPr>
              <a:t>Law 1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: An object subject to no external forces is at rest or moves with a constant velocity if viewed from an inertial reference frame. 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effectLst/>
              </a:rPr>
              <a:t>Law 2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: For any object, </a:t>
            </a:r>
            <a:r>
              <a:rPr lang="en-US" sz="2800" b="1" i="1" dirty="0" smtClean="0">
                <a:solidFill>
                  <a:schemeClr val="bg1"/>
                </a:solidFill>
                <a:effectLst/>
              </a:rPr>
              <a:t>F</a:t>
            </a:r>
            <a:r>
              <a:rPr lang="en-US" sz="2800" i="1" baseline="-25000" dirty="0" smtClean="0">
                <a:solidFill>
                  <a:schemeClr val="bg1"/>
                </a:solidFill>
                <a:effectLst/>
              </a:rPr>
              <a:t>NET</a:t>
            </a:r>
            <a:r>
              <a:rPr lang="en-US" sz="2800" i="1" dirty="0" smtClean="0">
                <a:solidFill>
                  <a:schemeClr val="bg1"/>
                </a:solidFill>
                <a:effectLst/>
              </a:rPr>
              <a:t>  = m</a:t>
            </a:r>
            <a:r>
              <a:rPr lang="en-US" sz="2800" b="1" i="1" dirty="0" smtClean="0">
                <a:solidFill>
                  <a:schemeClr val="bg1"/>
                </a:solidFill>
                <a:effectLst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	Where  </a:t>
            </a:r>
            <a:r>
              <a:rPr lang="en-US" sz="2800" b="1" i="1" dirty="0" smtClean="0">
                <a:solidFill>
                  <a:schemeClr val="bg1"/>
                </a:solidFill>
                <a:effectLst/>
              </a:rPr>
              <a:t>F</a:t>
            </a:r>
            <a:r>
              <a:rPr lang="en-US" sz="2800" i="1" baseline="-25000" dirty="0" smtClean="0">
                <a:solidFill>
                  <a:schemeClr val="bg1"/>
                </a:solidFill>
                <a:effectLst/>
              </a:rPr>
              <a:t>NET</a:t>
            </a:r>
            <a:r>
              <a:rPr lang="en-US" sz="2800" i="1" dirty="0" smtClean="0">
                <a:solidFill>
                  <a:schemeClr val="bg1"/>
                </a:solidFill>
                <a:effectLst/>
              </a:rPr>
              <a:t>  = 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Symbol" pitchFamily="18" charset="2"/>
              </a:rPr>
              <a:t></a:t>
            </a:r>
            <a:r>
              <a:rPr lang="en-US" sz="2800" b="1" i="1" dirty="0" smtClean="0">
                <a:solidFill>
                  <a:schemeClr val="bg1"/>
                </a:solidFill>
                <a:effectLst/>
              </a:rPr>
              <a:t>F</a:t>
            </a:r>
            <a:endParaRPr lang="en-US" sz="2800" i="1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effectLst/>
              </a:rPr>
              <a:t>Law 3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: Forces occur in action-reaction pairs,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effectLst/>
              </a:rPr>
              <a:t>F</a:t>
            </a:r>
            <a:r>
              <a:rPr lang="en-US" sz="2800" i="1" baseline="-25000" dirty="0" smtClean="0">
                <a:solidFill>
                  <a:schemeClr val="bg1"/>
                </a:solidFill>
                <a:effectLst/>
              </a:rPr>
              <a:t>A ,B</a:t>
            </a:r>
            <a:r>
              <a:rPr lang="en-US" sz="2800" i="1" dirty="0" smtClean="0">
                <a:solidFill>
                  <a:schemeClr val="bg1"/>
                </a:solidFill>
                <a:effectLst/>
              </a:rPr>
              <a:t>  = - </a:t>
            </a:r>
            <a:r>
              <a:rPr lang="en-US" sz="2800" b="1" i="1" dirty="0" smtClean="0">
                <a:solidFill>
                  <a:schemeClr val="bg1"/>
                </a:solidFill>
                <a:effectLst/>
              </a:rPr>
              <a:t>F</a:t>
            </a:r>
            <a:r>
              <a:rPr lang="en-US" sz="2800" i="1" baseline="-25000" dirty="0" smtClean="0">
                <a:solidFill>
                  <a:schemeClr val="bg1"/>
                </a:solidFill>
                <a:effectLst/>
              </a:rPr>
              <a:t>B ,A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. 	Where </a:t>
            </a:r>
            <a:r>
              <a:rPr lang="en-US" sz="2800" b="1" i="1" dirty="0" smtClean="0">
                <a:solidFill>
                  <a:schemeClr val="bg1"/>
                </a:solidFill>
                <a:effectLst/>
              </a:rPr>
              <a:t>F</a:t>
            </a:r>
            <a:r>
              <a:rPr lang="en-US" sz="2800" i="1" baseline="-25000" dirty="0" smtClean="0">
                <a:solidFill>
                  <a:schemeClr val="bg1"/>
                </a:solidFill>
                <a:effectLst/>
              </a:rPr>
              <a:t>A ,B 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is the force acting on object </a:t>
            </a:r>
            <a:r>
              <a:rPr lang="en-US" sz="2800" i="1" dirty="0" smtClean="0">
                <a:solidFill>
                  <a:schemeClr val="bg1"/>
                </a:solidFill>
                <a:effectLst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due to its interaction with object </a:t>
            </a:r>
            <a:r>
              <a:rPr lang="en-US" sz="2800" i="1" dirty="0" smtClean="0">
                <a:solidFill>
                  <a:schemeClr val="bg1"/>
                </a:solidFill>
                <a:effectLst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and vice-versa.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005513" y="131763"/>
            <a:ext cx="18280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endParaRPr lang="en-US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85253" y="2892879"/>
            <a:ext cx="2522538" cy="396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i="1" dirty="0">
                <a:solidFill>
                  <a:schemeClr val="bg1"/>
                </a:solidFill>
                <a:latin typeface="Arial Unicode MS" pitchFamily="34" charset="-128"/>
              </a:rPr>
              <a:t>m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</a:rPr>
              <a:t> is “mass” of object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E05_12"/>
          <p:cNvPicPr>
            <a:picLocks noChangeAspect="1" noChangeArrowheads="1"/>
          </p:cNvPicPr>
          <p:nvPr/>
        </p:nvPicPr>
        <p:blipFill>
          <a:blip r:embed="rId2" cstate="print">
            <a:lum bright="-36000" contrast="42000"/>
          </a:blip>
          <a:srcRect t="13437" b="20963"/>
          <a:stretch>
            <a:fillRect/>
          </a:stretch>
        </p:blipFill>
        <p:spPr bwMode="auto">
          <a:xfrm>
            <a:off x="628650" y="2678113"/>
            <a:ext cx="79152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442029" y="21772"/>
            <a:ext cx="4884738" cy="5286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34938" y="641350"/>
            <a:ext cx="87582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A crate of mass m is placed on a frictionless plane of incline </a:t>
            </a:r>
          </a:p>
          <a:p>
            <a:pPr marL="457200" indent="-457200">
              <a:spcBef>
                <a:spcPct val="50000"/>
              </a:spcBef>
              <a:buFontTx/>
              <a:buAutoNum type="alphaLcParenBoth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Determine the acceleration of the crate.  </a:t>
            </a: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2647950" y="5981700"/>
            <a:ext cx="390525" cy="523220"/>
          </a:xfrm>
          <a:prstGeom prst="rect">
            <a:avLst/>
          </a:prstGeom>
          <a:solidFill>
            <a:srgbClr val="E7D37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5619750" y="5486400"/>
            <a:ext cx="190500" cy="36195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524500" y="5448300"/>
            <a:ext cx="323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7915275" y="4762500"/>
            <a:ext cx="190500" cy="36195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8683" name="Text Box 8"/>
          <p:cNvSpPr txBox="1">
            <a:spLocks noChangeArrowheads="1"/>
          </p:cNvSpPr>
          <p:nvPr/>
        </p:nvSpPr>
        <p:spPr bwMode="auto">
          <a:xfrm>
            <a:off x="7848600" y="4686300"/>
            <a:ext cx="323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6172200" y="5476875"/>
            <a:ext cx="190500" cy="361950"/>
          </a:xfrm>
          <a:prstGeom prst="rect">
            <a:avLst/>
          </a:prstGeom>
          <a:solidFill>
            <a:srgbClr val="E7D37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6096000" y="5334000"/>
            <a:ext cx="323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Symbol" pitchFamily="18" charset="2"/>
              </a:rPr>
              <a:t>a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66713" y="2752725"/>
            <a:ext cx="4333875" cy="3852863"/>
            <a:chOff x="2974" y="54"/>
            <a:chExt cx="2730" cy="2427"/>
          </a:xfrm>
        </p:grpSpPr>
        <p:sp>
          <p:nvSpPr>
            <p:cNvPr id="28687" name="Text Box 18"/>
            <p:cNvSpPr txBox="1">
              <a:spLocks noChangeArrowheads="1"/>
            </p:cNvSpPr>
            <p:nvPr/>
          </p:nvSpPr>
          <p:spPr bwMode="auto">
            <a:xfrm>
              <a:off x="5078" y="1221"/>
              <a:ext cx="189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  <a:latin typeface="Symbol" pitchFamily="18" charset="2"/>
                </a:rPr>
                <a:t>a</a:t>
              </a:r>
            </a:p>
          </p:txBody>
        </p:sp>
        <p:grpSp>
          <p:nvGrpSpPr>
            <p:cNvPr id="28688" name="Group 21"/>
            <p:cNvGrpSpPr>
              <a:grpSpLocks/>
            </p:cNvGrpSpPr>
            <p:nvPr/>
          </p:nvGrpSpPr>
          <p:grpSpPr bwMode="auto">
            <a:xfrm>
              <a:off x="2974" y="54"/>
              <a:ext cx="2730" cy="2427"/>
              <a:chOff x="2974" y="54"/>
              <a:chExt cx="2730" cy="2427"/>
            </a:xfrm>
          </p:grpSpPr>
          <p:pic>
            <p:nvPicPr>
              <p:cNvPr id="28689" name="Picture 16" descr="SE05_19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18000" contrast="30000"/>
              </a:blip>
              <a:srcRect l="19028" t="13672" r="18715" b="12552"/>
              <a:stretch>
                <a:fillRect/>
              </a:stretch>
            </p:blipFill>
            <p:spPr bwMode="auto">
              <a:xfrm>
                <a:off x="2974" y="54"/>
                <a:ext cx="2730" cy="24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8690" name="Text Box 17"/>
              <p:cNvSpPr txBox="1">
                <a:spLocks noChangeArrowheads="1"/>
              </p:cNvSpPr>
              <p:nvPr/>
            </p:nvSpPr>
            <p:spPr bwMode="auto">
              <a:xfrm>
                <a:off x="3609" y="1476"/>
                <a:ext cx="189" cy="23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bg1"/>
                    </a:solidFill>
                    <a:latin typeface="Symbol" pitchFamily="18" charset="2"/>
                  </a:rPr>
                  <a:t>a</a:t>
                </a:r>
              </a:p>
            </p:txBody>
          </p:sp>
          <p:sp>
            <p:nvSpPr>
              <p:cNvPr id="28691" name="Text Box 19"/>
              <p:cNvSpPr txBox="1">
                <a:spLocks noChangeArrowheads="1"/>
              </p:cNvSpPr>
              <p:nvPr/>
            </p:nvSpPr>
            <p:spPr bwMode="auto">
              <a:xfrm>
                <a:off x="4845" y="1943"/>
                <a:ext cx="189" cy="23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bg1"/>
                    </a:solidFill>
                    <a:latin typeface="Symbol" pitchFamily="18" charset="2"/>
                  </a:rPr>
                  <a:t>a</a:t>
                </a:r>
              </a:p>
            </p:txBody>
          </p:sp>
          <p:sp>
            <p:nvSpPr>
              <p:cNvPr id="28692" name="Text Box 20"/>
              <p:cNvSpPr txBox="1">
                <a:spLocks noChangeArrowheads="1"/>
              </p:cNvSpPr>
              <p:nvPr/>
            </p:nvSpPr>
            <p:spPr bwMode="auto">
              <a:xfrm>
                <a:off x="3922" y="1630"/>
                <a:ext cx="189" cy="23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bg1"/>
                    </a:solidFill>
                    <a:latin typeface="Symbol" pitchFamily="18" charset="2"/>
                  </a:rPr>
                  <a:t>a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E05_15"/>
          <p:cNvPicPr>
            <a:picLocks noChangeAspect="1" noChangeArrowheads="1"/>
          </p:cNvPicPr>
          <p:nvPr/>
        </p:nvPicPr>
        <p:blipFill>
          <a:blip r:embed="rId3" cstate="print">
            <a:lum bright="-30000" contrast="42000"/>
          </a:blip>
          <a:srcRect l="8928" t="12135" r="7951" b="7057"/>
          <a:stretch>
            <a:fillRect/>
          </a:stretch>
        </p:blipFill>
        <p:spPr bwMode="auto">
          <a:xfrm>
            <a:off x="2474913" y="3065463"/>
            <a:ext cx="4752975" cy="346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794000" y="233816"/>
            <a:ext cx="3775075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Example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87350" y="868363"/>
            <a:ext cx="82835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u="sng" dirty="0">
                <a:solidFill>
                  <a:schemeClr val="bg1"/>
                </a:solidFill>
                <a:latin typeface="+mn-lt"/>
              </a:rPr>
              <a:t>Attwood’s machine.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Two objects of mass m</a:t>
            </a:r>
            <a:r>
              <a:rPr lang="en-US" sz="2400" baseline="-25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 and m</a:t>
            </a:r>
            <a:r>
              <a:rPr lang="en-US" sz="2400" baseline="-25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 are hung over a pulley.  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42888" y="2041525"/>
            <a:ext cx="8901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lphaLcParenBoth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Determine the magnitude of the acceleration of the two objects and the tension in the cord. </a:t>
            </a: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3348038" y="5500688"/>
            <a:ext cx="941387" cy="954087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2682875" y="4829175"/>
            <a:ext cx="941388" cy="95408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animBg="1"/>
      <p:bldP spid="512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1090613" y="457200"/>
            <a:ext cx="7350125" cy="5978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23" name="Line 2"/>
          <p:cNvSpPr>
            <a:spLocks noChangeShapeType="1"/>
          </p:cNvSpPr>
          <p:nvPr/>
        </p:nvSpPr>
        <p:spPr bwMode="auto">
          <a:xfrm>
            <a:off x="2428875" y="4351338"/>
            <a:ext cx="3717925" cy="1587"/>
          </a:xfrm>
          <a:prstGeom prst="line">
            <a:avLst/>
          </a:prstGeom>
          <a:noFill/>
          <a:ln w="7632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24" name="Line 3"/>
          <p:cNvSpPr>
            <a:spLocks noChangeShapeType="1"/>
          </p:cNvSpPr>
          <p:nvPr/>
        </p:nvSpPr>
        <p:spPr bwMode="auto">
          <a:xfrm>
            <a:off x="2401888" y="1585913"/>
            <a:ext cx="3744912" cy="27654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25" name="Line 4"/>
          <p:cNvSpPr>
            <a:spLocks noChangeShapeType="1"/>
          </p:cNvSpPr>
          <p:nvPr/>
        </p:nvSpPr>
        <p:spPr bwMode="auto">
          <a:xfrm>
            <a:off x="6146800" y="4351338"/>
            <a:ext cx="1588" cy="9207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5570538" y="5272088"/>
            <a:ext cx="1190625" cy="7683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5864225" y="5434013"/>
            <a:ext cx="844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/>
              <a:t>W</a:t>
            </a:r>
          </a:p>
        </p:txBody>
      </p:sp>
      <p:sp>
        <p:nvSpPr>
          <p:cNvPr id="30728" name="Oval 7"/>
          <p:cNvSpPr>
            <a:spLocks noChangeArrowheads="1"/>
          </p:cNvSpPr>
          <p:nvPr/>
        </p:nvSpPr>
        <p:spPr bwMode="auto">
          <a:xfrm>
            <a:off x="5340350" y="3621088"/>
            <a:ext cx="1420813" cy="1420812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146800" y="1816100"/>
            <a:ext cx="203835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7413625" y="817563"/>
            <a:ext cx="1588" cy="19970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7413625" y="1816100"/>
            <a:ext cx="1588" cy="690563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 flipV="1">
            <a:off x="6529388" y="1304925"/>
            <a:ext cx="885825" cy="512763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33" name="Text Box 12"/>
          <p:cNvSpPr txBox="1">
            <a:spLocks noChangeArrowheads="1"/>
          </p:cNvSpPr>
          <p:nvPr/>
        </p:nvSpPr>
        <p:spPr bwMode="auto">
          <a:xfrm>
            <a:off x="2312988" y="4378325"/>
            <a:ext cx="690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/>
              <a:t>A</a:t>
            </a:r>
          </a:p>
        </p:txBody>
      </p:sp>
      <p:sp>
        <p:nvSpPr>
          <p:cNvPr id="30734" name="Text Box 13"/>
          <p:cNvSpPr txBox="1">
            <a:spLocks noChangeArrowheads="1"/>
          </p:cNvSpPr>
          <p:nvPr/>
        </p:nvSpPr>
        <p:spPr bwMode="auto">
          <a:xfrm>
            <a:off x="6226175" y="4200525"/>
            <a:ext cx="34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/>
              <a:t>B</a:t>
            </a:r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2428875" y="1201738"/>
            <a:ext cx="614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/>
              <a:t>C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183438" y="2776538"/>
            <a:ext cx="884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/>
              <a:t>W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146800" y="779463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/>
              <a:t>BC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992813" y="2084388"/>
            <a:ext cx="884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/>
              <a:t>BA</a:t>
            </a:r>
          </a:p>
        </p:txBody>
      </p:sp>
      <p:sp>
        <p:nvSpPr>
          <p:cNvPr id="30739" name="Text Box 18"/>
          <p:cNvSpPr txBox="1">
            <a:spLocks noChangeArrowheads="1"/>
          </p:cNvSpPr>
          <p:nvPr/>
        </p:nvSpPr>
        <p:spPr bwMode="auto">
          <a:xfrm>
            <a:off x="3224213" y="517525"/>
            <a:ext cx="3303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/>
              <a:t>Free Body Diagram</a:t>
            </a:r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6453188" y="1816100"/>
            <a:ext cx="922337" cy="1588"/>
          </a:xfrm>
          <a:prstGeom prst="line">
            <a:avLst/>
          </a:prstGeom>
          <a:noFill/>
          <a:ln w="5724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41" name="Rectangle 20"/>
          <p:cNvSpPr>
            <a:spLocks noChangeArrowheads="1"/>
          </p:cNvSpPr>
          <p:nvPr/>
        </p:nvSpPr>
        <p:spPr bwMode="auto">
          <a:xfrm>
            <a:off x="1565275" y="1090613"/>
            <a:ext cx="527050" cy="4448175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42" name="AutoShape 21"/>
          <p:cNvSpPr>
            <a:spLocks noChangeArrowheads="1"/>
          </p:cNvSpPr>
          <p:nvPr/>
        </p:nvSpPr>
        <p:spPr bwMode="auto">
          <a:xfrm rot="5400000">
            <a:off x="2041525" y="4176713"/>
            <a:ext cx="457200" cy="336550"/>
          </a:xfrm>
          <a:prstGeom prst="triangle">
            <a:avLst>
              <a:gd name="adj" fmla="val 50000"/>
            </a:avLst>
          </a:prstGeom>
          <a:solidFill>
            <a:srgbClr val="8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43" name="AutoShape 22"/>
          <p:cNvSpPr>
            <a:spLocks noChangeArrowheads="1"/>
          </p:cNvSpPr>
          <p:nvPr/>
        </p:nvSpPr>
        <p:spPr bwMode="auto">
          <a:xfrm rot="5400000">
            <a:off x="2024063" y="1416050"/>
            <a:ext cx="457200" cy="336550"/>
          </a:xfrm>
          <a:prstGeom prst="triangle">
            <a:avLst>
              <a:gd name="adj" fmla="val 50000"/>
            </a:avLst>
          </a:prstGeom>
          <a:solidFill>
            <a:srgbClr val="8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1" grpId="0" animBg="1"/>
      <p:bldP spid="8202" grpId="0" animBg="1"/>
      <p:bldP spid="8203" grpId="0" animBg="1"/>
      <p:bldP spid="82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" y="228600"/>
            <a:ext cx="30384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8813" y="-1588"/>
            <a:ext cx="3074987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2362200"/>
            <a:ext cx="2933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3450" y="2332038"/>
            <a:ext cx="283686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450" y="4648200"/>
            <a:ext cx="2870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4581525"/>
            <a:ext cx="29337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838200" y="285750"/>
            <a:ext cx="2019300" cy="1866900"/>
          </a:xfrm>
          <a:prstGeom prst="rect">
            <a:avLst/>
          </a:prstGeom>
          <a:noFill/>
          <a:ln w="936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857250" y="2400300"/>
            <a:ext cx="2019300" cy="2095500"/>
          </a:xfrm>
          <a:prstGeom prst="rect">
            <a:avLst/>
          </a:prstGeom>
          <a:noFill/>
          <a:ln w="936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54" name="Rectangle 9"/>
          <p:cNvSpPr>
            <a:spLocks noChangeArrowheads="1"/>
          </p:cNvSpPr>
          <p:nvPr/>
        </p:nvSpPr>
        <p:spPr bwMode="auto">
          <a:xfrm>
            <a:off x="819150" y="4686300"/>
            <a:ext cx="2019300" cy="2095500"/>
          </a:xfrm>
          <a:prstGeom prst="rect">
            <a:avLst/>
          </a:prstGeom>
          <a:noFill/>
          <a:ln w="936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55" name="Rectangle 10"/>
          <p:cNvSpPr>
            <a:spLocks noChangeArrowheads="1"/>
          </p:cNvSpPr>
          <p:nvPr/>
        </p:nvSpPr>
        <p:spPr bwMode="auto">
          <a:xfrm>
            <a:off x="4972050" y="57150"/>
            <a:ext cx="2038350" cy="2095500"/>
          </a:xfrm>
          <a:prstGeom prst="rect">
            <a:avLst/>
          </a:prstGeom>
          <a:noFill/>
          <a:ln w="936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56" name="Rectangle 11"/>
          <p:cNvSpPr>
            <a:spLocks noChangeArrowheads="1"/>
          </p:cNvSpPr>
          <p:nvPr/>
        </p:nvSpPr>
        <p:spPr bwMode="auto">
          <a:xfrm>
            <a:off x="5010150" y="2400300"/>
            <a:ext cx="2000250" cy="2095500"/>
          </a:xfrm>
          <a:prstGeom prst="rect">
            <a:avLst/>
          </a:prstGeom>
          <a:noFill/>
          <a:ln w="936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57" name="Rectangle 12"/>
          <p:cNvSpPr>
            <a:spLocks noChangeArrowheads="1"/>
          </p:cNvSpPr>
          <p:nvPr/>
        </p:nvSpPr>
        <p:spPr bwMode="auto">
          <a:xfrm>
            <a:off x="5029200" y="4667250"/>
            <a:ext cx="2000250" cy="2095500"/>
          </a:xfrm>
          <a:prstGeom prst="rect">
            <a:avLst/>
          </a:prstGeom>
          <a:noFill/>
          <a:ln w="936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33525" y="776288"/>
            <a:ext cx="212725" cy="374650"/>
            <a:chOff x="966" y="489"/>
            <a:chExt cx="134" cy="236"/>
          </a:xfrm>
        </p:grpSpPr>
        <p:sp>
          <p:nvSpPr>
            <p:cNvPr id="31784" name="Line 14"/>
            <p:cNvSpPr>
              <a:spLocks noChangeShapeType="1"/>
            </p:cNvSpPr>
            <p:nvPr/>
          </p:nvSpPr>
          <p:spPr bwMode="auto">
            <a:xfrm flipH="1" flipV="1">
              <a:off x="965" y="488"/>
              <a:ext cx="56" cy="116"/>
            </a:xfrm>
            <a:prstGeom prst="line">
              <a:avLst/>
            </a:prstGeom>
            <a:noFill/>
            <a:ln w="1908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85" name="Line 15"/>
            <p:cNvSpPr>
              <a:spLocks noChangeShapeType="1"/>
            </p:cNvSpPr>
            <p:nvPr/>
          </p:nvSpPr>
          <p:spPr bwMode="auto">
            <a:xfrm>
              <a:off x="1014" y="597"/>
              <a:ext cx="1" cy="129"/>
            </a:xfrm>
            <a:prstGeom prst="line">
              <a:avLst/>
            </a:prstGeom>
            <a:noFill/>
            <a:ln w="1908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86" name="Line 16"/>
            <p:cNvSpPr>
              <a:spLocks noChangeShapeType="1"/>
            </p:cNvSpPr>
            <p:nvPr/>
          </p:nvSpPr>
          <p:spPr bwMode="auto">
            <a:xfrm>
              <a:off x="1029" y="603"/>
              <a:ext cx="72" cy="111"/>
            </a:xfrm>
            <a:prstGeom prst="line">
              <a:avLst/>
            </a:prstGeom>
            <a:noFill/>
            <a:ln w="1908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453313" y="638175"/>
            <a:ext cx="312737" cy="388938"/>
            <a:chOff x="4695" y="402"/>
            <a:chExt cx="197" cy="245"/>
          </a:xfrm>
        </p:grpSpPr>
        <p:sp>
          <p:nvSpPr>
            <p:cNvPr id="31781" name="Line 18"/>
            <p:cNvSpPr>
              <a:spLocks noChangeShapeType="1"/>
            </p:cNvSpPr>
            <p:nvPr/>
          </p:nvSpPr>
          <p:spPr bwMode="auto">
            <a:xfrm flipH="1" flipV="1">
              <a:off x="4694" y="401"/>
              <a:ext cx="62" cy="104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82" name="Line 19"/>
            <p:cNvSpPr>
              <a:spLocks noChangeShapeType="1"/>
            </p:cNvSpPr>
            <p:nvPr/>
          </p:nvSpPr>
          <p:spPr bwMode="auto">
            <a:xfrm flipH="1">
              <a:off x="4751" y="495"/>
              <a:ext cx="5" cy="153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83" name="Line 20"/>
            <p:cNvSpPr>
              <a:spLocks noChangeShapeType="1"/>
            </p:cNvSpPr>
            <p:nvPr/>
          </p:nvSpPr>
          <p:spPr bwMode="auto">
            <a:xfrm>
              <a:off x="4755" y="501"/>
              <a:ext cx="138" cy="132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086100" y="3729038"/>
            <a:ext cx="307975" cy="500062"/>
            <a:chOff x="1944" y="2349"/>
            <a:chExt cx="194" cy="315"/>
          </a:xfrm>
        </p:grpSpPr>
        <p:sp>
          <p:nvSpPr>
            <p:cNvPr id="31778" name="Line 22"/>
            <p:cNvSpPr>
              <a:spLocks noChangeShapeType="1"/>
            </p:cNvSpPr>
            <p:nvPr/>
          </p:nvSpPr>
          <p:spPr bwMode="auto">
            <a:xfrm flipV="1">
              <a:off x="2037" y="2348"/>
              <a:ext cx="102" cy="179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79" name="Line 23"/>
            <p:cNvSpPr>
              <a:spLocks noChangeShapeType="1"/>
            </p:cNvSpPr>
            <p:nvPr/>
          </p:nvSpPr>
          <p:spPr bwMode="auto">
            <a:xfrm flipH="1" flipV="1">
              <a:off x="1943" y="2366"/>
              <a:ext cx="92" cy="158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80" name="Line 24"/>
            <p:cNvSpPr>
              <a:spLocks noChangeShapeType="1"/>
            </p:cNvSpPr>
            <p:nvPr/>
          </p:nvSpPr>
          <p:spPr bwMode="auto">
            <a:xfrm>
              <a:off x="2034" y="2535"/>
              <a:ext cx="1" cy="129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134225" y="3238500"/>
            <a:ext cx="300038" cy="460375"/>
            <a:chOff x="4494" y="2040"/>
            <a:chExt cx="189" cy="290"/>
          </a:xfrm>
        </p:grpSpPr>
        <p:grpSp>
          <p:nvGrpSpPr>
            <p:cNvPr id="31774" name="Group 26"/>
            <p:cNvGrpSpPr>
              <a:grpSpLocks/>
            </p:cNvGrpSpPr>
            <p:nvPr/>
          </p:nvGrpSpPr>
          <p:grpSpPr bwMode="auto">
            <a:xfrm>
              <a:off x="4494" y="2040"/>
              <a:ext cx="189" cy="143"/>
              <a:chOff x="4494" y="2040"/>
              <a:chExt cx="189" cy="143"/>
            </a:xfrm>
          </p:grpSpPr>
          <p:sp>
            <p:nvSpPr>
              <p:cNvPr id="31776" name="Line 27"/>
              <p:cNvSpPr>
                <a:spLocks noChangeShapeType="1"/>
              </p:cNvSpPr>
              <p:nvPr/>
            </p:nvSpPr>
            <p:spPr bwMode="auto">
              <a:xfrm flipV="1">
                <a:off x="4584" y="2039"/>
                <a:ext cx="99" cy="143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777" name="Line 28"/>
              <p:cNvSpPr>
                <a:spLocks noChangeShapeType="1"/>
              </p:cNvSpPr>
              <p:nvPr/>
            </p:nvSpPr>
            <p:spPr bwMode="auto">
              <a:xfrm flipH="1" flipV="1">
                <a:off x="4493" y="2050"/>
                <a:ext cx="92" cy="135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1775" name="Line 29"/>
            <p:cNvSpPr>
              <a:spLocks noChangeShapeType="1"/>
            </p:cNvSpPr>
            <p:nvPr/>
          </p:nvSpPr>
          <p:spPr bwMode="auto">
            <a:xfrm>
              <a:off x="4584" y="2184"/>
              <a:ext cx="1" cy="147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2967038" y="5638800"/>
            <a:ext cx="508000" cy="514350"/>
            <a:chOff x="1869" y="3552"/>
            <a:chExt cx="320" cy="324"/>
          </a:xfrm>
        </p:grpSpPr>
        <p:sp>
          <p:nvSpPr>
            <p:cNvPr id="31770" name="Line 31"/>
            <p:cNvSpPr>
              <a:spLocks noChangeShapeType="1"/>
            </p:cNvSpPr>
            <p:nvPr/>
          </p:nvSpPr>
          <p:spPr bwMode="auto">
            <a:xfrm flipH="1">
              <a:off x="1868" y="3726"/>
              <a:ext cx="182" cy="1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71" name="Line 32"/>
            <p:cNvSpPr>
              <a:spLocks noChangeShapeType="1"/>
            </p:cNvSpPr>
            <p:nvPr/>
          </p:nvSpPr>
          <p:spPr bwMode="auto">
            <a:xfrm flipV="1">
              <a:off x="2055" y="3551"/>
              <a:ext cx="102" cy="179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72" name="Line 33"/>
            <p:cNvSpPr>
              <a:spLocks noChangeShapeType="1"/>
            </p:cNvSpPr>
            <p:nvPr/>
          </p:nvSpPr>
          <p:spPr bwMode="auto">
            <a:xfrm flipV="1">
              <a:off x="2058" y="3602"/>
              <a:ext cx="132" cy="128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73" name="Line 34"/>
            <p:cNvSpPr>
              <a:spLocks noChangeShapeType="1"/>
            </p:cNvSpPr>
            <p:nvPr/>
          </p:nvSpPr>
          <p:spPr bwMode="auto">
            <a:xfrm>
              <a:off x="2058" y="3726"/>
              <a:ext cx="1" cy="150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7158038" y="5072063"/>
            <a:ext cx="431800" cy="517525"/>
            <a:chOff x="4509" y="3195"/>
            <a:chExt cx="272" cy="326"/>
          </a:xfrm>
        </p:grpSpPr>
        <p:sp>
          <p:nvSpPr>
            <p:cNvPr id="31767" name="Line 36"/>
            <p:cNvSpPr>
              <a:spLocks noChangeShapeType="1"/>
            </p:cNvSpPr>
            <p:nvPr/>
          </p:nvSpPr>
          <p:spPr bwMode="auto">
            <a:xfrm flipV="1">
              <a:off x="4650" y="3194"/>
              <a:ext cx="1" cy="191"/>
            </a:xfrm>
            <a:prstGeom prst="line">
              <a:avLst/>
            </a:prstGeom>
            <a:noFill/>
            <a:ln w="126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68" name="Line 37"/>
            <p:cNvSpPr>
              <a:spLocks noChangeShapeType="1"/>
            </p:cNvSpPr>
            <p:nvPr/>
          </p:nvSpPr>
          <p:spPr bwMode="auto">
            <a:xfrm flipH="1">
              <a:off x="4508" y="3387"/>
              <a:ext cx="143" cy="135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69" name="Line 38"/>
            <p:cNvSpPr>
              <a:spLocks noChangeShapeType="1"/>
            </p:cNvSpPr>
            <p:nvPr/>
          </p:nvSpPr>
          <p:spPr bwMode="auto">
            <a:xfrm>
              <a:off x="4650" y="3387"/>
              <a:ext cx="132" cy="135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0" name="Right Arrow 39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0.18021 0.00139 " pathEditMode="relative" ptsTypes="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187325"/>
            <a:ext cx="44735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1425" y="3654425"/>
            <a:ext cx="3179763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81300" y="1466850"/>
            <a:ext cx="854075" cy="1217613"/>
            <a:chOff x="1752" y="924"/>
            <a:chExt cx="538" cy="767"/>
          </a:xfrm>
        </p:grpSpPr>
        <p:sp>
          <p:nvSpPr>
            <p:cNvPr id="32780" name="Line 4"/>
            <p:cNvSpPr>
              <a:spLocks noChangeShapeType="1"/>
            </p:cNvSpPr>
            <p:nvPr/>
          </p:nvSpPr>
          <p:spPr bwMode="auto">
            <a:xfrm flipH="1" flipV="1">
              <a:off x="1751" y="935"/>
              <a:ext cx="254" cy="386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781" name="Line 5"/>
            <p:cNvSpPr>
              <a:spLocks noChangeShapeType="1"/>
            </p:cNvSpPr>
            <p:nvPr/>
          </p:nvSpPr>
          <p:spPr bwMode="auto">
            <a:xfrm flipV="1">
              <a:off x="2028" y="923"/>
              <a:ext cx="263" cy="398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782" name="Line 6"/>
            <p:cNvSpPr>
              <a:spLocks noChangeShapeType="1"/>
            </p:cNvSpPr>
            <p:nvPr/>
          </p:nvSpPr>
          <p:spPr bwMode="auto">
            <a:xfrm>
              <a:off x="2016" y="1296"/>
              <a:ext cx="1" cy="396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152650" y="4991100"/>
            <a:ext cx="1160463" cy="855663"/>
            <a:chOff x="1356" y="3144"/>
            <a:chExt cx="731" cy="539"/>
          </a:xfrm>
        </p:grpSpPr>
        <p:sp>
          <p:nvSpPr>
            <p:cNvPr id="32777" name="Line 8"/>
            <p:cNvSpPr>
              <a:spLocks noChangeShapeType="1"/>
            </p:cNvSpPr>
            <p:nvPr/>
          </p:nvSpPr>
          <p:spPr bwMode="auto">
            <a:xfrm flipH="1" flipV="1">
              <a:off x="1355" y="3143"/>
              <a:ext cx="326" cy="266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778" name="Line 9"/>
            <p:cNvSpPr>
              <a:spLocks noChangeShapeType="1"/>
            </p:cNvSpPr>
            <p:nvPr/>
          </p:nvSpPr>
          <p:spPr bwMode="auto">
            <a:xfrm flipV="1">
              <a:off x="1692" y="3190"/>
              <a:ext cx="396" cy="231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779" name="Line 10"/>
            <p:cNvSpPr>
              <a:spLocks noChangeShapeType="1"/>
            </p:cNvSpPr>
            <p:nvPr/>
          </p:nvSpPr>
          <p:spPr bwMode="auto">
            <a:xfrm>
              <a:off x="1692" y="3420"/>
              <a:ext cx="1" cy="264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2" name="Right Arrow 11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46041 2.22222E-6 " pathEditMode="relative" ptsTypes="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6.66667E-6 L 0.52083 -6.66667E-6 " pathEditMode="relative" ptsTypes="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16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Question 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41300" y="903288"/>
            <a:ext cx="86233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Helvetica"/>
              </a:rPr>
              <a:t>Consider a person standing in an elevator that is accelerating upward. The upward normal force N exerted by the elevator floor on the person is</a:t>
            </a:r>
            <a:endParaRPr lang="en-US" sz="2000">
              <a:solidFill>
                <a:schemeClr val="bg1"/>
              </a:solidFill>
              <a:latin typeface="Helvetica"/>
            </a:endParaRPr>
          </a:p>
          <a:p>
            <a:pPr marL="285750" indent="-285750" algn="l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/>
              </a:rPr>
              <a:t>		a) larger than</a:t>
            </a:r>
            <a:endParaRPr lang="en-US" sz="2000" baseline="30000">
              <a:solidFill>
                <a:schemeClr val="bg1"/>
              </a:solidFill>
              <a:latin typeface="Helvetica"/>
            </a:endParaRPr>
          </a:p>
          <a:p>
            <a:pPr marL="285750" indent="-285750" algn="l">
              <a:spcBef>
                <a:spcPct val="50000"/>
              </a:spcBef>
            </a:pPr>
            <a:r>
              <a:rPr lang="en-US" sz="2000" baseline="30000">
                <a:solidFill>
                  <a:schemeClr val="bg1"/>
                </a:solidFill>
                <a:latin typeface="Helvetica"/>
              </a:rPr>
              <a:t>		</a:t>
            </a:r>
            <a:r>
              <a:rPr lang="en-US" sz="2000">
                <a:solidFill>
                  <a:schemeClr val="bg1"/>
                </a:solidFill>
                <a:latin typeface="Helvetica"/>
              </a:rPr>
              <a:t>b) identical to</a:t>
            </a:r>
          </a:p>
          <a:p>
            <a:pPr marL="285750" indent="-285750" algn="l">
              <a:spcBef>
                <a:spcPct val="50000"/>
              </a:spcBef>
            </a:pPr>
            <a:r>
              <a:rPr lang="en-US" sz="2000" baseline="30000">
                <a:solidFill>
                  <a:schemeClr val="bg1"/>
                </a:solidFill>
                <a:latin typeface="Helvetica"/>
              </a:rPr>
              <a:t>		</a:t>
            </a:r>
            <a:r>
              <a:rPr lang="en-US" sz="2000">
                <a:solidFill>
                  <a:schemeClr val="bg1"/>
                </a:solidFill>
                <a:latin typeface="Helvetica"/>
              </a:rPr>
              <a:t>c) less than</a:t>
            </a:r>
            <a:endParaRPr lang="en-US" sz="2000" baseline="30000">
              <a:solidFill>
                <a:schemeClr val="bg1"/>
              </a:solidFill>
              <a:latin typeface="Helvetica"/>
            </a:endParaRPr>
          </a:p>
          <a:p>
            <a:pPr marL="285750" indent="-285750" algn="l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Helvetica"/>
              </a:rPr>
              <a:t>the downward weight W of the person.</a:t>
            </a:r>
            <a:endParaRPr lang="en-US" sz="2000" baseline="3000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185349" name="Line 5"/>
          <p:cNvSpPr>
            <a:spLocks noChangeShapeType="1"/>
          </p:cNvSpPr>
          <p:nvPr/>
        </p:nvSpPr>
        <p:spPr bwMode="auto">
          <a:xfrm flipH="1" flipV="1">
            <a:off x="3289300" y="2138363"/>
            <a:ext cx="21590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866775" y="5930900"/>
            <a:ext cx="7662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Person is accelerating upwards - net upwards force is non zero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565400" y="3670300"/>
            <a:ext cx="5254625" cy="2070100"/>
            <a:chOff x="1616" y="2312"/>
            <a:chExt cx="3310" cy="1304"/>
          </a:xfrm>
        </p:grpSpPr>
        <p:grpSp>
          <p:nvGrpSpPr>
            <p:cNvPr id="33802" name="Group 7"/>
            <p:cNvGrpSpPr>
              <a:grpSpLocks/>
            </p:cNvGrpSpPr>
            <p:nvPr/>
          </p:nvGrpSpPr>
          <p:grpSpPr bwMode="auto">
            <a:xfrm>
              <a:off x="4536" y="2312"/>
              <a:ext cx="390" cy="1304"/>
              <a:chOff x="4536" y="2312"/>
              <a:chExt cx="390" cy="1304"/>
            </a:xfrm>
          </p:grpSpPr>
          <p:sp>
            <p:nvSpPr>
              <p:cNvPr id="33804" name="Line 8"/>
              <p:cNvSpPr>
                <a:spLocks noChangeShapeType="1"/>
              </p:cNvSpPr>
              <p:nvPr/>
            </p:nvSpPr>
            <p:spPr bwMode="auto">
              <a:xfrm flipH="1">
                <a:off x="4585" y="2312"/>
                <a:ext cx="0" cy="1304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3805" name="Oval 9"/>
              <p:cNvSpPr>
                <a:spLocks noChangeArrowheads="1"/>
              </p:cNvSpPr>
              <p:nvPr/>
            </p:nvSpPr>
            <p:spPr bwMode="auto">
              <a:xfrm>
                <a:off x="4536" y="3052"/>
                <a:ext cx="88" cy="12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3806" name="Text Box 10"/>
              <p:cNvSpPr txBox="1">
                <a:spLocks noChangeArrowheads="1"/>
              </p:cNvSpPr>
              <p:nvPr/>
            </p:nvSpPr>
            <p:spPr bwMode="auto">
              <a:xfrm>
                <a:off x="4616" y="3192"/>
                <a:ext cx="310" cy="237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mg</a:t>
                </a:r>
              </a:p>
            </p:txBody>
          </p:sp>
          <p:sp>
            <p:nvSpPr>
              <p:cNvPr id="33807" name="Text Box 11"/>
              <p:cNvSpPr txBox="1">
                <a:spLocks noChangeArrowheads="1"/>
              </p:cNvSpPr>
              <p:nvPr/>
            </p:nvSpPr>
            <p:spPr bwMode="auto">
              <a:xfrm>
                <a:off x="4648" y="2536"/>
                <a:ext cx="237" cy="237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</p:grpSp>
        <p:sp>
          <p:nvSpPr>
            <p:cNvPr id="33803" name="Rectangle 13"/>
            <p:cNvSpPr>
              <a:spLocks noChangeArrowheads="1"/>
            </p:cNvSpPr>
            <p:nvPr/>
          </p:nvSpPr>
          <p:spPr bwMode="auto">
            <a:xfrm>
              <a:off x="1616" y="2958"/>
              <a:ext cx="2668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Comic Sans MS" pitchFamily="66" charset="0"/>
                </a:rPr>
                <a:t>Free Body Diagram of the person:</a:t>
              </a:r>
            </a:p>
          </p:txBody>
        </p:sp>
      </p:grpSp>
      <p:sp>
        <p:nvSpPr>
          <p:cNvPr id="13" name="Right Arrow 12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9" grpId="0" animBg="1"/>
      <p:bldP spid="1853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4676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Normal Force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A block of mass 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rests on the floor of an elevator that is accelerating upward.  What is the relationship between   the force due to gravity and the normal force on the block? </a:t>
            </a:r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>
            <a:off x="6248400" y="3505200"/>
            <a:ext cx="1143000" cy="18288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800600" y="2971800"/>
            <a:ext cx="2362200" cy="2667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486400" y="5003800"/>
            <a:ext cx="914400" cy="609600"/>
          </a:xfrm>
          <a:prstGeom prst="rect">
            <a:avLst/>
          </a:prstGeom>
          <a:solidFill>
            <a:srgbClr val="FF0033"/>
          </a:solidFill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715000" y="5156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m</a:t>
            </a:r>
            <a:endParaRPr lang="en-US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1524000" y="3429000"/>
            <a:ext cx="2743200" cy="14589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(a)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 &gt; mg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85750" indent="-28575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(b)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 = mg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85750" indent="-28575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(c)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057400" y="4495800"/>
            <a:ext cx="1447800" cy="4206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 &lt; mg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4826" name="Group 10"/>
          <p:cNvGrpSpPr>
            <a:grpSpLocks/>
          </p:cNvGrpSpPr>
          <p:nvPr/>
        </p:nvGrpSpPr>
        <p:grpSpPr bwMode="auto">
          <a:xfrm>
            <a:off x="7696200" y="3657600"/>
            <a:ext cx="762000" cy="1143000"/>
            <a:chOff x="4848" y="2304"/>
            <a:chExt cx="480" cy="720"/>
          </a:xfrm>
        </p:grpSpPr>
        <p:sp>
          <p:nvSpPr>
            <p:cNvPr id="34830" name="Line 11"/>
            <p:cNvSpPr>
              <a:spLocks noChangeShapeType="1"/>
            </p:cNvSpPr>
            <p:nvPr/>
          </p:nvSpPr>
          <p:spPr bwMode="auto">
            <a:xfrm flipV="1">
              <a:off x="4848" y="2304"/>
              <a:ext cx="0" cy="72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4831" name="Text Box 12"/>
            <p:cNvSpPr txBox="1">
              <a:spLocks noChangeArrowheads="1"/>
            </p:cNvSpPr>
            <p:nvPr/>
          </p:nvSpPr>
          <p:spPr bwMode="auto">
            <a:xfrm>
              <a:off x="4992" y="2544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50000"/>
                </a:spcBef>
              </a:pPr>
              <a:r>
                <a:rPr lang="en-US" sz="2000" i="1">
                  <a:solidFill>
                    <a:schemeClr val="bg1"/>
                  </a:solidFill>
                  <a:latin typeface="Arial" pitchFamily="34" charset="0"/>
                </a:rPr>
                <a:t>a</a:t>
              </a:r>
              <a:endParaRPr lang="en-US" sz="180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13" name="Right Arrow 12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4676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Solution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696200" cy="609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5844" name="Rectangle 1028"/>
          <p:cNvSpPr>
            <a:spLocks noChangeArrowheads="1"/>
          </p:cNvSpPr>
          <p:nvPr/>
        </p:nvSpPr>
        <p:spPr bwMode="auto">
          <a:xfrm>
            <a:off x="5562600" y="3124200"/>
            <a:ext cx="914400" cy="609600"/>
          </a:xfrm>
          <a:prstGeom prst="rect">
            <a:avLst/>
          </a:prstGeom>
          <a:solidFill>
            <a:srgbClr val="FF0033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m</a:t>
            </a:r>
            <a:endParaRPr 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5845" name="Freeform 1029"/>
          <p:cNvSpPr>
            <a:spLocks/>
          </p:cNvSpPr>
          <p:nvPr/>
        </p:nvSpPr>
        <p:spPr bwMode="auto">
          <a:xfrm>
            <a:off x="6019800" y="3657600"/>
            <a:ext cx="1588" cy="1066800"/>
          </a:xfrm>
          <a:custGeom>
            <a:avLst/>
            <a:gdLst>
              <a:gd name="T0" fmla="*/ 0 w 1"/>
              <a:gd name="T1" fmla="*/ 0 h 672"/>
              <a:gd name="T2" fmla="*/ 2147483647 w 1"/>
              <a:gd name="T3" fmla="*/ 2147483647 h 672"/>
              <a:gd name="T4" fmla="*/ 0 60000 65536"/>
              <a:gd name="T5" fmla="*/ 0 60000 65536"/>
              <a:gd name="T6" fmla="*/ 0 w 1"/>
              <a:gd name="T7" fmla="*/ 0 h 672"/>
              <a:gd name="T8" fmla="*/ 1 w 1"/>
              <a:gd name="T9" fmla="*/ 672 h 6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72">
                <a:moveTo>
                  <a:pt x="0" y="0"/>
                </a:moveTo>
                <a:lnTo>
                  <a:pt x="1" y="672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5846" name="Line 1030"/>
          <p:cNvSpPr>
            <a:spLocks noChangeShapeType="1"/>
          </p:cNvSpPr>
          <p:nvPr/>
        </p:nvSpPr>
        <p:spPr bwMode="auto">
          <a:xfrm flipV="1">
            <a:off x="6019800" y="2438400"/>
            <a:ext cx="0" cy="838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5847" name="Text Box 1031"/>
          <p:cNvSpPr txBox="1">
            <a:spLocks noChangeArrowheads="1"/>
          </p:cNvSpPr>
          <p:nvPr/>
        </p:nvSpPr>
        <p:spPr bwMode="auto">
          <a:xfrm>
            <a:off x="6019800" y="2667000"/>
            <a:ext cx="83820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1800" i="1">
                <a:solidFill>
                  <a:schemeClr val="bg1"/>
                </a:solidFill>
                <a:latin typeface="Arial" pitchFamily="34" charset="0"/>
              </a:rPr>
              <a:t>N</a:t>
            </a:r>
            <a:endParaRPr 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5848" name="Text Box 1032"/>
          <p:cNvSpPr txBox="1">
            <a:spLocks noChangeArrowheads="1"/>
          </p:cNvSpPr>
          <p:nvPr/>
        </p:nvSpPr>
        <p:spPr bwMode="auto">
          <a:xfrm>
            <a:off x="6172200" y="3962400"/>
            <a:ext cx="76200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1800" i="1">
                <a:solidFill>
                  <a:schemeClr val="bg1"/>
                </a:solidFill>
                <a:latin typeface="Arial" pitchFamily="34" charset="0"/>
              </a:rPr>
              <a:t>mg</a:t>
            </a:r>
            <a:endParaRPr 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5849" name="Text Box 1033"/>
          <p:cNvSpPr txBox="1">
            <a:spLocks noChangeArrowheads="1"/>
          </p:cNvSpPr>
          <p:nvPr/>
        </p:nvSpPr>
        <p:spPr bwMode="auto">
          <a:xfrm>
            <a:off x="347663" y="1828800"/>
            <a:ext cx="5595937" cy="33416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All forces are acting in the y direction, so use:</a:t>
            </a:r>
          </a:p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400" i="1">
                <a:solidFill>
                  <a:schemeClr val="bg1"/>
                </a:solidFill>
                <a:latin typeface="Arial" pitchFamily="34" charset="0"/>
              </a:rPr>
              <a:t>F</a:t>
            </a:r>
            <a:r>
              <a:rPr lang="en-US" sz="2400" i="1" baseline="-25000">
                <a:solidFill>
                  <a:schemeClr val="bg1"/>
                </a:solidFill>
                <a:latin typeface="Arial" pitchFamily="34" charset="0"/>
              </a:rPr>
              <a:t>total </a:t>
            </a:r>
            <a:r>
              <a:rPr lang="en-US" sz="2400" i="1">
                <a:solidFill>
                  <a:schemeClr val="bg1"/>
                </a:solidFill>
                <a:latin typeface="Arial" pitchFamily="34" charset="0"/>
              </a:rPr>
              <a:t>= ma</a:t>
            </a:r>
          </a:p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400" i="1">
                <a:solidFill>
                  <a:schemeClr val="bg1"/>
                </a:solidFill>
                <a:latin typeface="Arial" pitchFamily="34" charset="0"/>
              </a:rPr>
              <a:t>N - mg = ma</a:t>
            </a:r>
          </a:p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400" i="1">
                <a:solidFill>
                  <a:schemeClr val="bg1"/>
                </a:solidFill>
                <a:latin typeface="Arial" pitchFamily="34" charset="0"/>
              </a:rPr>
              <a:t>N = ma + mg</a:t>
            </a:r>
            <a:endParaRPr lang="en-US" sz="2400">
              <a:solidFill>
                <a:schemeClr val="bg1"/>
              </a:solidFill>
              <a:latin typeface="Arial" pitchFamily="34" charset="0"/>
            </a:endParaRPr>
          </a:p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therefore  </a:t>
            </a:r>
            <a:r>
              <a:rPr lang="en-US" sz="2400" i="1">
                <a:solidFill>
                  <a:schemeClr val="bg1"/>
                </a:solidFill>
                <a:latin typeface="Arial" pitchFamily="34" charset="0"/>
              </a:rPr>
              <a:t>N &gt; mg</a:t>
            </a:r>
          </a:p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endParaRPr lang="en-US" sz="2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5850" name="Line 1034"/>
          <p:cNvSpPr>
            <a:spLocks noChangeShapeType="1"/>
          </p:cNvSpPr>
          <p:nvPr/>
        </p:nvSpPr>
        <p:spPr bwMode="auto">
          <a:xfrm flipV="1">
            <a:off x="7010400" y="2819400"/>
            <a:ext cx="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5851" name="Text Box 1035"/>
          <p:cNvSpPr txBox="1">
            <a:spLocks noChangeArrowheads="1"/>
          </p:cNvSpPr>
          <p:nvPr/>
        </p:nvSpPr>
        <p:spPr bwMode="auto">
          <a:xfrm>
            <a:off x="7239000" y="3200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a</a:t>
            </a:r>
            <a:endParaRPr 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-190500"/>
            <a:ext cx="74676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Understanding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623888"/>
            <a:ext cx="7886700" cy="2730500"/>
          </a:xfrm>
        </p:spPr>
        <p:txBody>
          <a:bodyPr lIns="92075" tIns="46038" rIns="92075" bIns="46038"/>
          <a:lstStyle/>
          <a:p>
            <a:pPr marL="0" indent="0" eaLnBrk="1" hangingPunct="1">
              <a:spcBef>
                <a:spcPts val="500"/>
              </a:spcBef>
              <a:spcAft>
                <a:spcPts val="500"/>
              </a:spcAft>
              <a:buFont typeface="Monotype Sorts" pitchFamily="2" charset="2"/>
              <a:buNone/>
              <a:tabLst>
                <a:tab pos="2857500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effectLst/>
              </a:rPr>
              <a:t>You are driving a car up a hill with </a:t>
            </a:r>
            <a:r>
              <a:rPr lang="en-US" sz="2000" u="sng" dirty="0">
                <a:solidFill>
                  <a:schemeClr val="bg1"/>
                </a:solidFill>
                <a:effectLst/>
              </a:rPr>
              <a:t>constant velocity</a:t>
            </a:r>
            <a:r>
              <a:rPr lang="en-US" sz="2000" dirty="0">
                <a:solidFill>
                  <a:schemeClr val="bg1"/>
                </a:solidFill>
                <a:effectLst/>
              </a:rPr>
              <a:t>. On a piece of paper, draw a Free Body Diagram (FBD) for the car. </a:t>
            </a:r>
            <a:br>
              <a:rPr lang="en-US" sz="2000" dirty="0">
                <a:solidFill>
                  <a:schemeClr val="bg1"/>
                </a:solidFill>
                <a:effectLst/>
              </a:rPr>
            </a:br>
            <a:r>
              <a:rPr lang="en-US" sz="2000" dirty="0">
                <a:solidFill>
                  <a:schemeClr val="bg1"/>
                </a:solidFill>
                <a:effectLst/>
              </a:rPr>
              <a:t/>
            </a:r>
            <a:br>
              <a:rPr lang="en-US" sz="2000" dirty="0">
                <a:solidFill>
                  <a:schemeClr val="bg1"/>
                </a:solidFill>
                <a:effectLst/>
              </a:rPr>
            </a:br>
            <a:r>
              <a:rPr lang="en-US" sz="2000" dirty="0">
                <a:solidFill>
                  <a:schemeClr val="bg1"/>
                </a:solidFill>
                <a:effectLst/>
              </a:rPr>
              <a:t>How many forces are acting on the car? </a:t>
            </a:r>
            <a:br>
              <a:rPr lang="en-US" sz="2000" dirty="0">
                <a:solidFill>
                  <a:schemeClr val="bg1"/>
                </a:solidFill>
                <a:effectLst/>
              </a:rPr>
            </a:br>
            <a:r>
              <a:rPr lang="en-US" sz="2000" dirty="0">
                <a:solidFill>
                  <a:schemeClr val="bg1"/>
                </a:solidFill>
                <a:effectLst/>
              </a:rPr>
              <a:t>1</a:t>
            </a:r>
            <a:br>
              <a:rPr lang="en-US" sz="2000" dirty="0">
                <a:solidFill>
                  <a:schemeClr val="bg1"/>
                </a:solidFill>
                <a:effectLst/>
              </a:rPr>
            </a:br>
            <a:r>
              <a:rPr lang="en-US" sz="2000" dirty="0">
                <a:solidFill>
                  <a:schemeClr val="bg1"/>
                </a:solidFill>
                <a:effectLst/>
              </a:rPr>
              <a:t>2</a:t>
            </a:r>
            <a:br>
              <a:rPr lang="en-US" sz="2000" dirty="0">
                <a:solidFill>
                  <a:schemeClr val="bg1"/>
                </a:solidFill>
                <a:effectLst/>
              </a:rPr>
            </a:br>
            <a:r>
              <a:rPr lang="en-US" sz="2000" dirty="0">
                <a:solidFill>
                  <a:schemeClr val="bg1"/>
                </a:solidFill>
                <a:effectLst/>
              </a:rPr>
              <a:t>3</a:t>
            </a:r>
            <a:br>
              <a:rPr lang="en-US" sz="2000" dirty="0">
                <a:solidFill>
                  <a:schemeClr val="bg1"/>
                </a:solidFill>
                <a:effectLst/>
              </a:rPr>
            </a:br>
            <a:r>
              <a:rPr lang="en-US" sz="2000" dirty="0">
                <a:solidFill>
                  <a:schemeClr val="bg1"/>
                </a:solidFill>
                <a:effectLst/>
              </a:rPr>
              <a:t>4</a:t>
            </a:r>
            <a:br>
              <a:rPr lang="en-US" sz="2000" dirty="0">
                <a:solidFill>
                  <a:schemeClr val="bg1"/>
                </a:solidFill>
                <a:effectLst/>
              </a:rPr>
            </a:br>
            <a:r>
              <a:rPr lang="en-US" sz="2000" dirty="0">
                <a:solidFill>
                  <a:schemeClr val="bg1"/>
                </a:solidFill>
                <a:effectLst/>
              </a:rPr>
              <a:t>5</a:t>
            </a:r>
          </a:p>
        </p:txBody>
      </p:sp>
      <p:sp>
        <p:nvSpPr>
          <p:cNvPr id="117801" name="Text Box 41"/>
          <p:cNvSpPr txBox="1">
            <a:spLocks noChangeArrowheads="1"/>
          </p:cNvSpPr>
          <p:nvPr/>
        </p:nvSpPr>
        <p:spPr bwMode="auto">
          <a:xfrm>
            <a:off x="836613" y="5216525"/>
            <a:ext cx="6254750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weight/gravity (W)</a:t>
            </a:r>
            <a:br>
              <a:rPr lang="en-US" sz="180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normal (F</a:t>
            </a:r>
            <a:r>
              <a:rPr lang="en-US" sz="1800" baseline="-25000">
                <a:solidFill>
                  <a:schemeClr val="bg1"/>
                </a:solidFill>
                <a:latin typeface="Comic Sans MS" pitchFamily="66" charset="0"/>
              </a:rPr>
              <a:t>N</a:t>
            </a:r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)</a:t>
            </a:r>
            <a:br>
              <a:rPr lang="en-US" sz="180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engine/motor (F</a:t>
            </a:r>
            <a:r>
              <a:rPr lang="en-US" sz="1800" baseline="-25000">
                <a:solidFill>
                  <a:schemeClr val="bg1"/>
                </a:solidFill>
                <a:latin typeface="Comic Sans MS" pitchFamily="66" charset="0"/>
              </a:rPr>
              <a:t>car_on_road</a:t>
            </a:r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(action) ==&gt; (reaction) F</a:t>
            </a:r>
            <a:r>
              <a:rPr lang="en-US" sz="1800" baseline="-25000">
                <a:solidFill>
                  <a:schemeClr val="bg1"/>
                </a:solidFill>
                <a:latin typeface="Comic Sans MS" pitchFamily="66" charset="0"/>
              </a:rPr>
              <a:t>road on car</a:t>
            </a:r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36869" name="AutoShape 23"/>
          <p:cNvSpPr>
            <a:spLocks noChangeArrowheads="1"/>
          </p:cNvSpPr>
          <p:nvPr/>
        </p:nvSpPr>
        <p:spPr bwMode="auto">
          <a:xfrm flipH="1">
            <a:off x="5095875" y="3248025"/>
            <a:ext cx="2886075" cy="857250"/>
          </a:xfrm>
          <a:prstGeom prst="rtTriangle">
            <a:avLst/>
          </a:prstGeom>
          <a:solidFill>
            <a:srgbClr val="AD69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grpSp>
        <p:nvGrpSpPr>
          <p:cNvPr id="36870" name="Group 29"/>
          <p:cNvGrpSpPr>
            <a:grpSpLocks/>
          </p:cNvGrpSpPr>
          <p:nvPr/>
        </p:nvGrpSpPr>
        <p:grpSpPr bwMode="auto">
          <a:xfrm rot="-968275">
            <a:off x="6105525" y="3041650"/>
            <a:ext cx="958850" cy="600075"/>
            <a:chOff x="3107" y="2939"/>
            <a:chExt cx="336" cy="210"/>
          </a:xfrm>
        </p:grpSpPr>
        <p:sp>
          <p:nvSpPr>
            <p:cNvPr id="36887" name="Rectangle 27"/>
            <p:cNvSpPr>
              <a:spLocks noChangeArrowheads="1"/>
            </p:cNvSpPr>
            <p:nvPr/>
          </p:nvSpPr>
          <p:spPr bwMode="auto">
            <a:xfrm>
              <a:off x="3107" y="3026"/>
              <a:ext cx="336" cy="7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6888" name="Oval 24"/>
            <p:cNvSpPr>
              <a:spLocks noChangeArrowheads="1"/>
            </p:cNvSpPr>
            <p:nvPr/>
          </p:nvSpPr>
          <p:spPr bwMode="auto">
            <a:xfrm>
              <a:off x="3151" y="3059"/>
              <a:ext cx="96" cy="9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6889" name="Oval 25"/>
            <p:cNvSpPr>
              <a:spLocks noChangeArrowheads="1"/>
            </p:cNvSpPr>
            <p:nvPr/>
          </p:nvSpPr>
          <p:spPr bwMode="auto">
            <a:xfrm>
              <a:off x="3310" y="3057"/>
              <a:ext cx="96" cy="9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6890" name="Rectangle 28"/>
            <p:cNvSpPr>
              <a:spLocks noChangeArrowheads="1"/>
            </p:cNvSpPr>
            <p:nvPr/>
          </p:nvSpPr>
          <p:spPr bwMode="auto">
            <a:xfrm>
              <a:off x="3221" y="2939"/>
              <a:ext cx="112" cy="8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</p:grpSp>
      <p:grpSp>
        <p:nvGrpSpPr>
          <p:cNvPr id="36871" name="Group 48"/>
          <p:cNvGrpSpPr>
            <a:grpSpLocks/>
          </p:cNvGrpSpPr>
          <p:nvPr/>
        </p:nvGrpSpPr>
        <p:grpSpPr bwMode="auto">
          <a:xfrm>
            <a:off x="6143625" y="1685925"/>
            <a:ext cx="2835275" cy="3467100"/>
            <a:chOff x="3870" y="1062"/>
            <a:chExt cx="1786" cy="2184"/>
          </a:xfrm>
        </p:grpSpPr>
        <p:sp>
          <p:nvSpPr>
            <p:cNvPr id="36881" name="Line 31"/>
            <p:cNvSpPr>
              <a:spLocks noChangeShapeType="1"/>
            </p:cNvSpPr>
            <p:nvPr/>
          </p:nvSpPr>
          <p:spPr bwMode="auto">
            <a:xfrm>
              <a:off x="4188" y="2292"/>
              <a:ext cx="0" cy="95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6882" name="Line 32"/>
            <p:cNvSpPr>
              <a:spLocks noChangeShapeType="1"/>
            </p:cNvSpPr>
            <p:nvPr/>
          </p:nvSpPr>
          <p:spPr bwMode="auto">
            <a:xfrm flipH="1" flipV="1">
              <a:off x="3870" y="1062"/>
              <a:ext cx="216" cy="822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6883" name="Line 33"/>
            <p:cNvSpPr>
              <a:spLocks noChangeShapeType="1"/>
            </p:cNvSpPr>
            <p:nvPr/>
          </p:nvSpPr>
          <p:spPr bwMode="auto">
            <a:xfrm flipV="1">
              <a:off x="4488" y="1902"/>
              <a:ext cx="246" cy="72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6884" name="Text Box 34"/>
            <p:cNvSpPr txBox="1">
              <a:spLocks noChangeArrowheads="1"/>
            </p:cNvSpPr>
            <p:nvPr/>
          </p:nvSpPr>
          <p:spPr bwMode="auto">
            <a:xfrm>
              <a:off x="4236" y="2778"/>
              <a:ext cx="360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W</a:t>
              </a:r>
            </a:p>
          </p:txBody>
        </p:sp>
        <p:sp>
          <p:nvSpPr>
            <p:cNvPr id="36885" name="Text Box 35"/>
            <p:cNvSpPr txBox="1">
              <a:spLocks noChangeArrowheads="1"/>
            </p:cNvSpPr>
            <p:nvPr/>
          </p:nvSpPr>
          <p:spPr bwMode="auto">
            <a:xfrm>
              <a:off x="4732" y="1722"/>
              <a:ext cx="924" cy="5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F</a:t>
              </a:r>
              <a:r>
                <a:rPr lang="en-US" baseline="-25000">
                  <a:solidFill>
                    <a:schemeClr val="bg1"/>
                  </a:solidFill>
                  <a:latin typeface="Arial" pitchFamily="34" charset="0"/>
                </a:rPr>
                <a:t>road on car</a:t>
              </a:r>
              <a:endParaRPr lang="en-US" sz="1800" baseline="-250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36886" name="Text Box 36"/>
            <p:cNvSpPr txBox="1">
              <a:spLocks noChangeArrowheads="1"/>
            </p:cNvSpPr>
            <p:nvPr/>
          </p:nvSpPr>
          <p:spPr bwMode="auto">
            <a:xfrm>
              <a:off x="3972" y="1110"/>
              <a:ext cx="426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F</a:t>
              </a:r>
              <a:r>
                <a:rPr lang="en-US" baseline="-25000">
                  <a:solidFill>
                    <a:schemeClr val="bg1"/>
                  </a:solidFill>
                  <a:latin typeface="Arial" pitchFamily="34" charset="0"/>
                </a:rPr>
                <a:t>N</a:t>
              </a:r>
              <a:endParaRPr lang="en-US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36872" name="Line 38"/>
          <p:cNvSpPr>
            <a:spLocks noChangeShapeType="1"/>
          </p:cNvSpPr>
          <p:nvPr/>
        </p:nvSpPr>
        <p:spPr bwMode="auto">
          <a:xfrm flipV="1">
            <a:off x="7629525" y="2266950"/>
            <a:ext cx="819150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6873" name="Text Box 39"/>
          <p:cNvSpPr txBox="1">
            <a:spLocks noChangeArrowheads="1"/>
          </p:cNvSpPr>
          <p:nvPr/>
        </p:nvSpPr>
        <p:spPr bwMode="auto">
          <a:xfrm>
            <a:off x="7962900" y="1876425"/>
            <a:ext cx="5715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pitchFamily="34" charset="0"/>
              </a:rPr>
              <a:t>V</a:t>
            </a: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920750" y="2430463"/>
            <a:ext cx="1757363" cy="376237"/>
            <a:chOff x="1236" y="1424"/>
            <a:chExt cx="1107" cy="237"/>
          </a:xfrm>
        </p:grpSpPr>
        <p:sp>
          <p:nvSpPr>
            <p:cNvPr id="36879" name="Text Box 43"/>
            <p:cNvSpPr txBox="1">
              <a:spLocks noChangeArrowheads="1"/>
            </p:cNvSpPr>
            <p:nvPr/>
          </p:nvSpPr>
          <p:spPr bwMode="auto">
            <a:xfrm>
              <a:off x="1712" y="1424"/>
              <a:ext cx="631" cy="23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  <a:latin typeface="Comic Sans MS" pitchFamily="66" charset="0"/>
                </a:rPr>
                <a:t>correct</a:t>
              </a:r>
            </a:p>
          </p:txBody>
        </p:sp>
        <p:sp>
          <p:nvSpPr>
            <p:cNvPr id="36880" name="Line 44"/>
            <p:cNvSpPr>
              <a:spLocks noChangeShapeType="1"/>
            </p:cNvSpPr>
            <p:nvPr/>
          </p:nvSpPr>
          <p:spPr bwMode="auto">
            <a:xfrm flipH="1">
              <a:off x="1236" y="1554"/>
              <a:ext cx="444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</p:grpSp>
      <p:sp>
        <p:nvSpPr>
          <p:cNvPr id="117810" name="Text Box 50"/>
          <p:cNvSpPr txBox="1">
            <a:spLocks noChangeArrowheads="1"/>
          </p:cNvSpPr>
          <p:nvPr/>
        </p:nvSpPr>
        <p:spPr bwMode="auto">
          <a:xfrm>
            <a:off x="2895600" y="2430463"/>
            <a:ext cx="2803525" cy="3762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True if accelerating also</a:t>
            </a:r>
          </a:p>
        </p:txBody>
      </p:sp>
      <p:sp>
        <p:nvSpPr>
          <p:cNvPr id="24" name="Right Arrow 23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01" grpId="0" autoUpdateAnimBg="0"/>
      <p:bldP spid="117810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-309563"/>
            <a:ext cx="7467600" cy="1143001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Understanding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962025"/>
            <a:ext cx="7848600" cy="21209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Monotype Sorts" pitchFamily="2" charset="2"/>
              <a:buNone/>
              <a:tabLst>
                <a:tab pos="2857500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effectLst/>
              </a:rPr>
              <a:t>The net force on the </a:t>
            </a:r>
            <a:r>
              <a:rPr lang="en-US" sz="1800" b="1" dirty="0" smtClean="0">
                <a:solidFill>
                  <a:schemeClr val="bg1"/>
                </a:solidFill>
                <a:effectLst/>
              </a:rPr>
              <a:t>same car </a:t>
            </a:r>
            <a:r>
              <a:rPr lang="en-US" sz="1800" b="1" dirty="0">
                <a:solidFill>
                  <a:schemeClr val="bg1"/>
                </a:solidFill>
                <a:effectLst/>
              </a:rPr>
              <a:t>is</a:t>
            </a:r>
            <a:r>
              <a:rPr lang="en-US" sz="1800" dirty="0">
                <a:solidFill>
                  <a:schemeClr val="bg1"/>
                </a:solidFill>
                <a:effectLst/>
              </a:rPr>
              <a:t> </a:t>
            </a:r>
            <a:br>
              <a:rPr lang="en-US" sz="1800" dirty="0">
                <a:solidFill>
                  <a:schemeClr val="bg1"/>
                </a:solidFill>
                <a:effectLst/>
              </a:rPr>
            </a:br>
            <a:r>
              <a:rPr lang="en-US" sz="1800" dirty="0">
                <a:solidFill>
                  <a:schemeClr val="bg1"/>
                </a:solidFill>
                <a:effectLst/>
              </a:rPr>
              <a:t>1. Zero </a:t>
            </a:r>
            <a:br>
              <a:rPr lang="en-US" sz="1800" dirty="0">
                <a:solidFill>
                  <a:schemeClr val="bg1"/>
                </a:solidFill>
                <a:effectLst/>
              </a:rPr>
            </a:br>
            <a:r>
              <a:rPr lang="en-US" sz="1800" dirty="0">
                <a:solidFill>
                  <a:schemeClr val="bg1"/>
                </a:solidFill>
                <a:effectLst/>
              </a:rPr>
              <a:t>2. Pointing up the hill </a:t>
            </a:r>
            <a:br>
              <a:rPr lang="en-US" sz="1800" dirty="0">
                <a:solidFill>
                  <a:schemeClr val="bg1"/>
                </a:solidFill>
                <a:effectLst/>
              </a:rPr>
            </a:br>
            <a:r>
              <a:rPr lang="en-US" sz="1800" dirty="0">
                <a:solidFill>
                  <a:schemeClr val="bg1"/>
                </a:solidFill>
                <a:effectLst/>
              </a:rPr>
              <a:t>3. Pointing down the hill </a:t>
            </a:r>
            <a:br>
              <a:rPr lang="en-US" sz="1800" dirty="0">
                <a:solidFill>
                  <a:schemeClr val="bg1"/>
                </a:solidFill>
                <a:effectLst/>
              </a:rPr>
            </a:br>
            <a:r>
              <a:rPr lang="en-US" sz="1800" dirty="0">
                <a:solidFill>
                  <a:schemeClr val="bg1"/>
                </a:solidFill>
                <a:effectLst/>
              </a:rPr>
              <a:t>4. Pointing vertically downward </a:t>
            </a:r>
            <a:br>
              <a:rPr lang="en-US" sz="1800" dirty="0">
                <a:solidFill>
                  <a:schemeClr val="bg1"/>
                </a:solidFill>
                <a:effectLst/>
              </a:rPr>
            </a:br>
            <a:r>
              <a:rPr lang="en-US" sz="1800" dirty="0">
                <a:solidFill>
                  <a:schemeClr val="bg1"/>
                </a:solidFill>
                <a:effectLst/>
              </a:rPr>
              <a:t>5. Pointing vertically upward </a:t>
            </a:r>
          </a:p>
          <a:p>
            <a:pPr marL="0" indent="0"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tabLst>
                <a:tab pos="2857500" algn="l"/>
              </a:tabLs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37892" name="Group 37"/>
          <p:cNvGrpSpPr>
            <a:grpSpLocks/>
          </p:cNvGrpSpPr>
          <p:nvPr/>
        </p:nvGrpSpPr>
        <p:grpSpPr bwMode="auto">
          <a:xfrm>
            <a:off x="4630738" y="990600"/>
            <a:ext cx="4048125" cy="3467100"/>
            <a:chOff x="3102" y="624"/>
            <a:chExt cx="2550" cy="2184"/>
          </a:xfrm>
        </p:grpSpPr>
        <p:sp>
          <p:nvSpPr>
            <p:cNvPr id="37907" name="AutoShape 5"/>
            <p:cNvSpPr>
              <a:spLocks noChangeArrowheads="1"/>
            </p:cNvSpPr>
            <p:nvPr/>
          </p:nvSpPr>
          <p:spPr bwMode="auto">
            <a:xfrm flipH="1">
              <a:off x="3102" y="1608"/>
              <a:ext cx="1818" cy="540"/>
            </a:xfrm>
            <a:prstGeom prst="rtTriangle">
              <a:avLst/>
            </a:prstGeom>
            <a:solidFill>
              <a:srgbClr val="AD69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grpSp>
          <p:nvGrpSpPr>
            <p:cNvPr id="37908" name="Group 6"/>
            <p:cNvGrpSpPr>
              <a:grpSpLocks/>
            </p:cNvGrpSpPr>
            <p:nvPr/>
          </p:nvGrpSpPr>
          <p:grpSpPr bwMode="auto">
            <a:xfrm rot="-968275">
              <a:off x="3738" y="1478"/>
              <a:ext cx="604" cy="378"/>
              <a:chOff x="3107" y="2939"/>
              <a:chExt cx="336" cy="210"/>
            </a:xfrm>
          </p:grpSpPr>
          <p:sp>
            <p:nvSpPr>
              <p:cNvPr id="37917" name="Rectangle 7"/>
              <p:cNvSpPr>
                <a:spLocks noChangeArrowheads="1"/>
              </p:cNvSpPr>
              <p:nvPr/>
            </p:nvSpPr>
            <p:spPr bwMode="auto">
              <a:xfrm>
                <a:off x="3107" y="3026"/>
                <a:ext cx="336" cy="7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7918" name="Oval 8"/>
              <p:cNvSpPr>
                <a:spLocks noChangeArrowheads="1"/>
              </p:cNvSpPr>
              <p:nvPr/>
            </p:nvSpPr>
            <p:spPr bwMode="auto">
              <a:xfrm>
                <a:off x="3151" y="3059"/>
                <a:ext cx="96" cy="9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7919" name="Oval 9"/>
              <p:cNvSpPr>
                <a:spLocks noChangeArrowheads="1"/>
              </p:cNvSpPr>
              <p:nvPr/>
            </p:nvSpPr>
            <p:spPr bwMode="auto">
              <a:xfrm>
                <a:off x="3310" y="3057"/>
                <a:ext cx="96" cy="9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7920" name="Rectangle 10"/>
              <p:cNvSpPr>
                <a:spLocks noChangeArrowheads="1"/>
              </p:cNvSpPr>
              <p:nvPr/>
            </p:nvSpPr>
            <p:spPr bwMode="auto">
              <a:xfrm>
                <a:off x="3221" y="2939"/>
                <a:ext cx="112" cy="8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909" name="Line 12"/>
            <p:cNvSpPr>
              <a:spLocks noChangeShapeType="1"/>
            </p:cNvSpPr>
            <p:nvPr/>
          </p:nvSpPr>
          <p:spPr bwMode="auto">
            <a:xfrm>
              <a:off x="4080" y="1854"/>
              <a:ext cx="0" cy="954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7910" name="Line 13"/>
            <p:cNvSpPr>
              <a:spLocks noChangeShapeType="1"/>
            </p:cNvSpPr>
            <p:nvPr/>
          </p:nvSpPr>
          <p:spPr bwMode="auto">
            <a:xfrm flipH="1" flipV="1">
              <a:off x="3762" y="624"/>
              <a:ext cx="216" cy="822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7911" name="Line 14"/>
            <p:cNvSpPr>
              <a:spLocks noChangeShapeType="1"/>
            </p:cNvSpPr>
            <p:nvPr/>
          </p:nvSpPr>
          <p:spPr bwMode="auto">
            <a:xfrm flipV="1">
              <a:off x="4380" y="1464"/>
              <a:ext cx="246" cy="72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7912" name="Text Box 15"/>
            <p:cNvSpPr txBox="1">
              <a:spLocks noChangeArrowheads="1"/>
            </p:cNvSpPr>
            <p:nvPr/>
          </p:nvSpPr>
          <p:spPr bwMode="auto">
            <a:xfrm>
              <a:off x="4128" y="2340"/>
              <a:ext cx="360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W</a:t>
              </a:r>
            </a:p>
          </p:txBody>
        </p:sp>
        <p:sp>
          <p:nvSpPr>
            <p:cNvPr id="37913" name="Text Box 16"/>
            <p:cNvSpPr txBox="1">
              <a:spLocks noChangeArrowheads="1"/>
            </p:cNvSpPr>
            <p:nvPr/>
          </p:nvSpPr>
          <p:spPr bwMode="auto">
            <a:xfrm>
              <a:off x="4632" y="1284"/>
              <a:ext cx="1020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F</a:t>
              </a:r>
              <a:r>
                <a:rPr lang="en-US" baseline="-25000">
                  <a:solidFill>
                    <a:schemeClr val="bg1"/>
                  </a:solidFill>
                  <a:latin typeface="Arial" pitchFamily="34" charset="0"/>
                </a:rPr>
                <a:t>road on car</a:t>
              </a:r>
            </a:p>
          </p:txBody>
        </p:sp>
        <p:sp>
          <p:nvSpPr>
            <p:cNvPr id="37914" name="Text Box 17"/>
            <p:cNvSpPr txBox="1">
              <a:spLocks noChangeArrowheads="1"/>
            </p:cNvSpPr>
            <p:nvPr/>
          </p:nvSpPr>
          <p:spPr bwMode="auto">
            <a:xfrm>
              <a:off x="3864" y="672"/>
              <a:ext cx="426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F</a:t>
              </a:r>
              <a:r>
                <a:rPr lang="en-US" baseline="-25000">
                  <a:solidFill>
                    <a:schemeClr val="bg1"/>
                  </a:solidFill>
                  <a:latin typeface="Arial" pitchFamily="34" charset="0"/>
                </a:rPr>
                <a:t>N</a:t>
              </a:r>
              <a:endParaRPr lang="en-US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37915" name="Line 18"/>
            <p:cNvSpPr>
              <a:spLocks noChangeShapeType="1"/>
            </p:cNvSpPr>
            <p:nvPr/>
          </p:nvSpPr>
          <p:spPr bwMode="auto">
            <a:xfrm flipV="1">
              <a:off x="4698" y="990"/>
              <a:ext cx="516" cy="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7916" name="Text Box 19"/>
            <p:cNvSpPr txBox="1">
              <a:spLocks noChangeArrowheads="1"/>
            </p:cNvSpPr>
            <p:nvPr/>
          </p:nvSpPr>
          <p:spPr bwMode="auto">
            <a:xfrm>
              <a:off x="4908" y="744"/>
              <a:ext cx="36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  <a:latin typeface="Arial" pitchFamily="34" charset="0"/>
                </a:rPr>
                <a:t>V</a:t>
              </a:r>
            </a:p>
          </p:txBody>
        </p:sp>
      </p:grpSp>
      <p:grpSp>
        <p:nvGrpSpPr>
          <p:cNvPr id="37893" name="Group 39"/>
          <p:cNvGrpSpPr>
            <a:grpSpLocks/>
          </p:cNvGrpSpPr>
          <p:nvPr/>
        </p:nvGrpSpPr>
        <p:grpSpPr bwMode="auto">
          <a:xfrm>
            <a:off x="4227513" y="4203700"/>
            <a:ext cx="2717800" cy="2139950"/>
            <a:chOff x="2848" y="2648"/>
            <a:chExt cx="1712" cy="1348"/>
          </a:xfrm>
        </p:grpSpPr>
        <p:sp>
          <p:nvSpPr>
            <p:cNvPr id="37901" name="Line 22"/>
            <p:cNvSpPr>
              <a:spLocks noChangeShapeType="1"/>
            </p:cNvSpPr>
            <p:nvPr/>
          </p:nvSpPr>
          <p:spPr bwMode="auto">
            <a:xfrm>
              <a:off x="3752" y="2952"/>
              <a:ext cx="0" cy="104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7902" name="Line 23"/>
            <p:cNvSpPr>
              <a:spLocks noChangeShapeType="1"/>
            </p:cNvSpPr>
            <p:nvPr/>
          </p:nvSpPr>
          <p:spPr bwMode="auto">
            <a:xfrm flipH="1" flipV="1">
              <a:off x="3344" y="3129"/>
              <a:ext cx="384" cy="841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7903" name="Line 24"/>
            <p:cNvSpPr>
              <a:spLocks noChangeShapeType="1"/>
            </p:cNvSpPr>
            <p:nvPr/>
          </p:nvSpPr>
          <p:spPr bwMode="auto">
            <a:xfrm flipV="1">
              <a:off x="3352" y="2964"/>
              <a:ext cx="423" cy="207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7904" name="Text Box 25"/>
            <p:cNvSpPr txBox="1">
              <a:spLocks noChangeArrowheads="1"/>
            </p:cNvSpPr>
            <p:nvPr/>
          </p:nvSpPr>
          <p:spPr bwMode="auto">
            <a:xfrm>
              <a:off x="3847" y="3484"/>
              <a:ext cx="713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W</a:t>
              </a:r>
            </a:p>
          </p:txBody>
        </p:sp>
        <p:sp>
          <p:nvSpPr>
            <p:cNvPr id="37905" name="Text Box 26"/>
            <p:cNvSpPr txBox="1">
              <a:spLocks noChangeArrowheads="1"/>
            </p:cNvSpPr>
            <p:nvPr/>
          </p:nvSpPr>
          <p:spPr bwMode="auto">
            <a:xfrm>
              <a:off x="3217" y="2648"/>
              <a:ext cx="1298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F</a:t>
              </a:r>
              <a:r>
                <a:rPr lang="en-US" baseline="-25000">
                  <a:solidFill>
                    <a:schemeClr val="bg1"/>
                  </a:solidFill>
                  <a:latin typeface="Arial" pitchFamily="34" charset="0"/>
                </a:rPr>
                <a:t>road on car</a:t>
              </a:r>
            </a:p>
          </p:txBody>
        </p:sp>
        <p:sp>
          <p:nvSpPr>
            <p:cNvPr id="37906" name="Text Box 27"/>
            <p:cNvSpPr txBox="1">
              <a:spLocks noChangeArrowheads="1"/>
            </p:cNvSpPr>
            <p:nvPr/>
          </p:nvSpPr>
          <p:spPr bwMode="auto">
            <a:xfrm>
              <a:off x="2848" y="3412"/>
              <a:ext cx="844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F</a:t>
              </a:r>
              <a:r>
                <a:rPr lang="en-US" baseline="-25000">
                  <a:solidFill>
                    <a:schemeClr val="bg1"/>
                  </a:solidFill>
                  <a:latin typeface="Arial" pitchFamily="34" charset="0"/>
                </a:rPr>
                <a:t>N</a:t>
              </a:r>
              <a:endParaRPr lang="en-US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139293" name="Text Box 29"/>
          <p:cNvSpPr txBox="1">
            <a:spLocks noChangeArrowheads="1"/>
          </p:cNvSpPr>
          <p:nvPr/>
        </p:nvSpPr>
        <p:spPr bwMode="auto">
          <a:xfrm>
            <a:off x="6456363" y="5532438"/>
            <a:ext cx="239395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F</a:t>
            </a:r>
            <a:r>
              <a:rPr lang="en-US">
                <a:solidFill>
                  <a:schemeClr val="bg1"/>
                </a:solidFill>
                <a:latin typeface="Arial" pitchFamily="34" charset="0"/>
              </a:rPr>
              <a:t> = m</a:t>
            </a: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a</a:t>
            </a:r>
            <a:r>
              <a:rPr lang="en-US">
                <a:solidFill>
                  <a:schemeClr val="bg1"/>
                </a:solidFill>
                <a:latin typeface="Arial" pitchFamily="34" charset="0"/>
              </a:rPr>
              <a:t> = 0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520825" y="1323975"/>
            <a:ext cx="1757363" cy="376238"/>
            <a:chOff x="1236" y="1424"/>
            <a:chExt cx="1107" cy="237"/>
          </a:xfrm>
        </p:grpSpPr>
        <p:sp>
          <p:nvSpPr>
            <p:cNvPr id="37899" name="Text Box 34"/>
            <p:cNvSpPr txBox="1">
              <a:spLocks noChangeArrowheads="1"/>
            </p:cNvSpPr>
            <p:nvPr/>
          </p:nvSpPr>
          <p:spPr bwMode="auto">
            <a:xfrm>
              <a:off x="1712" y="1424"/>
              <a:ext cx="631" cy="237"/>
            </a:xfrm>
            <a:prstGeom prst="rect">
              <a:avLst/>
            </a:prstGeom>
            <a:noFill/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  <a:latin typeface="Comic Sans MS" pitchFamily="66" charset="0"/>
                </a:rPr>
                <a:t>correct</a:t>
              </a:r>
            </a:p>
          </p:txBody>
        </p:sp>
        <p:sp>
          <p:nvSpPr>
            <p:cNvPr id="37900" name="Line 35"/>
            <p:cNvSpPr>
              <a:spLocks noChangeShapeType="1"/>
            </p:cNvSpPr>
            <p:nvPr/>
          </p:nvSpPr>
          <p:spPr bwMode="auto">
            <a:xfrm flipH="1">
              <a:off x="1236" y="1554"/>
              <a:ext cx="444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</p:grpSp>
      <p:sp>
        <p:nvSpPr>
          <p:cNvPr id="30" name="Right Arrow 29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 smtClean="0">
                <a:solidFill>
                  <a:schemeClr val="bg1"/>
                </a:solidFill>
              </a:rPr>
              <a:t>Gravity</a:t>
            </a:r>
            <a:r>
              <a:rPr lang="en-US" sz="3200" dirty="0" err="1" smtClean="0">
                <a:solidFill>
                  <a:schemeClr val="bg1"/>
                </a:solidFill>
              </a:rPr>
              <a:t>: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Mass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vs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Weight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idx="1"/>
          </p:nvPr>
        </p:nvSpPr>
        <p:spPr>
          <a:xfrm>
            <a:off x="42863" y="153511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What is the force of gravity exerted by the earth on a typical physics student?</a:t>
            </a:r>
          </a:p>
          <a:p>
            <a:pPr eaLnBrk="1" hangingPunct="1">
              <a:buFont typeface="Monotype Sorts" pitchFamily="2" charset="2"/>
              <a:buNone/>
              <a:defRPr/>
            </a:pPr>
            <a:endParaRPr lang="en-US" dirty="0" smtClean="0">
              <a:solidFill>
                <a:schemeClr val="bg1"/>
              </a:solidFill>
              <a:effectLst/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Typical student mass </a:t>
            </a:r>
            <a:r>
              <a:rPr lang="en-US" i="1" dirty="0" smtClean="0">
                <a:solidFill>
                  <a:schemeClr val="bg1"/>
                </a:solidFill>
                <a:effectLst/>
              </a:rPr>
              <a:t>m = 55kg</a:t>
            </a:r>
            <a:endParaRPr lang="en-US" dirty="0" smtClean="0">
              <a:solidFill>
                <a:schemeClr val="bg1"/>
              </a:solidFill>
              <a:effectLst/>
            </a:endParaRPr>
          </a:p>
          <a:p>
            <a:pPr lvl="1" eaLnBrk="1" hangingPunct="1">
              <a:defRPr/>
            </a:pPr>
            <a:r>
              <a:rPr lang="en-US" i="1" dirty="0" smtClean="0">
                <a:solidFill>
                  <a:schemeClr val="bg1"/>
                </a:solidFill>
                <a:effectLst/>
              </a:rPr>
              <a:t>g = 9.81 m/s</a:t>
            </a:r>
            <a:r>
              <a:rPr lang="en-US" i="1" baseline="30000" dirty="0" smtClean="0">
                <a:solidFill>
                  <a:schemeClr val="bg1"/>
                </a:solidFill>
                <a:effectLst/>
              </a:rPr>
              <a:t>2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lvl="1" eaLnBrk="1" hangingPunct="1">
              <a:defRPr/>
            </a:pPr>
            <a:r>
              <a:rPr lang="en-US" i="1" dirty="0" err="1" smtClean="0">
                <a:solidFill>
                  <a:schemeClr val="bg1"/>
                </a:solidFill>
                <a:effectLst/>
              </a:rPr>
              <a:t>F</a:t>
            </a:r>
            <a:r>
              <a:rPr lang="en-US" i="1" baseline="-25000" dirty="0" err="1" smtClean="0">
                <a:solidFill>
                  <a:schemeClr val="bg1"/>
                </a:solidFill>
                <a:effectLst/>
              </a:rPr>
              <a:t>g</a:t>
            </a:r>
            <a:r>
              <a:rPr lang="en-US" i="1" dirty="0" smtClean="0">
                <a:solidFill>
                  <a:schemeClr val="bg1"/>
                </a:solidFill>
                <a:effectLst/>
              </a:rPr>
              <a:t> = mg = (55 kg)x(9.81 m/s</a:t>
            </a:r>
            <a:r>
              <a:rPr lang="en-US" i="1" baseline="30000" dirty="0" smtClean="0">
                <a:solidFill>
                  <a:schemeClr val="bg1"/>
                </a:solidFill>
                <a:effectLst/>
              </a:rPr>
              <a:t>2 </a:t>
            </a:r>
            <a:r>
              <a:rPr lang="en-US" i="1" dirty="0" smtClean="0">
                <a:solidFill>
                  <a:schemeClr val="bg1"/>
                </a:solidFill>
                <a:effectLst/>
              </a:rPr>
              <a:t>)</a:t>
            </a:r>
            <a:endParaRPr lang="en-US" dirty="0" smtClean="0">
              <a:solidFill>
                <a:schemeClr val="bg1"/>
              </a:solidFill>
              <a:effectLst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1"/>
              </a:solidFill>
              <a:effectLst/>
            </a:endParaRPr>
          </a:p>
          <a:p>
            <a:pPr lvl="1" eaLnBrk="1" hangingPunct="1">
              <a:defRPr/>
            </a:pPr>
            <a:r>
              <a:rPr lang="en-US" i="1" dirty="0" err="1" smtClean="0">
                <a:solidFill>
                  <a:schemeClr val="bg1"/>
                </a:solidFill>
                <a:effectLst/>
              </a:rPr>
              <a:t>F</a:t>
            </a:r>
            <a:r>
              <a:rPr lang="en-US" i="1" baseline="-25000" dirty="0" err="1" smtClean="0">
                <a:solidFill>
                  <a:schemeClr val="bg1"/>
                </a:solidFill>
                <a:effectLst/>
              </a:rPr>
              <a:t>g</a:t>
            </a:r>
            <a:r>
              <a:rPr lang="en-US" i="1" dirty="0" smtClean="0">
                <a:solidFill>
                  <a:schemeClr val="bg1"/>
                </a:solidFill>
                <a:effectLst/>
              </a:rPr>
              <a:t> = 540 N = WEIGHT</a:t>
            </a:r>
          </a:p>
        </p:txBody>
      </p:sp>
      <p:graphicFrame>
        <p:nvGraphicFramePr>
          <p:cNvPr id="5126" name="Object 6"/>
          <p:cNvGraphicFramePr>
            <a:graphicFrameLocks/>
          </p:cNvGraphicFramePr>
          <p:nvPr/>
        </p:nvGraphicFramePr>
        <p:xfrm>
          <a:off x="6199188" y="2508250"/>
          <a:ext cx="1595437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lip" r:id="rId3" imgW="2970360" imgH="4152960" progId="">
                  <p:embed/>
                </p:oleObj>
              </mc:Choice>
              <mc:Fallback>
                <p:oleObj name="Clip" r:id="rId3" imgW="2970360" imgH="4152960" progId="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8" y="2508250"/>
                        <a:ext cx="1595437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6651625" y="3759200"/>
            <a:ext cx="0" cy="1625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6651625" y="5537200"/>
            <a:ext cx="0" cy="10414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919913" y="5768975"/>
            <a:ext cx="140904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charset="0"/>
              </a:rPr>
              <a:t>E,S </a:t>
            </a: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 -</a:t>
            </a:r>
            <a:r>
              <a:rPr lang="en-US" sz="2000" i="1">
                <a:solidFill>
                  <a:schemeClr val="bg1"/>
                </a:solidFill>
                <a:latin typeface="Arial" charset="0"/>
              </a:rPr>
              <a:t>m</a:t>
            </a: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 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789738" y="5006975"/>
            <a:ext cx="18653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i="1" baseline="-25000" dirty="0">
                <a:solidFill>
                  <a:schemeClr val="bg1"/>
                </a:solidFill>
                <a:latin typeface="Arial" charset="0"/>
              </a:rPr>
              <a:t>S,E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= 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i="1" baseline="-25000" dirty="0" err="1">
                <a:solidFill>
                  <a:schemeClr val="bg1"/>
                </a:solidFill>
                <a:latin typeface="Arial" charset="0"/>
              </a:rPr>
              <a:t>g</a:t>
            </a:r>
            <a:r>
              <a:rPr lang="en-US" sz="2000" i="1" baseline="-25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 </a:t>
            </a:r>
            <a:r>
              <a:rPr lang="en-US" sz="2000" i="1" dirty="0">
                <a:solidFill>
                  <a:schemeClr val="bg1"/>
                </a:solidFill>
                <a:latin typeface="Arial" charset="0"/>
              </a:rPr>
              <a:t>m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 </a:t>
            </a:r>
          </a:p>
        </p:txBody>
      </p:sp>
      <p:grpSp>
        <p:nvGrpSpPr>
          <p:cNvPr id="5131" name="Group 13"/>
          <p:cNvGrpSpPr>
            <a:grpSpLocks/>
          </p:cNvGrpSpPr>
          <p:nvPr/>
        </p:nvGrpSpPr>
        <p:grpSpPr bwMode="auto">
          <a:xfrm>
            <a:off x="3248025" y="4738688"/>
            <a:ext cx="5764213" cy="215900"/>
            <a:chOff x="1737" y="2985"/>
            <a:chExt cx="3631" cy="136"/>
          </a:xfrm>
        </p:grpSpPr>
        <p:sp>
          <p:nvSpPr>
            <p:cNvPr id="5135" name="Arc 11"/>
            <p:cNvSpPr>
              <a:spLocks/>
            </p:cNvSpPr>
            <p:nvPr/>
          </p:nvSpPr>
          <p:spPr bwMode="auto">
            <a:xfrm>
              <a:off x="1737" y="2985"/>
              <a:ext cx="181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75"/>
                    <a:pt x="9663" y="6"/>
                    <a:pt x="21588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5"/>
                    <a:pt x="9663" y="6"/>
                    <a:pt x="21588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rgbClr val="AD6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136" name="Arc 12"/>
            <p:cNvSpPr>
              <a:spLocks/>
            </p:cNvSpPr>
            <p:nvPr/>
          </p:nvSpPr>
          <p:spPr bwMode="auto">
            <a:xfrm>
              <a:off x="3552" y="2985"/>
              <a:ext cx="181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rgbClr val="AD6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</p:grpSp>
      <p:sp>
        <p:nvSpPr>
          <p:cNvPr id="14" name="Right Arrow 13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063625"/>
            <a:ext cx="7808913" cy="1966913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/>
              </a:rPr>
              <a:t>What is the tension in the string?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/>
              </a:rPr>
              <a:t>A)  T&lt;W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/>
              </a:rPr>
              <a:t>B)  T=W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/>
              </a:rPr>
              <a:t>C) W&lt;T&lt;2W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/>
              </a:rPr>
              <a:t>D) T=2W</a:t>
            </a:r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92075"/>
            <a:ext cx="716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Pulley </a:t>
            </a:r>
            <a:r>
              <a:rPr lang="en-US" dirty="0">
                <a:solidFill>
                  <a:schemeClr val="bg1"/>
                </a:solidFill>
              </a:rPr>
              <a:t>I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6234113" y="428625"/>
            <a:ext cx="1876425" cy="2736850"/>
            <a:chOff x="3093" y="1362"/>
            <a:chExt cx="1182" cy="1724"/>
          </a:xfrm>
        </p:grpSpPr>
        <p:grpSp>
          <p:nvGrpSpPr>
            <p:cNvPr id="38939" name="Group 5"/>
            <p:cNvGrpSpPr>
              <a:grpSpLocks/>
            </p:cNvGrpSpPr>
            <p:nvPr/>
          </p:nvGrpSpPr>
          <p:grpSpPr bwMode="auto">
            <a:xfrm>
              <a:off x="3093" y="1362"/>
              <a:ext cx="1182" cy="1724"/>
              <a:chOff x="3750" y="1314"/>
              <a:chExt cx="720" cy="1050"/>
            </a:xfrm>
          </p:grpSpPr>
          <p:grpSp>
            <p:nvGrpSpPr>
              <p:cNvPr id="38942" name="Group 6"/>
              <p:cNvGrpSpPr>
                <a:grpSpLocks/>
              </p:cNvGrpSpPr>
              <p:nvPr/>
            </p:nvGrpSpPr>
            <p:grpSpPr bwMode="auto">
              <a:xfrm>
                <a:off x="3750" y="1608"/>
                <a:ext cx="330" cy="690"/>
                <a:chOff x="3438" y="1554"/>
                <a:chExt cx="330" cy="690"/>
              </a:xfrm>
            </p:grpSpPr>
            <p:sp>
              <p:nvSpPr>
                <p:cNvPr id="38947" name="Line 7"/>
                <p:cNvSpPr>
                  <a:spLocks noChangeShapeType="1"/>
                </p:cNvSpPr>
                <p:nvPr/>
              </p:nvSpPr>
              <p:spPr bwMode="auto">
                <a:xfrm>
                  <a:off x="3606" y="1554"/>
                  <a:ext cx="0" cy="42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948" name="Rectangle 8"/>
                <p:cNvSpPr>
                  <a:spLocks noChangeArrowheads="1"/>
                </p:cNvSpPr>
                <p:nvPr/>
              </p:nvSpPr>
              <p:spPr bwMode="auto">
                <a:xfrm>
                  <a:off x="3438" y="1962"/>
                  <a:ext cx="330" cy="282"/>
                </a:xfrm>
                <a:prstGeom prst="rect">
                  <a:avLst/>
                </a:prstGeom>
                <a:noFill/>
                <a:ln w="12700">
                  <a:solidFill>
                    <a:srgbClr val="00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8943" name="Group 9"/>
              <p:cNvGrpSpPr>
                <a:grpSpLocks/>
              </p:cNvGrpSpPr>
              <p:nvPr/>
            </p:nvGrpSpPr>
            <p:grpSpPr bwMode="auto">
              <a:xfrm>
                <a:off x="4230" y="1578"/>
                <a:ext cx="240" cy="786"/>
                <a:chOff x="4230" y="1578"/>
                <a:chExt cx="240" cy="786"/>
              </a:xfrm>
            </p:grpSpPr>
            <p:sp>
              <p:nvSpPr>
                <p:cNvPr id="38945" name="Line 10"/>
                <p:cNvSpPr>
                  <a:spLocks noChangeShapeType="1"/>
                </p:cNvSpPr>
                <p:nvPr/>
              </p:nvSpPr>
              <p:spPr bwMode="auto">
                <a:xfrm>
                  <a:off x="4362" y="1578"/>
                  <a:ext cx="0" cy="54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946" name="Rectangle 11"/>
                <p:cNvSpPr>
                  <a:spLocks noChangeArrowheads="1"/>
                </p:cNvSpPr>
                <p:nvPr/>
              </p:nvSpPr>
              <p:spPr bwMode="auto">
                <a:xfrm>
                  <a:off x="4230" y="2130"/>
                  <a:ext cx="240" cy="234"/>
                </a:xfrm>
                <a:prstGeom prst="rect">
                  <a:avLst/>
                </a:prstGeom>
                <a:noFill/>
                <a:ln w="12700">
                  <a:solidFill>
                    <a:srgbClr val="00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944" name="Oval 12"/>
              <p:cNvSpPr>
                <a:spLocks noChangeArrowheads="1"/>
              </p:cNvSpPr>
              <p:nvPr/>
            </p:nvSpPr>
            <p:spPr bwMode="auto">
              <a:xfrm>
                <a:off x="3912" y="1314"/>
                <a:ext cx="444" cy="432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940" name="Text Box 13"/>
            <p:cNvSpPr txBox="1">
              <a:spLocks noChangeArrowheads="1"/>
            </p:cNvSpPr>
            <p:nvPr/>
          </p:nvSpPr>
          <p:spPr bwMode="auto">
            <a:xfrm>
              <a:off x="3934" y="2783"/>
              <a:ext cx="26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/>
              <a:r>
                <a:rPr lang="en-US" sz="2000">
                  <a:solidFill>
                    <a:schemeClr val="bg1"/>
                  </a:solidFill>
                </a:rPr>
                <a:t>W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941" name="Text Box 14"/>
            <p:cNvSpPr txBox="1">
              <a:spLocks noChangeArrowheads="1"/>
            </p:cNvSpPr>
            <p:nvPr/>
          </p:nvSpPr>
          <p:spPr bwMode="auto">
            <a:xfrm>
              <a:off x="3176" y="2629"/>
              <a:ext cx="26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/>
              <a:r>
                <a:rPr lang="en-US" sz="2000">
                  <a:solidFill>
                    <a:schemeClr val="bg1"/>
                  </a:solidFill>
                </a:rPr>
                <a:t>W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6243638" y="3476625"/>
            <a:ext cx="2894012" cy="2565400"/>
            <a:chOff x="3933" y="2130"/>
            <a:chExt cx="1823" cy="1616"/>
          </a:xfrm>
        </p:grpSpPr>
        <p:grpSp>
          <p:nvGrpSpPr>
            <p:cNvPr id="38932" name="Group 16"/>
            <p:cNvGrpSpPr>
              <a:grpSpLocks/>
            </p:cNvGrpSpPr>
            <p:nvPr/>
          </p:nvGrpSpPr>
          <p:grpSpPr bwMode="auto">
            <a:xfrm>
              <a:off x="3933" y="2613"/>
              <a:ext cx="542" cy="1133"/>
              <a:chOff x="3438" y="1554"/>
              <a:chExt cx="330" cy="690"/>
            </a:xfrm>
          </p:grpSpPr>
          <p:sp>
            <p:nvSpPr>
              <p:cNvPr id="38937" name="Line 17"/>
              <p:cNvSpPr>
                <a:spLocks noChangeShapeType="1"/>
              </p:cNvSpPr>
              <p:nvPr/>
            </p:nvSpPr>
            <p:spPr bwMode="auto">
              <a:xfrm>
                <a:off x="3606" y="1554"/>
                <a:ext cx="0" cy="42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8938" name="Rectangle 18"/>
              <p:cNvSpPr>
                <a:spLocks noChangeArrowheads="1"/>
              </p:cNvSpPr>
              <p:nvPr/>
            </p:nvSpPr>
            <p:spPr bwMode="auto">
              <a:xfrm>
                <a:off x="3438" y="1962"/>
                <a:ext cx="330" cy="282"/>
              </a:xfrm>
              <a:prstGeom prst="rect">
                <a:avLst/>
              </a:prstGeom>
              <a:noFill/>
              <a:ln w="127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933" name="Line 19"/>
            <p:cNvSpPr>
              <a:spLocks noChangeShapeType="1"/>
            </p:cNvSpPr>
            <p:nvPr/>
          </p:nvSpPr>
          <p:spPr bwMode="auto">
            <a:xfrm>
              <a:off x="4938" y="2563"/>
              <a:ext cx="0" cy="88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8934" name="Oval 20"/>
            <p:cNvSpPr>
              <a:spLocks noChangeArrowheads="1"/>
            </p:cNvSpPr>
            <p:nvPr/>
          </p:nvSpPr>
          <p:spPr bwMode="auto">
            <a:xfrm>
              <a:off x="4199" y="2130"/>
              <a:ext cx="729" cy="709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8935" name="Text Box 21"/>
            <p:cNvSpPr txBox="1">
              <a:spLocks noChangeArrowheads="1"/>
            </p:cNvSpPr>
            <p:nvPr/>
          </p:nvSpPr>
          <p:spPr bwMode="auto">
            <a:xfrm>
              <a:off x="4990" y="3221"/>
              <a:ext cx="766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/>
              <a:r>
                <a:rPr lang="en-US" sz="2000">
                  <a:solidFill>
                    <a:schemeClr val="bg1"/>
                  </a:solidFill>
                </a:rPr>
                <a:t>Pull with</a:t>
              </a:r>
            </a:p>
            <a:p>
              <a:pPr marL="285750" indent="-285750"/>
              <a:r>
                <a:rPr lang="en-US" sz="2000">
                  <a:solidFill>
                    <a:schemeClr val="bg1"/>
                  </a:solidFill>
                </a:rPr>
                <a:t>force = W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936" name="Text Box 22"/>
            <p:cNvSpPr txBox="1">
              <a:spLocks noChangeArrowheads="1"/>
            </p:cNvSpPr>
            <p:nvPr/>
          </p:nvSpPr>
          <p:spPr bwMode="auto">
            <a:xfrm>
              <a:off x="4016" y="3397"/>
              <a:ext cx="26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/>
              <a:r>
                <a:rPr lang="en-US" sz="2000">
                  <a:solidFill>
                    <a:schemeClr val="bg1"/>
                  </a:solidFill>
                </a:rPr>
                <a:t>W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88439" name="Line 23"/>
          <p:cNvSpPr>
            <a:spLocks noChangeShapeType="1"/>
          </p:cNvSpPr>
          <p:nvPr/>
        </p:nvSpPr>
        <p:spPr bwMode="auto">
          <a:xfrm flipH="1">
            <a:off x="2133600" y="1965325"/>
            <a:ext cx="904875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88440" name="Text Box 24"/>
          <p:cNvSpPr txBox="1">
            <a:spLocks noChangeArrowheads="1"/>
          </p:cNvSpPr>
          <p:nvPr/>
        </p:nvSpPr>
        <p:spPr bwMode="auto">
          <a:xfrm>
            <a:off x="2508250" y="5470525"/>
            <a:ext cx="2087563" cy="5238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/>
            <a:r>
              <a:rPr lang="en-US">
                <a:solidFill>
                  <a:schemeClr val="bg1"/>
                </a:solidFill>
              </a:rPr>
              <a:t>Same answer</a:t>
            </a:r>
          </a:p>
        </p:txBody>
      </p: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444500" y="3276600"/>
            <a:ext cx="5180013" cy="1651000"/>
            <a:chOff x="280" y="2064"/>
            <a:chExt cx="3263" cy="1040"/>
          </a:xfrm>
        </p:grpSpPr>
        <p:grpSp>
          <p:nvGrpSpPr>
            <p:cNvPr id="38924" name="Group 57"/>
            <p:cNvGrpSpPr>
              <a:grpSpLocks/>
            </p:cNvGrpSpPr>
            <p:nvPr/>
          </p:nvGrpSpPr>
          <p:grpSpPr bwMode="auto">
            <a:xfrm>
              <a:off x="3098" y="2064"/>
              <a:ext cx="445" cy="1040"/>
              <a:chOff x="2770" y="2152"/>
              <a:chExt cx="445" cy="1040"/>
            </a:xfrm>
          </p:grpSpPr>
          <p:sp>
            <p:nvSpPr>
              <p:cNvPr id="38926" name="Rectangle 48"/>
              <p:cNvSpPr>
                <a:spLocks noChangeArrowheads="1"/>
              </p:cNvSpPr>
              <p:nvPr/>
            </p:nvSpPr>
            <p:spPr bwMode="auto">
              <a:xfrm>
                <a:off x="2817" y="2527"/>
                <a:ext cx="398" cy="351"/>
              </a:xfrm>
              <a:prstGeom prst="rect">
                <a:avLst/>
              </a:prstGeom>
              <a:noFill/>
              <a:ln w="127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8927" name="Text Box 49"/>
              <p:cNvSpPr txBox="1">
                <a:spLocks noChangeArrowheads="1"/>
              </p:cNvSpPr>
              <p:nvPr/>
            </p:nvSpPr>
            <p:spPr bwMode="auto">
              <a:xfrm>
                <a:off x="2810" y="2581"/>
                <a:ext cx="26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285750" indent="-285750"/>
                <a:r>
                  <a:rPr lang="en-US" sz="2000">
                    <a:solidFill>
                      <a:schemeClr val="bg1"/>
                    </a:solidFill>
                  </a:rPr>
                  <a:t>W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928" name="Line 52"/>
              <p:cNvSpPr>
                <a:spLocks noChangeShapeType="1"/>
              </p:cNvSpPr>
              <p:nvPr/>
            </p:nvSpPr>
            <p:spPr bwMode="auto">
              <a:xfrm flipV="1">
                <a:off x="3072" y="2152"/>
                <a:ext cx="0" cy="368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8929" name="Rectangle 53"/>
              <p:cNvSpPr>
                <a:spLocks noChangeArrowheads="1"/>
              </p:cNvSpPr>
              <p:nvPr/>
            </p:nvSpPr>
            <p:spPr bwMode="auto">
              <a:xfrm>
                <a:off x="2816" y="2159"/>
                <a:ext cx="21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285750" indent="-285750"/>
                <a:r>
                  <a:rPr lang="en-US" sz="2000">
                    <a:solidFill>
                      <a:schemeClr val="bg1"/>
                    </a:solidFill>
                    <a:latin typeface="Arial" pitchFamily="34" charset="0"/>
                  </a:rPr>
                  <a:t>T</a:t>
                </a:r>
              </a:p>
            </p:txBody>
          </p:sp>
          <p:sp>
            <p:nvSpPr>
              <p:cNvPr id="38930" name="Line 54"/>
              <p:cNvSpPr>
                <a:spLocks noChangeShapeType="1"/>
              </p:cNvSpPr>
              <p:nvPr/>
            </p:nvSpPr>
            <p:spPr bwMode="auto">
              <a:xfrm>
                <a:off x="3056" y="290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8931" name="Text Box 55"/>
              <p:cNvSpPr txBox="1">
                <a:spLocks noChangeArrowheads="1"/>
              </p:cNvSpPr>
              <p:nvPr/>
            </p:nvSpPr>
            <p:spPr bwMode="auto">
              <a:xfrm>
                <a:off x="2770" y="2901"/>
                <a:ext cx="26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285750" indent="-285750"/>
                <a:r>
                  <a:rPr lang="en-US" sz="2000">
                    <a:solidFill>
                      <a:schemeClr val="bg1"/>
                    </a:solidFill>
                  </a:rPr>
                  <a:t>W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925" name="Rectangle 79"/>
            <p:cNvSpPr>
              <a:spLocks noChangeArrowheads="1"/>
            </p:cNvSpPr>
            <p:nvPr/>
          </p:nvSpPr>
          <p:spPr bwMode="auto">
            <a:xfrm>
              <a:off x="280" y="2406"/>
              <a:ext cx="2504" cy="4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buSzPct val="75000"/>
                <a:buFont typeface="Monotype Sorts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Arial" pitchFamily="34" charset="0"/>
                </a:rPr>
                <a:t>Look at Free Body Diagram: T=W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buSzPct val="75000"/>
                <a:buFont typeface="Monotype Sorts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Arial" pitchFamily="34" charset="0"/>
                </a:rPr>
                <a:t>Net Force = 0 = acceleration</a:t>
              </a:r>
            </a:p>
          </p:txBody>
        </p:sp>
      </p:grpSp>
      <p:sp>
        <p:nvSpPr>
          <p:cNvPr id="34" name="Right Arrow 33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9" grpId="0" animBg="1"/>
      <p:bldP spid="188440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Pulley </a:t>
            </a:r>
            <a:r>
              <a:rPr lang="en-US" dirty="0">
                <a:solidFill>
                  <a:schemeClr val="bg1"/>
                </a:solidFill>
              </a:rPr>
              <a:t>II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687513"/>
            <a:ext cx="7808913" cy="4659312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/>
              </a:rPr>
              <a:t>What is the tension in the string?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/>
              </a:rPr>
              <a:t>A)  T&lt;W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/>
              </a:rPr>
              <a:t>B)  T=W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/>
              </a:rPr>
              <a:t>C) W&lt;T&lt;2W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/>
              </a:rPr>
              <a:t>D) T=2W</a:t>
            </a:r>
          </a:p>
        </p:txBody>
      </p:sp>
      <p:grpSp>
        <p:nvGrpSpPr>
          <p:cNvPr id="39940" name="Group 31"/>
          <p:cNvGrpSpPr>
            <a:grpSpLocks/>
          </p:cNvGrpSpPr>
          <p:nvPr/>
        </p:nvGrpSpPr>
        <p:grpSpPr bwMode="auto">
          <a:xfrm>
            <a:off x="4276726" y="1190625"/>
            <a:ext cx="3009901" cy="2736850"/>
            <a:chOff x="2694" y="750"/>
            <a:chExt cx="1896" cy="1724"/>
          </a:xfrm>
        </p:grpSpPr>
        <p:grpSp>
          <p:nvGrpSpPr>
            <p:cNvPr id="39967" name="Group 6"/>
            <p:cNvGrpSpPr>
              <a:grpSpLocks/>
            </p:cNvGrpSpPr>
            <p:nvPr/>
          </p:nvGrpSpPr>
          <p:grpSpPr bwMode="auto">
            <a:xfrm>
              <a:off x="3081" y="1233"/>
              <a:ext cx="542" cy="1133"/>
              <a:chOff x="3438" y="1554"/>
              <a:chExt cx="330" cy="690"/>
            </a:xfrm>
          </p:grpSpPr>
          <p:sp>
            <p:nvSpPr>
              <p:cNvPr id="39978" name="Line 7"/>
              <p:cNvSpPr>
                <a:spLocks noChangeShapeType="1"/>
              </p:cNvSpPr>
              <p:nvPr/>
            </p:nvSpPr>
            <p:spPr bwMode="auto">
              <a:xfrm>
                <a:off x="3606" y="1554"/>
                <a:ext cx="0" cy="42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9979" name="Rectangle 8"/>
              <p:cNvSpPr>
                <a:spLocks noChangeArrowheads="1"/>
              </p:cNvSpPr>
              <p:nvPr/>
            </p:nvSpPr>
            <p:spPr bwMode="auto">
              <a:xfrm>
                <a:off x="3438" y="1962"/>
                <a:ext cx="330" cy="282"/>
              </a:xfrm>
              <a:prstGeom prst="rect">
                <a:avLst/>
              </a:prstGeom>
              <a:noFill/>
              <a:ln w="127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968" name="Group 9"/>
            <p:cNvGrpSpPr>
              <a:grpSpLocks/>
            </p:cNvGrpSpPr>
            <p:nvPr/>
          </p:nvGrpSpPr>
          <p:grpSpPr bwMode="auto">
            <a:xfrm>
              <a:off x="3869" y="1183"/>
              <a:ext cx="394" cy="1291"/>
              <a:chOff x="4230" y="1578"/>
              <a:chExt cx="240" cy="786"/>
            </a:xfrm>
          </p:grpSpPr>
          <p:sp>
            <p:nvSpPr>
              <p:cNvPr id="39976" name="Line 10"/>
              <p:cNvSpPr>
                <a:spLocks noChangeShapeType="1"/>
              </p:cNvSpPr>
              <p:nvPr/>
            </p:nvSpPr>
            <p:spPr bwMode="auto">
              <a:xfrm>
                <a:off x="4362" y="1578"/>
                <a:ext cx="0" cy="54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9977" name="Rectangle 11"/>
              <p:cNvSpPr>
                <a:spLocks noChangeArrowheads="1"/>
              </p:cNvSpPr>
              <p:nvPr/>
            </p:nvSpPr>
            <p:spPr bwMode="auto">
              <a:xfrm>
                <a:off x="4230" y="2130"/>
                <a:ext cx="240" cy="234"/>
              </a:xfrm>
              <a:prstGeom prst="rect">
                <a:avLst/>
              </a:prstGeom>
              <a:noFill/>
              <a:ln w="127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969" name="Oval 12"/>
            <p:cNvSpPr>
              <a:spLocks noChangeArrowheads="1"/>
            </p:cNvSpPr>
            <p:nvPr/>
          </p:nvSpPr>
          <p:spPr bwMode="auto">
            <a:xfrm>
              <a:off x="3347" y="750"/>
              <a:ext cx="729" cy="709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9970" name="Text Box 13"/>
            <p:cNvSpPr txBox="1">
              <a:spLocks noChangeArrowheads="1"/>
            </p:cNvSpPr>
            <p:nvPr/>
          </p:nvSpPr>
          <p:spPr bwMode="auto">
            <a:xfrm>
              <a:off x="3892" y="2075"/>
              <a:ext cx="26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/>
              <a:r>
                <a:rPr lang="en-US" sz="2000">
                  <a:solidFill>
                    <a:schemeClr val="bg1"/>
                  </a:solidFill>
                </a:rPr>
                <a:t>W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971" name="Text Box 14"/>
            <p:cNvSpPr txBox="1">
              <a:spLocks noChangeArrowheads="1"/>
            </p:cNvSpPr>
            <p:nvPr/>
          </p:nvSpPr>
          <p:spPr bwMode="auto">
            <a:xfrm>
              <a:off x="3074" y="1957"/>
              <a:ext cx="34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/>
              <a:r>
                <a:rPr lang="en-US" sz="2000">
                  <a:solidFill>
                    <a:schemeClr val="bg1"/>
                  </a:solidFill>
                </a:rPr>
                <a:t>2W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972" name="Line 15"/>
            <p:cNvSpPr>
              <a:spLocks noChangeShapeType="1"/>
            </p:cNvSpPr>
            <p:nvPr/>
          </p:nvSpPr>
          <p:spPr bwMode="auto">
            <a:xfrm>
              <a:off x="2934" y="2022"/>
              <a:ext cx="0" cy="2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9973" name="Text Box 16"/>
            <p:cNvSpPr txBox="1">
              <a:spLocks noChangeArrowheads="1"/>
            </p:cNvSpPr>
            <p:nvPr/>
          </p:nvSpPr>
          <p:spPr bwMode="auto">
            <a:xfrm>
              <a:off x="2694" y="1988"/>
              <a:ext cx="216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/>
              <a:r>
                <a:rPr lang="en-US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9974" name="Line 17"/>
            <p:cNvSpPr>
              <a:spLocks noChangeShapeType="1"/>
            </p:cNvSpPr>
            <p:nvPr/>
          </p:nvSpPr>
          <p:spPr bwMode="auto">
            <a:xfrm flipV="1">
              <a:off x="4362" y="1992"/>
              <a:ext cx="0" cy="2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9975" name="Text Box 18"/>
            <p:cNvSpPr txBox="1">
              <a:spLocks noChangeArrowheads="1"/>
            </p:cNvSpPr>
            <p:nvPr/>
          </p:nvSpPr>
          <p:spPr bwMode="auto">
            <a:xfrm>
              <a:off x="4374" y="1982"/>
              <a:ext cx="216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/>
              <a:r>
                <a:rPr lang="en-US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89459" name="Line 19"/>
          <p:cNvSpPr>
            <a:spLocks noChangeShapeType="1"/>
          </p:cNvSpPr>
          <p:nvPr/>
        </p:nvSpPr>
        <p:spPr bwMode="auto">
          <a:xfrm flipH="1">
            <a:off x="2568575" y="2962275"/>
            <a:ext cx="904875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419100" y="4432300"/>
            <a:ext cx="7466013" cy="1816100"/>
            <a:chOff x="264" y="2792"/>
            <a:chExt cx="4703" cy="1144"/>
          </a:xfrm>
        </p:grpSpPr>
        <p:grpSp>
          <p:nvGrpSpPr>
            <p:cNvPr id="39946" name="Group 41"/>
            <p:cNvGrpSpPr>
              <a:grpSpLocks/>
            </p:cNvGrpSpPr>
            <p:nvPr/>
          </p:nvGrpSpPr>
          <p:grpSpPr bwMode="auto">
            <a:xfrm>
              <a:off x="1832" y="2792"/>
              <a:ext cx="1447" cy="1144"/>
              <a:chOff x="96" y="2744"/>
              <a:chExt cx="1447" cy="1144"/>
            </a:xfrm>
          </p:grpSpPr>
          <p:sp>
            <p:nvSpPr>
              <p:cNvPr id="39958" name="Rectangle 22"/>
              <p:cNvSpPr>
                <a:spLocks noChangeArrowheads="1"/>
              </p:cNvSpPr>
              <p:nvPr/>
            </p:nvSpPr>
            <p:spPr bwMode="auto">
              <a:xfrm>
                <a:off x="1001" y="3119"/>
                <a:ext cx="542" cy="463"/>
              </a:xfrm>
              <a:prstGeom prst="rect">
                <a:avLst/>
              </a:prstGeom>
              <a:noFill/>
              <a:ln w="127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9959" name="Text Box 23"/>
              <p:cNvSpPr txBox="1">
                <a:spLocks noChangeArrowheads="1"/>
              </p:cNvSpPr>
              <p:nvPr/>
            </p:nvSpPr>
            <p:spPr bwMode="auto">
              <a:xfrm>
                <a:off x="994" y="3173"/>
                <a:ext cx="34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285750" indent="-285750"/>
                <a:r>
                  <a:rPr lang="en-US" sz="2000">
                    <a:solidFill>
                      <a:schemeClr val="bg1"/>
                    </a:solidFill>
                  </a:rPr>
                  <a:t>2W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960" name="Line 24"/>
              <p:cNvSpPr>
                <a:spLocks noChangeShapeType="1"/>
              </p:cNvSpPr>
              <p:nvPr/>
            </p:nvSpPr>
            <p:spPr bwMode="auto">
              <a:xfrm>
                <a:off x="854" y="3238"/>
                <a:ext cx="0" cy="2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9961" name="Text Box 25"/>
              <p:cNvSpPr txBox="1">
                <a:spLocks noChangeArrowheads="1"/>
              </p:cNvSpPr>
              <p:nvPr/>
            </p:nvSpPr>
            <p:spPr bwMode="auto">
              <a:xfrm>
                <a:off x="614" y="3204"/>
                <a:ext cx="216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285750" indent="-285750"/>
                <a:r>
                  <a:rPr 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39962" name="Line 26"/>
              <p:cNvSpPr>
                <a:spLocks noChangeShapeType="1"/>
              </p:cNvSpPr>
              <p:nvPr/>
            </p:nvSpPr>
            <p:spPr bwMode="auto">
              <a:xfrm flipV="1">
                <a:off x="1256" y="2744"/>
                <a:ext cx="0" cy="368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9963" name="Rectangle 27"/>
              <p:cNvSpPr>
                <a:spLocks noChangeArrowheads="1"/>
              </p:cNvSpPr>
              <p:nvPr/>
            </p:nvSpPr>
            <p:spPr bwMode="auto">
              <a:xfrm>
                <a:off x="1000" y="2751"/>
                <a:ext cx="21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285750" indent="-285750"/>
                <a:r>
                  <a:rPr lang="en-US" sz="2000">
                    <a:solidFill>
                      <a:schemeClr val="bg1"/>
                    </a:solidFill>
                    <a:latin typeface="Arial" pitchFamily="34" charset="0"/>
                  </a:rPr>
                  <a:t>T</a:t>
                </a:r>
              </a:p>
            </p:txBody>
          </p:sp>
          <p:sp>
            <p:nvSpPr>
              <p:cNvPr id="39964" name="Line 28"/>
              <p:cNvSpPr>
                <a:spLocks noChangeShapeType="1"/>
              </p:cNvSpPr>
              <p:nvPr/>
            </p:nvSpPr>
            <p:spPr bwMode="auto">
              <a:xfrm>
                <a:off x="1264" y="3600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9965" name="Text Box 29"/>
              <p:cNvSpPr txBox="1">
                <a:spLocks noChangeArrowheads="1"/>
              </p:cNvSpPr>
              <p:nvPr/>
            </p:nvSpPr>
            <p:spPr bwMode="auto">
              <a:xfrm>
                <a:off x="938" y="3597"/>
                <a:ext cx="34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285750" indent="-285750"/>
                <a:r>
                  <a:rPr lang="en-US" sz="2000">
                    <a:solidFill>
                      <a:schemeClr val="bg1"/>
                    </a:solidFill>
                  </a:rPr>
                  <a:t>2W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966" name="Rectangle 30"/>
              <p:cNvSpPr>
                <a:spLocks noChangeArrowheads="1"/>
              </p:cNvSpPr>
              <p:nvPr/>
            </p:nvSpPr>
            <p:spPr bwMode="auto">
              <a:xfrm>
                <a:off x="96" y="3254"/>
                <a:ext cx="59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1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Arial" pitchFamily="34" charset="0"/>
                  </a:rPr>
                  <a:t>T&lt;2W:</a:t>
                </a:r>
              </a:p>
            </p:txBody>
          </p:sp>
        </p:grpSp>
        <p:grpSp>
          <p:nvGrpSpPr>
            <p:cNvPr id="39947" name="Group 42"/>
            <p:cNvGrpSpPr>
              <a:grpSpLocks/>
            </p:cNvGrpSpPr>
            <p:nvPr/>
          </p:nvGrpSpPr>
          <p:grpSpPr bwMode="auto">
            <a:xfrm>
              <a:off x="3712" y="2864"/>
              <a:ext cx="1255" cy="1040"/>
              <a:chOff x="2448" y="2808"/>
              <a:chExt cx="1255" cy="1040"/>
            </a:xfrm>
          </p:grpSpPr>
          <p:sp>
            <p:nvSpPr>
              <p:cNvPr id="39949" name="Rectangle 32"/>
              <p:cNvSpPr>
                <a:spLocks noChangeArrowheads="1"/>
              </p:cNvSpPr>
              <p:nvPr/>
            </p:nvSpPr>
            <p:spPr bwMode="auto">
              <a:xfrm>
                <a:off x="3305" y="3183"/>
                <a:ext cx="398" cy="351"/>
              </a:xfrm>
              <a:prstGeom prst="rect">
                <a:avLst/>
              </a:prstGeom>
              <a:noFill/>
              <a:ln w="127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9950" name="Text Box 33"/>
              <p:cNvSpPr txBox="1">
                <a:spLocks noChangeArrowheads="1"/>
              </p:cNvSpPr>
              <p:nvPr/>
            </p:nvSpPr>
            <p:spPr bwMode="auto">
              <a:xfrm>
                <a:off x="3298" y="3237"/>
                <a:ext cx="26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285750" indent="-285750"/>
                <a:r>
                  <a:rPr lang="en-US" sz="2000">
                    <a:solidFill>
                      <a:schemeClr val="bg1"/>
                    </a:solidFill>
                  </a:rPr>
                  <a:t>W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951" name="Line 34"/>
              <p:cNvSpPr>
                <a:spLocks noChangeShapeType="1"/>
              </p:cNvSpPr>
              <p:nvPr/>
            </p:nvSpPr>
            <p:spPr bwMode="auto">
              <a:xfrm flipV="1">
                <a:off x="3158" y="3302"/>
                <a:ext cx="0" cy="27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9952" name="Text Box 35"/>
              <p:cNvSpPr txBox="1">
                <a:spLocks noChangeArrowheads="1"/>
              </p:cNvSpPr>
              <p:nvPr/>
            </p:nvSpPr>
            <p:spPr bwMode="auto">
              <a:xfrm>
                <a:off x="2918" y="3268"/>
                <a:ext cx="216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285750" indent="-285750"/>
                <a:r>
                  <a:rPr 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39953" name="Line 36"/>
              <p:cNvSpPr>
                <a:spLocks noChangeShapeType="1"/>
              </p:cNvSpPr>
              <p:nvPr/>
            </p:nvSpPr>
            <p:spPr bwMode="auto">
              <a:xfrm flipV="1">
                <a:off x="3560" y="2808"/>
                <a:ext cx="0" cy="368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9954" name="Rectangle 37"/>
              <p:cNvSpPr>
                <a:spLocks noChangeArrowheads="1"/>
              </p:cNvSpPr>
              <p:nvPr/>
            </p:nvSpPr>
            <p:spPr bwMode="auto">
              <a:xfrm>
                <a:off x="3304" y="2815"/>
                <a:ext cx="21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285750" indent="-285750"/>
                <a:r>
                  <a:rPr lang="en-US" sz="2000">
                    <a:solidFill>
                      <a:schemeClr val="bg1"/>
                    </a:solidFill>
                    <a:latin typeface="Arial" pitchFamily="34" charset="0"/>
                  </a:rPr>
                  <a:t>T</a:t>
                </a:r>
              </a:p>
            </p:txBody>
          </p:sp>
          <p:sp>
            <p:nvSpPr>
              <p:cNvPr id="39955" name="Line 38"/>
              <p:cNvSpPr>
                <a:spLocks noChangeShapeType="1"/>
              </p:cNvSpPr>
              <p:nvPr/>
            </p:nvSpPr>
            <p:spPr bwMode="auto">
              <a:xfrm>
                <a:off x="3544" y="3560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39956" name="Text Box 39"/>
              <p:cNvSpPr txBox="1">
                <a:spLocks noChangeArrowheads="1"/>
              </p:cNvSpPr>
              <p:nvPr/>
            </p:nvSpPr>
            <p:spPr bwMode="auto">
              <a:xfrm>
                <a:off x="3258" y="3557"/>
                <a:ext cx="26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285750" indent="-285750"/>
                <a:r>
                  <a:rPr lang="en-US" sz="2000">
                    <a:solidFill>
                      <a:schemeClr val="bg1"/>
                    </a:solidFill>
                  </a:rPr>
                  <a:t>W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957" name="Rectangle 40"/>
              <p:cNvSpPr>
                <a:spLocks noChangeArrowheads="1"/>
              </p:cNvSpPr>
              <p:nvPr/>
            </p:nvSpPr>
            <p:spPr bwMode="auto">
              <a:xfrm>
                <a:off x="2448" y="3318"/>
                <a:ext cx="503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1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Arial" pitchFamily="34" charset="0"/>
                  </a:rPr>
                  <a:t>W&lt;T:</a:t>
                </a:r>
              </a:p>
            </p:txBody>
          </p:sp>
        </p:grpSp>
        <p:sp>
          <p:nvSpPr>
            <p:cNvPr id="39948" name="Rectangle 43"/>
            <p:cNvSpPr>
              <a:spLocks noChangeArrowheads="1"/>
            </p:cNvSpPr>
            <p:nvPr/>
          </p:nvSpPr>
          <p:spPr bwMode="auto">
            <a:xfrm>
              <a:off x="264" y="2862"/>
              <a:ext cx="1436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buSzPct val="75000"/>
                <a:buFont typeface="Monotype Sorts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Arial" pitchFamily="34" charset="0"/>
                </a:rPr>
                <a:t>Look at Free</a:t>
              </a:r>
              <a:br>
                <a:rPr lang="en-US" sz="200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US" sz="2000">
                  <a:solidFill>
                    <a:schemeClr val="bg1"/>
                  </a:solidFill>
                  <a:latin typeface="Arial" pitchFamily="34" charset="0"/>
                </a:rPr>
                <a:t>Body Diagrams:</a:t>
              </a:r>
            </a:p>
          </p:txBody>
        </p:sp>
      </p:grpSp>
      <p:sp>
        <p:nvSpPr>
          <p:cNvPr id="41" name="Right Arrow 40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238125"/>
            <a:ext cx="7162800" cy="9096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 Ropes &amp; Strings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idx="1"/>
          </p:nvPr>
        </p:nvSpPr>
        <p:spPr>
          <a:xfrm>
            <a:off x="239713" y="1066800"/>
            <a:ext cx="7913687" cy="1741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Can be used to pull from a distance.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i="1" dirty="0" smtClean="0">
                <a:solidFill>
                  <a:schemeClr val="bg1"/>
                </a:solidFill>
                <a:effectLst/>
              </a:rPr>
              <a:t>Tension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000" i="1" dirty="0" smtClean="0">
                <a:solidFill>
                  <a:schemeClr val="bg1"/>
                </a:solidFill>
                <a:effectLst/>
              </a:rPr>
              <a:t>(T)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at a certain position in a rope is the magnitude of the force acting across a cross-section of the rope at that position.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The force you would feel if you cut the rope and grabbed the ends.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An action-reaction pair.</a:t>
            </a: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4267200" y="3062288"/>
            <a:ext cx="2895600" cy="0"/>
          </a:xfrm>
          <a:prstGeom prst="line">
            <a:avLst/>
          </a:prstGeom>
          <a:noFill/>
          <a:ln w="76200">
            <a:solidFill>
              <a:srgbClr val="F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4724400" y="4281488"/>
            <a:ext cx="1371600" cy="0"/>
          </a:xfrm>
          <a:prstGeom prst="line">
            <a:avLst/>
          </a:prstGeom>
          <a:noFill/>
          <a:ln w="76200">
            <a:solidFill>
              <a:srgbClr val="F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6172200" y="4586288"/>
            <a:ext cx="1371600" cy="0"/>
          </a:xfrm>
          <a:prstGeom prst="line">
            <a:avLst/>
          </a:prstGeom>
          <a:noFill/>
          <a:ln w="76200">
            <a:solidFill>
              <a:srgbClr val="F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6134100" y="3983038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6043613" y="3594100"/>
            <a:ext cx="490520" cy="3390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bg1"/>
                </a:solidFill>
                <a:latin typeface="Arial" pitchFamily="34" charset="0"/>
              </a:rPr>
              <a:t>cut</a:t>
            </a: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6140450" y="4281488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5530850" y="4586288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5205413" y="4411663"/>
            <a:ext cx="33983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6729413" y="4106863"/>
            <a:ext cx="33983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5510213" y="2582863"/>
            <a:ext cx="33983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5683250" y="3221038"/>
            <a:ext cx="36830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404938" y="3878263"/>
            <a:ext cx="1371600" cy="808037"/>
            <a:chOff x="885" y="2776"/>
            <a:chExt cx="864" cy="509"/>
          </a:xfrm>
        </p:grpSpPr>
        <p:sp>
          <p:nvSpPr>
            <p:cNvPr id="40993" name="Rectangle 24"/>
            <p:cNvSpPr>
              <a:spLocks noChangeArrowheads="1"/>
            </p:cNvSpPr>
            <p:nvPr/>
          </p:nvSpPr>
          <p:spPr bwMode="auto">
            <a:xfrm>
              <a:off x="1188" y="2776"/>
              <a:ext cx="20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sz="2000" i="1">
                  <a:solidFill>
                    <a:schemeClr val="bg1"/>
                  </a:solidFill>
                  <a:latin typeface="Arial" pitchFamily="34" charset="0"/>
                </a:rPr>
                <a:t>L</a:t>
              </a:r>
            </a:p>
          </p:txBody>
        </p:sp>
        <p:grpSp>
          <p:nvGrpSpPr>
            <p:cNvPr id="40994" name="Group 31"/>
            <p:cNvGrpSpPr>
              <a:grpSpLocks/>
            </p:cNvGrpSpPr>
            <p:nvPr/>
          </p:nvGrpSpPr>
          <p:grpSpPr bwMode="auto">
            <a:xfrm>
              <a:off x="885" y="3042"/>
              <a:ext cx="864" cy="243"/>
              <a:chOff x="885" y="3042"/>
              <a:chExt cx="864" cy="243"/>
            </a:xfrm>
          </p:grpSpPr>
          <p:sp>
            <p:nvSpPr>
              <p:cNvPr id="40995" name="Line 19"/>
              <p:cNvSpPr>
                <a:spLocks noChangeShapeType="1"/>
              </p:cNvSpPr>
              <p:nvPr/>
            </p:nvSpPr>
            <p:spPr bwMode="auto">
              <a:xfrm>
                <a:off x="885" y="3063"/>
                <a:ext cx="864" cy="0"/>
              </a:xfrm>
              <a:prstGeom prst="line">
                <a:avLst/>
              </a:prstGeom>
              <a:noFill/>
              <a:ln w="76200">
                <a:solidFill>
                  <a:srgbClr val="F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0996" name="Line 26"/>
              <p:cNvSpPr>
                <a:spLocks noChangeShapeType="1"/>
              </p:cNvSpPr>
              <p:nvPr/>
            </p:nvSpPr>
            <p:spPr bwMode="auto">
              <a:xfrm>
                <a:off x="1740" y="3042"/>
                <a:ext cx="0" cy="243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2566988" y="4429125"/>
            <a:ext cx="1376362" cy="827088"/>
            <a:chOff x="1617" y="3123"/>
            <a:chExt cx="867" cy="521"/>
          </a:xfrm>
        </p:grpSpPr>
        <p:sp>
          <p:nvSpPr>
            <p:cNvPr id="40989" name="Rectangle 25"/>
            <p:cNvSpPr>
              <a:spLocks noChangeArrowheads="1"/>
            </p:cNvSpPr>
            <p:nvPr/>
          </p:nvSpPr>
          <p:spPr bwMode="auto">
            <a:xfrm>
              <a:off x="2074" y="3413"/>
              <a:ext cx="2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sz="2000" i="1">
                  <a:solidFill>
                    <a:schemeClr val="bg1"/>
                  </a:solidFill>
                  <a:latin typeface="Arial" pitchFamily="34" charset="0"/>
                </a:rPr>
                <a:t>R</a:t>
              </a:r>
            </a:p>
          </p:txBody>
        </p:sp>
        <p:grpSp>
          <p:nvGrpSpPr>
            <p:cNvPr id="40990" name="Group 28"/>
            <p:cNvGrpSpPr>
              <a:grpSpLocks/>
            </p:cNvGrpSpPr>
            <p:nvPr/>
          </p:nvGrpSpPr>
          <p:grpSpPr bwMode="auto">
            <a:xfrm>
              <a:off x="1617" y="3123"/>
              <a:ext cx="867" cy="243"/>
              <a:chOff x="1794" y="3039"/>
              <a:chExt cx="867" cy="243"/>
            </a:xfrm>
          </p:grpSpPr>
          <p:sp>
            <p:nvSpPr>
              <p:cNvPr id="40991" name="Line 20"/>
              <p:cNvSpPr>
                <a:spLocks noChangeShapeType="1"/>
              </p:cNvSpPr>
              <p:nvPr/>
            </p:nvSpPr>
            <p:spPr bwMode="auto">
              <a:xfrm>
                <a:off x="1797" y="3255"/>
                <a:ext cx="864" cy="0"/>
              </a:xfrm>
              <a:prstGeom prst="line">
                <a:avLst/>
              </a:prstGeom>
              <a:noFill/>
              <a:ln w="76200">
                <a:solidFill>
                  <a:srgbClr val="F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0992" name="Line 27"/>
              <p:cNvSpPr>
                <a:spLocks noChangeShapeType="1"/>
              </p:cNvSpPr>
              <p:nvPr/>
            </p:nvSpPr>
            <p:spPr bwMode="auto">
              <a:xfrm>
                <a:off x="1794" y="3039"/>
                <a:ext cx="0" cy="243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592388" y="4338638"/>
            <a:ext cx="1660525" cy="366712"/>
            <a:chOff x="1633" y="3066"/>
            <a:chExt cx="1046" cy="231"/>
          </a:xfrm>
        </p:grpSpPr>
        <p:sp>
          <p:nvSpPr>
            <p:cNvPr id="40987" name="Line 22"/>
            <p:cNvSpPr>
              <a:spLocks noChangeShapeType="1"/>
            </p:cNvSpPr>
            <p:nvPr/>
          </p:nvSpPr>
          <p:spPr bwMode="auto">
            <a:xfrm>
              <a:off x="1633" y="3175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0988" name="Rectangle 29"/>
            <p:cNvSpPr>
              <a:spLocks noChangeArrowheads="1"/>
            </p:cNvSpPr>
            <p:nvPr/>
          </p:nvSpPr>
          <p:spPr bwMode="auto">
            <a:xfrm>
              <a:off x="2016" y="3066"/>
              <a:ext cx="66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sz="2000" i="1">
                  <a:solidFill>
                    <a:schemeClr val="bg1"/>
                  </a:solidFill>
                  <a:latin typeface="Arial" pitchFamily="34" charset="0"/>
                </a:rPr>
                <a:t>T = F</a:t>
              </a:r>
              <a:r>
                <a:rPr lang="en-US" sz="2000" i="1" baseline="-25000">
                  <a:solidFill>
                    <a:schemeClr val="bg1"/>
                  </a:solidFill>
                  <a:latin typeface="Arial" pitchFamily="34" charset="0"/>
                </a:rPr>
                <a:t>R,L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327150" y="4494213"/>
            <a:ext cx="1414463" cy="366712"/>
            <a:chOff x="836" y="3164"/>
            <a:chExt cx="891" cy="231"/>
          </a:xfrm>
        </p:grpSpPr>
        <p:sp>
          <p:nvSpPr>
            <p:cNvPr id="40985" name="Line 23"/>
            <p:cNvSpPr>
              <a:spLocks noChangeShapeType="1"/>
            </p:cNvSpPr>
            <p:nvPr/>
          </p:nvSpPr>
          <p:spPr bwMode="auto">
            <a:xfrm>
              <a:off x="1351" y="3243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0986" name="Rectangle 30"/>
            <p:cNvSpPr>
              <a:spLocks noChangeArrowheads="1"/>
            </p:cNvSpPr>
            <p:nvPr/>
          </p:nvSpPr>
          <p:spPr bwMode="auto">
            <a:xfrm>
              <a:off x="836" y="3164"/>
              <a:ext cx="66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sz="2000" i="1">
                  <a:solidFill>
                    <a:schemeClr val="bg1"/>
                  </a:solidFill>
                  <a:latin typeface="Arial" pitchFamily="34" charset="0"/>
                </a:rPr>
                <a:t>T = F</a:t>
              </a:r>
              <a:r>
                <a:rPr lang="en-US" sz="2000" i="1" baseline="-25000">
                  <a:solidFill>
                    <a:schemeClr val="bg1"/>
                  </a:solidFill>
                  <a:latin typeface="Arial" pitchFamily="34" charset="0"/>
                </a:rPr>
                <a:t>L,R</a:t>
              </a:r>
            </a:p>
          </p:txBody>
        </p:sp>
      </p:grp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523875" y="5227638"/>
            <a:ext cx="8164513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Tension doesn’t have a direction</a:t>
            </a:r>
          </a:p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When you hook up a wire to an object the direction is determined by geometry of the hook up</a:t>
            </a:r>
          </a:p>
        </p:txBody>
      </p:sp>
      <p:sp>
        <p:nvSpPr>
          <p:cNvPr id="34" name="Right Arrow 33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466725"/>
            <a:ext cx="716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 Ropes &amp; Strings...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1509713"/>
            <a:ext cx="7162800" cy="4594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Consider a horizontal segment of rope having mass 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:</a:t>
            </a:r>
          </a:p>
          <a:p>
            <a:pPr marL="628650"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Draw a free-body diagram (ignore gravity).</a:t>
            </a:r>
          </a:p>
          <a:p>
            <a:pPr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Using Newton’s 2nd law (in </a:t>
            </a:r>
            <a:r>
              <a:rPr lang="en-US" sz="2400" b="1" i="1" dirty="0" smtClean="0">
                <a:solidFill>
                  <a:schemeClr val="bg1"/>
                </a:solidFill>
                <a:effectLst/>
              </a:rPr>
              <a:t>x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direction): </a:t>
            </a:r>
            <a:br>
              <a:rPr lang="en-US" sz="2400" dirty="0" smtClean="0">
                <a:solidFill>
                  <a:schemeClr val="bg1"/>
                </a:solidFill>
                <a:effectLst/>
              </a:rPr>
            </a:br>
            <a:r>
              <a:rPr lang="en-US" sz="2400" dirty="0" smtClean="0">
                <a:solidFill>
                  <a:schemeClr val="bg1"/>
                </a:solidFill>
                <a:effectLst/>
              </a:rPr>
              <a:t>		  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F</a:t>
            </a:r>
            <a:r>
              <a:rPr lang="en-US" sz="2400" i="1" baseline="-25000" dirty="0" smtClean="0">
                <a:solidFill>
                  <a:schemeClr val="bg1"/>
                </a:solidFill>
                <a:effectLst/>
              </a:rPr>
              <a:t>NET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  = T</a:t>
            </a:r>
            <a:r>
              <a:rPr lang="en-US" sz="2400" i="1" baseline="-25000" dirty="0" smtClean="0">
                <a:solidFill>
                  <a:schemeClr val="bg1"/>
                </a:solidFill>
                <a:effectLst/>
              </a:rPr>
              <a:t>2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 - T</a:t>
            </a:r>
            <a:r>
              <a:rPr lang="en-US" sz="2400" i="1" baseline="-25000" dirty="0" smtClean="0">
                <a:solidFill>
                  <a:schemeClr val="bg1"/>
                </a:solidFill>
                <a:effectLst/>
              </a:rPr>
              <a:t>1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 = ma</a:t>
            </a:r>
          </a:p>
          <a:p>
            <a:pPr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i="1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So if 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m = 0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(i.e. the rope is light) then 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T</a:t>
            </a:r>
            <a:r>
              <a:rPr lang="en-US" sz="2400" i="1" baseline="-25000" dirty="0" smtClean="0">
                <a:solidFill>
                  <a:schemeClr val="bg1"/>
                </a:solidFill>
                <a:effectLst/>
              </a:rPr>
              <a:t>1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 =</a:t>
            </a:r>
            <a:r>
              <a:rPr lang="en-US" sz="2400" i="1" dirty="0" smtClean="0">
                <a:solidFill>
                  <a:schemeClr val="bg1"/>
                </a:solidFill>
                <a:effectLst/>
                <a:latin typeface="Symbol" pitchFamily="18" charset="2"/>
              </a:rPr>
              <a:t>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T</a:t>
            </a:r>
            <a:r>
              <a:rPr lang="en-US" sz="2400" i="1" baseline="-25000" dirty="0" smtClean="0">
                <a:solidFill>
                  <a:schemeClr val="bg1"/>
                </a:solidFill>
                <a:effectLst/>
              </a:rPr>
              <a:t>2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i="1" dirty="0" smtClean="0">
                <a:solidFill>
                  <a:schemeClr val="bg1"/>
                </a:solidFill>
                <a:effectLst/>
              </a:rPr>
              <a:t>And if a = 0 then T</a:t>
            </a:r>
            <a:r>
              <a:rPr lang="en-US" sz="2400" i="1" baseline="-25000" dirty="0" smtClean="0">
                <a:solidFill>
                  <a:schemeClr val="bg1"/>
                </a:solidFill>
                <a:effectLst/>
              </a:rPr>
              <a:t>1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 =</a:t>
            </a:r>
            <a:r>
              <a:rPr lang="en-US" sz="2400" i="1" dirty="0" smtClean="0">
                <a:solidFill>
                  <a:schemeClr val="bg1"/>
                </a:solidFill>
                <a:effectLst/>
                <a:latin typeface="Symbol" pitchFamily="18" charset="2"/>
              </a:rPr>
              <a:t>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T</a:t>
            </a:r>
            <a:r>
              <a:rPr lang="en-US" sz="2400" i="1" baseline="-25000" dirty="0" smtClean="0">
                <a:solidFill>
                  <a:schemeClr val="bg1"/>
                </a:solidFill>
                <a:effectLst/>
              </a:rPr>
              <a:t>2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i="1" dirty="0" smtClean="0">
                <a:solidFill>
                  <a:schemeClr val="bg1"/>
                </a:solidFill>
                <a:effectLst/>
              </a:rPr>
              <a:t>Otherwise, T is a function of position</a:t>
            </a:r>
          </a:p>
          <a:p>
            <a:pPr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i="1" dirty="0" smtClean="0">
              <a:solidFill>
                <a:schemeClr val="bg1"/>
              </a:solidFill>
              <a:effectLst/>
            </a:endParaRPr>
          </a:p>
        </p:txBody>
      </p:sp>
      <p:grpSp>
        <p:nvGrpSpPr>
          <p:cNvPr id="41990" name="Group 19"/>
          <p:cNvGrpSpPr>
            <a:grpSpLocks/>
          </p:cNvGrpSpPr>
          <p:nvPr/>
        </p:nvGrpSpPr>
        <p:grpSpPr bwMode="auto">
          <a:xfrm>
            <a:off x="1454150" y="2522538"/>
            <a:ext cx="6699250" cy="1127125"/>
            <a:chOff x="916" y="1715"/>
            <a:chExt cx="4220" cy="710"/>
          </a:xfrm>
        </p:grpSpPr>
        <p:sp>
          <p:nvSpPr>
            <p:cNvPr id="41994" name="Line 6"/>
            <p:cNvSpPr>
              <a:spLocks noChangeShapeType="1"/>
            </p:cNvSpPr>
            <p:nvPr/>
          </p:nvSpPr>
          <p:spPr bwMode="auto">
            <a:xfrm>
              <a:off x="3268" y="2016"/>
              <a:ext cx="56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1995" name="Line 7"/>
            <p:cNvSpPr>
              <a:spLocks noChangeShapeType="1"/>
            </p:cNvSpPr>
            <p:nvPr/>
          </p:nvSpPr>
          <p:spPr bwMode="auto">
            <a:xfrm flipH="1">
              <a:off x="1724" y="2016"/>
              <a:ext cx="58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1996" name="Rectangle 8"/>
            <p:cNvSpPr>
              <a:spLocks noChangeArrowheads="1"/>
            </p:cNvSpPr>
            <p:nvPr/>
          </p:nvSpPr>
          <p:spPr bwMode="auto">
            <a:xfrm>
              <a:off x="1624" y="2098"/>
              <a:ext cx="27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sz="2000" i="1">
                  <a:solidFill>
                    <a:schemeClr val="bg1"/>
                  </a:solidFill>
                  <a:latin typeface="Arial" pitchFamily="34" charset="0"/>
                </a:rPr>
                <a:t>T</a:t>
              </a:r>
              <a:r>
                <a:rPr lang="en-US" sz="2000" i="1" baseline="-25000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41997" name="Rectangle 9"/>
            <p:cNvSpPr>
              <a:spLocks noChangeArrowheads="1"/>
            </p:cNvSpPr>
            <p:nvPr/>
          </p:nvSpPr>
          <p:spPr bwMode="auto">
            <a:xfrm>
              <a:off x="3687" y="2098"/>
              <a:ext cx="27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sz="2000" i="1">
                  <a:solidFill>
                    <a:schemeClr val="bg1"/>
                  </a:solidFill>
                  <a:latin typeface="Arial" pitchFamily="34" charset="0"/>
                </a:rPr>
                <a:t>T</a:t>
              </a:r>
              <a:r>
                <a:rPr lang="en-US" sz="2000" i="1" baseline="-25000">
                  <a:solidFill>
                    <a:schemeClr val="bg1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41998" name="Rectangle 10"/>
            <p:cNvSpPr>
              <a:spLocks noChangeArrowheads="1"/>
            </p:cNvSpPr>
            <p:nvPr/>
          </p:nvSpPr>
          <p:spPr bwMode="auto">
            <a:xfrm>
              <a:off x="2680" y="1715"/>
              <a:ext cx="24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sz="2000" i="1">
                  <a:solidFill>
                    <a:schemeClr val="bg1"/>
                  </a:solidFill>
                  <a:latin typeface="Arial" pitchFamily="34" charset="0"/>
                </a:rPr>
                <a:t>m</a:t>
              </a:r>
            </a:p>
          </p:txBody>
        </p:sp>
        <p:sp>
          <p:nvSpPr>
            <p:cNvPr id="41999" name="Line 11"/>
            <p:cNvSpPr>
              <a:spLocks noChangeShapeType="1"/>
            </p:cNvSpPr>
            <p:nvPr/>
          </p:nvSpPr>
          <p:spPr bwMode="auto">
            <a:xfrm>
              <a:off x="2596" y="2208"/>
              <a:ext cx="47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2000" name="Rectangle 12"/>
            <p:cNvSpPr>
              <a:spLocks noChangeArrowheads="1"/>
            </p:cNvSpPr>
            <p:nvPr/>
          </p:nvSpPr>
          <p:spPr bwMode="auto">
            <a:xfrm>
              <a:off x="2680" y="2194"/>
              <a:ext cx="20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sz="2000" i="1">
                  <a:solidFill>
                    <a:schemeClr val="bg1"/>
                  </a:solidFill>
                  <a:latin typeface="Arial" pitchFamily="34" charset="0"/>
                </a:rPr>
                <a:t>a</a:t>
              </a:r>
            </a:p>
          </p:txBody>
        </p:sp>
        <p:sp>
          <p:nvSpPr>
            <p:cNvPr id="42001" name="Line 13"/>
            <p:cNvSpPr>
              <a:spLocks noChangeShapeType="1"/>
            </p:cNvSpPr>
            <p:nvPr/>
          </p:nvSpPr>
          <p:spPr bwMode="auto">
            <a:xfrm>
              <a:off x="4420" y="2304"/>
              <a:ext cx="47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4887" y="2194"/>
              <a:ext cx="24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20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 </a:t>
              </a:r>
            </a:p>
          </p:txBody>
        </p:sp>
        <p:sp>
          <p:nvSpPr>
            <p:cNvPr id="42003" name="Rectangle 15"/>
            <p:cNvSpPr>
              <a:spLocks noChangeArrowheads="1"/>
            </p:cNvSpPr>
            <p:nvPr/>
          </p:nvSpPr>
          <p:spPr bwMode="auto">
            <a:xfrm>
              <a:off x="2308" y="1924"/>
              <a:ext cx="952" cy="184"/>
            </a:xfrm>
            <a:prstGeom prst="rect">
              <a:avLst/>
            </a:prstGeom>
            <a:solidFill>
              <a:srgbClr val="FC0000"/>
            </a:solidFill>
            <a:ln w="12700">
              <a:solidFill>
                <a:srgbClr val="F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2004" name="Rectangle 16"/>
            <p:cNvSpPr>
              <a:spLocks noChangeArrowheads="1"/>
            </p:cNvSpPr>
            <p:nvPr/>
          </p:nvSpPr>
          <p:spPr bwMode="auto">
            <a:xfrm>
              <a:off x="916" y="1924"/>
              <a:ext cx="13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2005" name="Rectangle 17"/>
            <p:cNvSpPr>
              <a:spLocks noChangeArrowheads="1"/>
            </p:cNvSpPr>
            <p:nvPr/>
          </p:nvSpPr>
          <p:spPr bwMode="auto">
            <a:xfrm>
              <a:off x="3268" y="1924"/>
              <a:ext cx="13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</p:grpSp>
      <p:sp>
        <p:nvSpPr>
          <p:cNvPr id="19" name="Right Arrow 18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 Ropes &amp; Strings...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1633538"/>
            <a:ext cx="7162800" cy="431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An ideal (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massless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) rope has constant tension along the rope.</a:t>
            </a:r>
          </a:p>
          <a:p>
            <a:pPr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If a rope has mass, the tension can vary along the rope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 For example, a heavy rope </a:t>
            </a:r>
            <a:br>
              <a:rPr lang="en-US" sz="2400" dirty="0" smtClean="0">
                <a:solidFill>
                  <a:schemeClr val="bg1"/>
                </a:solidFill>
                <a:effectLst/>
              </a:rPr>
            </a:br>
            <a:r>
              <a:rPr lang="en-US" sz="2400" dirty="0" smtClean="0">
                <a:solidFill>
                  <a:schemeClr val="bg1"/>
                </a:solidFill>
                <a:effectLst/>
              </a:rPr>
              <a:t>  hanging from the ceiling...</a:t>
            </a:r>
          </a:p>
          <a:p>
            <a:pPr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effectLst/>
              </a:rPr>
              <a:t>We will deal mostly with ideal </a:t>
            </a:r>
            <a:r>
              <a:rPr lang="en-US" sz="2400" b="1" dirty="0" err="1" smtClean="0">
                <a:solidFill>
                  <a:schemeClr val="bg1"/>
                </a:solidFill>
                <a:effectLst/>
              </a:rPr>
              <a:t>massless</a:t>
            </a:r>
            <a:r>
              <a:rPr lang="en-US" sz="2400" b="1" dirty="0" smtClean="0">
                <a:solidFill>
                  <a:schemeClr val="bg1"/>
                </a:solidFill>
                <a:effectLst/>
              </a:rPr>
              <a:t> ropes.</a:t>
            </a:r>
          </a:p>
        </p:txBody>
      </p:sp>
      <p:sp>
        <p:nvSpPr>
          <p:cNvPr id="43014" name="Rectangle 6" descr="Wide upward diagonal"/>
          <p:cNvSpPr>
            <a:spLocks noChangeArrowheads="1"/>
          </p:cNvSpPr>
          <p:nvPr/>
        </p:nvSpPr>
        <p:spPr bwMode="auto">
          <a:xfrm>
            <a:off x="5264150" y="3816350"/>
            <a:ext cx="2349500" cy="139700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6477000" y="4000500"/>
            <a:ext cx="0" cy="1041400"/>
          </a:xfrm>
          <a:prstGeom prst="line">
            <a:avLst/>
          </a:prstGeom>
          <a:noFill/>
          <a:ln w="101600">
            <a:solidFill>
              <a:srgbClr val="F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V="1">
            <a:off x="6711950" y="4794250"/>
            <a:ext cx="74930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6711950" y="4121150"/>
            <a:ext cx="7493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7529513" y="4265613"/>
            <a:ext cx="10033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 = T</a:t>
            </a:r>
            <a:r>
              <a:rPr lang="en-US" sz="2000" i="1" baseline="-25000">
                <a:solidFill>
                  <a:schemeClr val="bg1"/>
                </a:solidFill>
                <a:latin typeface="Arial" pitchFamily="34" charset="0"/>
              </a:rPr>
              <a:t>g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7529513" y="4625975"/>
            <a:ext cx="77264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 = 0</a:t>
            </a: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5187950" y="3962400"/>
            <a:ext cx="25019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5202238" y="2728913"/>
            <a:ext cx="90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H="1">
            <a:off x="2751138" y="2728913"/>
            <a:ext cx="927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2592388" y="2860675"/>
            <a:ext cx="33983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5867400" y="2860675"/>
            <a:ext cx="33983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3678238" y="2582863"/>
            <a:ext cx="1511300" cy="292100"/>
          </a:xfrm>
          <a:prstGeom prst="rect">
            <a:avLst/>
          </a:prstGeom>
          <a:solidFill>
            <a:srgbClr val="FC0000"/>
          </a:solidFill>
          <a:ln w="12700">
            <a:solidFill>
              <a:srgbClr val="F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1468438" y="2582863"/>
            <a:ext cx="2197100" cy="29210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5202238" y="2582863"/>
            <a:ext cx="2197100" cy="29210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252413"/>
            <a:ext cx="716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Ropes &amp; Strings...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1409700"/>
            <a:ext cx="7162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What is force acting on mass – isolate the mass!!!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The direction of the force provided by a rope is along the direction of the rope: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(this is a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massless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rope)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578100" y="5692775"/>
            <a:ext cx="53861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mg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882900" y="3787775"/>
            <a:ext cx="33983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2514600" y="3390900"/>
            <a:ext cx="0" cy="11160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4041" name="Rectangle 9" descr="Wide upward diagonal"/>
          <p:cNvSpPr>
            <a:spLocks noChangeArrowheads="1"/>
          </p:cNvSpPr>
          <p:nvPr/>
        </p:nvSpPr>
        <p:spPr bwMode="auto">
          <a:xfrm>
            <a:off x="1905000" y="3124200"/>
            <a:ext cx="1295400" cy="228600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1911350" y="3352800"/>
            <a:ext cx="12827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2139950" y="4502150"/>
            <a:ext cx="749300" cy="749300"/>
          </a:xfrm>
          <a:prstGeom prst="rect">
            <a:avLst/>
          </a:prstGeom>
          <a:solidFill>
            <a:srgbClr val="FC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V="1">
            <a:off x="2667000" y="3727450"/>
            <a:ext cx="0" cy="546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V="1">
            <a:off x="2514600" y="5327650"/>
            <a:ext cx="0" cy="546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2349500" y="4702175"/>
            <a:ext cx="39594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3719513" y="4092575"/>
            <a:ext cx="36052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Since </a:t>
            </a: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a</a:t>
            </a:r>
            <a:r>
              <a:rPr lang="en-US" sz="2000" i="1" baseline="-25000">
                <a:solidFill>
                  <a:schemeClr val="bg1"/>
                </a:solidFill>
                <a:latin typeface="Arial" pitchFamily="34" charset="0"/>
              </a:rPr>
              <a:t>y</a:t>
            </a: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 = 0</a:t>
            </a:r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 (box not moving),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4025900" y="4778375"/>
            <a:ext cx="10556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 = mg </a:t>
            </a:r>
          </a:p>
        </p:txBody>
      </p:sp>
      <p:sp>
        <p:nvSpPr>
          <p:cNvPr id="44049" name="AutoShape 23"/>
          <p:cNvSpPr>
            <a:spLocks noChangeArrowheads="1"/>
          </p:cNvSpPr>
          <p:nvPr/>
        </p:nvSpPr>
        <p:spPr bwMode="auto">
          <a:xfrm>
            <a:off x="3810000" y="4724400"/>
            <a:ext cx="1447800" cy="5334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4676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Force and acceleration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33538"/>
            <a:ext cx="7467600" cy="609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A fish is being yanked upward out of the water using a fishing line that breaks when the tension reaches </a:t>
            </a:r>
            <a:r>
              <a:rPr lang="en-US" sz="2000" i="1" dirty="0" smtClean="0">
                <a:solidFill>
                  <a:schemeClr val="bg1"/>
                </a:solidFill>
                <a:effectLst/>
              </a:rPr>
              <a:t>180 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.  The string snaps when the acceleration of the fish is observed to be is </a:t>
            </a:r>
            <a:r>
              <a:rPr lang="en-US" sz="2000" i="1" dirty="0" smtClean="0">
                <a:solidFill>
                  <a:schemeClr val="bg1"/>
                </a:solidFill>
                <a:effectLst/>
              </a:rPr>
              <a:t>12.2 m/s</a:t>
            </a:r>
            <a:r>
              <a:rPr lang="en-US" sz="2000" i="1" baseline="30000" dirty="0" smtClean="0">
                <a:solidFill>
                  <a:schemeClr val="bg1"/>
                </a:solidFill>
                <a:effectLst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.  What is the mass of the fish?</a:t>
            </a:r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2333625" y="4422775"/>
            <a:ext cx="487363" cy="1370013"/>
            <a:chOff x="1470" y="2786"/>
            <a:chExt cx="307" cy="863"/>
          </a:xfrm>
        </p:grpSpPr>
        <p:sp>
          <p:nvSpPr>
            <p:cNvPr id="45077" name="Freeform 5"/>
            <p:cNvSpPr>
              <a:spLocks/>
            </p:cNvSpPr>
            <p:nvPr/>
          </p:nvSpPr>
          <p:spPr bwMode="auto">
            <a:xfrm>
              <a:off x="1669" y="3004"/>
              <a:ext cx="83" cy="102"/>
            </a:xfrm>
            <a:custGeom>
              <a:avLst/>
              <a:gdLst>
                <a:gd name="T0" fmla="*/ 0 w 83"/>
                <a:gd name="T1" fmla="*/ 0 h 102"/>
                <a:gd name="T2" fmla="*/ 8 w 83"/>
                <a:gd name="T3" fmla="*/ 3 h 102"/>
                <a:gd name="T4" fmla="*/ 17 w 83"/>
                <a:gd name="T5" fmla="*/ 8 h 102"/>
                <a:gd name="T6" fmla="*/ 25 w 83"/>
                <a:gd name="T7" fmla="*/ 14 h 102"/>
                <a:gd name="T8" fmla="*/ 33 w 83"/>
                <a:gd name="T9" fmla="*/ 20 h 102"/>
                <a:gd name="T10" fmla="*/ 42 w 83"/>
                <a:gd name="T11" fmla="*/ 28 h 102"/>
                <a:gd name="T12" fmla="*/ 51 w 83"/>
                <a:gd name="T13" fmla="*/ 36 h 102"/>
                <a:gd name="T14" fmla="*/ 58 w 83"/>
                <a:gd name="T15" fmla="*/ 42 h 102"/>
                <a:gd name="T16" fmla="*/ 64 w 83"/>
                <a:gd name="T17" fmla="*/ 49 h 102"/>
                <a:gd name="T18" fmla="*/ 69 w 83"/>
                <a:gd name="T19" fmla="*/ 56 h 102"/>
                <a:gd name="T20" fmla="*/ 73 w 83"/>
                <a:gd name="T21" fmla="*/ 64 h 102"/>
                <a:gd name="T22" fmla="*/ 77 w 83"/>
                <a:gd name="T23" fmla="*/ 72 h 102"/>
                <a:gd name="T24" fmla="*/ 80 w 83"/>
                <a:gd name="T25" fmla="*/ 80 h 102"/>
                <a:gd name="T26" fmla="*/ 82 w 83"/>
                <a:gd name="T27" fmla="*/ 89 h 102"/>
                <a:gd name="T28" fmla="*/ 82 w 83"/>
                <a:gd name="T29" fmla="*/ 97 h 102"/>
                <a:gd name="T30" fmla="*/ 81 w 83"/>
                <a:gd name="T31" fmla="*/ 101 h 102"/>
                <a:gd name="T32" fmla="*/ 76 w 83"/>
                <a:gd name="T33" fmla="*/ 96 h 102"/>
                <a:gd name="T34" fmla="*/ 68 w 83"/>
                <a:gd name="T35" fmla="*/ 90 h 102"/>
                <a:gd name="T36" fmla="*/ 61 w 83"/>
                <a:gd name="T37" fmla="*/ 85 h 102"/>
                <a:gd name="T38" fmla="*/ 53 w 83"/>
                <a:gd name="T39" fmla="*/ 79 h 102"/>
                <a:gd name="T40" fmla="*/ 44 w 83"/>
                <a:gd name="T41" fmla="*/ 74 h 102"/>
                <a:gd name="T42" fmla="*/ 36 w 83"/>
                <a:gd name="T43" fmla="*/ 70 h 102"/>
                <a:gd name="T44" fmla="*/ 29 w 83"/>
                <a:gd name="T45" fmla="*/ 68 h 102"/>
                <a:gd name="T46" fmla="*/ 17 w 83"/>
                <a:gd name="T47" fmla="*/ 65 h 102"/>
                <a:gd name="T48" fmla="*/ 8 w 83"/>
                <a:gd name="T49" fmla="*/ 65 h 102"/>
                <a:gd name="T50" fmla="*/ 1 w 83"/>
                <a:gd name="T51" fmla="*/ 65 h 102"/>
                <a:gd name="T52" fmla="*/ 0 w 83"/>
                <a:gd name="T53" fmla="*/ 0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3"/>
                <a:gd name="T82" fmla="*/ 0 h 102"/>
                <a:gd name="T83" fmla="*/ 83 w 83"/>
                <a:gd name="T84" fmla="*/ 102 h 1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3" h="102">
                  <a:moveTo>
                    <a:pt x="0" y="0"/>
                  </a:moveTo>
                  <a:lnTo>
                    <a:pt x="8" y="3"/>
                  </a:lnTo>
                  <a:lnTo>
                    <a:pt x="17" y="8"/>
                  </a:lnTo>
                  <a:lnTo>
                    <a:pt x="25" y="14"/>
                  </a:lnTo>
                  <a:lnTo>
                    <a:pt x="33" y="20"/>
                  </a:lnTo>
                  <a:lnTo>
                    <a:pt x="42" y="28"/>
                  </a:lnTo>
                  <a:lnTo>
                    <a:pt x="51" y="36"/>
                  </a:lnTo>
                  <a:lnTo>
                    <a:pt x="58" y="42"/>
                  </a:lnTo>
                  <a:lnTo>
                    <a:pt x="64" y="49"/>
                  </a:lnTo>
                  <a:lnTo>
                    <a:pt x="69" y="56"/>
                  </a:lnTo>
                  <a:lnTo>
                    <a:pt x="73" y="64"/>
                  </a:lnTo>
                  <a:lnTo>
                    <a:pt x="77" y="72"/>
                  </a:lnTo>
                  <a:lnTo>
                    <a:pt x="80" y="80"/>
                  </a:lnTo>
                  <a:lnTo>
                    <a:pt x="82" y="89"/>
                  </a:lnTo>
                  <a:lnTo>
                    <a:pt x="82" y="97"/>
                  </a:lnTo>
                  <a:lnTo>
                    <a:pt x="81" y="101"/>
                  </a:lnTo>
                  <a:lnTo>
                    <a:pt x="76" y="96"/>
                  </a:lnTo>
                  <a:lnTo>
                    <a:pt x="68" y="90"/>
                  </a:lnTo>
                  <a:lnTo>
                    <a:pt x="61" y="85"/>
                  </a:lnTo>
                  <a:lnTo>
                    <a:pt x="53" y="79"/>
                  </a:lnTo>
                  <a:lnTo>
                    <a:pt x="44" y="74"/>
                  </a:lnTo>
                  <a:lnTo>
                    <a:pt x="36" y="70"/>
                  </a:lnTo>
                  <a:lnTo>
                    <a:pt x="29" y="68"/>
                  </a:lnTo>
                  <a:lnTo>
                    <a:pt x="17" y="65"/>
                  </a:lnTo>
                  <a:lnTo>
                    <a:pt x="8" y="65"/>
                  </a:lnTo>
                  <a:lnTo>
                    <a:pt x="1" y="65"/>
                  </a:lnTo>
                  <a:lnTo>
                    <a:pt x="0" y="0"/>
                  </a:lnTo>
                </a:path>
              </a:pathLst>
            </a:custGeom>
            <a:solidFill>
              <a:srgbClr val="5F5F7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5078" name="Freeform 6"/>
            <p:cNvSpPr>
              <a:spLocks/>
            </p:cNvSpPr>
            <p:nvPr/>
          </p:nvSpPr>
          <p:spPr bwMode="auto">
            <a:xfrm>
              <a:off x="1470" y="2786"/>
              <a:ext cx="266" cy="863"/>
            </a:xfrm>
            <a:custGeom>
              <a:avLst/>
              <a:gdLst>
                <a:gd name="T0" fmla="*/ 158 w 266"/>
                <a:gd name="T1" fmla="*/ 9 h 863"/>
                <a:gd name="T2" fmla="*/ 147 w 266"/>
                <a:gd name="T3" fmla="*/ 35 h 863"/>
                <a:gd name="T4" fmla="*/ 134 w 266"/>
                <a:gd name="T5" fmla="*/ 75 h 863"/>
                <a:gd name="T6" fmla="*/ 125 w 266"/>
                <a:gd name="T7" fmla="*/ 117 h 863"/>
                <a:gd name="T8" fmla="*/ 117 w 266"/>
                <a:gd name="T9" fmla="*/ 159 h 863"/>
                <a:gd name="T10" fmla="*/ 108 w 266"/>
                <a:gd name="T11" fmla="*/ 202 h 863"/>
                <a:gd name="T12" fmla="*/ 101 w 266"/>
                <a:gd name="T13" fmla="*/ 237 h 863"/>
                <a:gd name="T14" fmla="*/ 89 w 266"/>
                <a:gd name="T15" fmla="*/ 257 h 863"/>
                <a:gd name="T16" fmla="*/ 68 w 266"/>
                <a:gd name="T17" fmla="*/ 278 h 863"/>
                <a:gd name="T18" fmla="*/ 37 w 266"/>
                <a:gd name="T19" fmla="*/ 307 h 863"/>
                <a:gd name="T20" fmla="*/ 10 w 266"/>
                <a:gd name="T21" fmla="*/ 337 h 863"/>
                <a:gd name="T22" fmla="*/ 32 w 266"/>
                <a:gd name="T23" fmla="*/ 359 h 863"/>
                <a:gd name="T24" fmla="*/ 79 w 266"/>
                <a:gd name="T25" fmla="*/ 371 h 863"/>
                <a:gd name="T26" fmla="*/ 98 w 266"/>
                <a:gd name="T27" fmla="*/ 379 h 863"/>
                <a:gd name="T28" fmla="*/ 106 w 266"/>
                <a:gd name="T29" fmla="*/ 428 h 863"/>
                <a:gd name="T30" fmla="*/ 116 w 266"/>
                <a:gd name="T31" fmla="*/ 479 h 863"/>
                <a:gd name="T32" fmla="*/ 116 w 266"/>
                <a:gd name="T33" fmla="*/ 516 h 863"/>
                <a:gd name="T34" fmla="*/ 108 w 266"/>
                <a:gd name="T35" fmla="*/ 557 h 863"/>
                <a:gd name="T36" fmla="*/ 130 w 266"/>
                <a:gd name="T37" fmla="*/ 587 h 863"/>
                <a:gd name="T38" fmla="*/ 139 w 266"/>
                <a:gd name="T39" fmla="*/ 617 h 863"/>
                <a:gd name="T40" fmla="*/ 138 w 266"/>
                <a:gd name="T41" fmla="*/ 656 h 863"/>
                <a:gd name="T42" fmla="*/ 123 w 266"/>
                <a:gd name="T43" fmla="*/ 696 h 863"/>
                <a:gd name="T44" fmla="*/ 84 w 266"/>
                <a:gd name="T45" fmla="*/ 741 h 863"/>
                <a:gd name="T46" fmla="*/ 38 w 266"/>
                <a:gd name="T47" fmla="*/ 793 h 863"/>
                <a:gd name="T48" fmla="*/ 20 w 266"/>
                <a:gd name="T49" fmla="*/ 845 h 863"/>
                <a:gd name="T50" fmla="*/ 35 w 266"/>
                <a:gd name="T51" fmla="*/ 848 h 863"/>
                <a:gd name="T52" fmla="*/ 68 w 266"/>
                <a:gd name="T53" fmla="*/ 823 h 863"/>
                <a:gd name="T54" fmla="*/ 100 w 266"/>
                <a:gd name="T55" fmla="*/ 793 h 863"/>
                <a:gd name="T56" fmla="*/ 131 w 266"/>
                <a:gd name="T57" fmla="*/ 774 h 863"/>
                <a:gd name="T58" fmla="*/ 165 w 266"/>
                <a:gd name="T59" fmla="*/ 774 h 863"/>
                <a:gd name="T60" fmla="*/ 199 w 266"/>
                <a:gd name="T61" fmla="*/ 795 h 863"/>
                <a:gd name="T62" fmla="*/ 224 w 266"/>
                <a:gd name="T63" fmla="*/ 821 h 863"/>
                <a:gd name="T64" fmla="*/ 245 w 266"/>
                <a:gd name="T65" fmla="*/ 845 h 863"/>
                <a:gd name="T66" fmla="*/ 255 w 266"/>
                <a:gd name="T67" fmla="*/ 845 h 863"/>
                <a:gd name="T68" fmla="*/ 255 w 266"/>
                <a:gd name="T69" fmla="*/ 813 h 863"/>
                <a:gd name="T70" fmla="*/ 246 w 266"/>
                <a:gd name="T71" fmla="*/ 784 h 863"/>
                <a:gd name="T72" fmla="*/ 232 w 266"/>
                <a:gd name="T73" fmla="*/ 757 h 863"/>
                <a:gd name="T74" fmla="*/ 202 w 266"/>
                <a:gd name="T75" fmla="*/ 711 h 863"/>
                <a:gd name="T76" fmla="*/ 197 w 266"/>
                <a:gd name="T77" fmla="*/ 656 h 863"/>
                <a:gd name="T78" fmla="*/ 206 w 266"/>
                <a:gd name="T79" fmla="*/ 588 h 863"/>
                <a:gd name="T80" fmla="*/ 223 w 266"/>
                <a:gd name="T81" fmla="*/ 546 h 863"/>
                <a:gd name="T82" fmla="*/ 244 w 266"/>
                <a:gd name="T83" fmla="*/ 532 h 863"/>
                <a:gd name="T84" fmla="*/ 242 w 266"/>
                <a:gd name="T85" fmla="*/ 472 h 863"/>
                <a:gd name="T86" fmla="*/ 259 w 266"/>
                <a:gd name="T87" fmla="*/ 421 h 863"/>
                <a:gd name="T88" fmla="*/ 265 w 266"/>
                <a:gd name="T89" fmla="*/ 233 h 863"/>
                <a:gd name="T90" fmla="*/ 254 w 266"/>
                <a:gd name="T91" fmla="*/ 125 h 863"/>
                <a:gd name="T92" fmla="*/ 221 w 266"/>
                <a:gd name="T93" fmla="*/ 31 h 863"/>
                <a:gd name="T94" fmla="*/ 203 w 266"/>
                <a:gd name="T95" fmla="*/ 31 h 863"/>
                <a:gd name="T96" fmla="*/ 183 w 266"/>
                <a:gd name="T97" fmla="*/ 9 h 863"/>
                <a:gd name="T98" fmla="*/ 169 w 266"/>
                <a:gd name="T99" fmla="*/ 2 h 8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6"/>
                <a:gd name="T151" fmla="*/ 0 h 863"/>
                <a:gd name="T152" fmla="*/ 266 w 266"/>
                <a:gd name="T153" fmla="*/ 863 h 8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6" h="863">
                  <a:moveTo>
                    <a:pt x="165" y="0"/>
                  </a:moveTo>
                  <a:lnTo>
                    <a:pt x="162" y="3"/>
                  </a:lnTo>
                  <a:lnTo>
                    <a:pt x="158" y="9"/>
                  </a:lnTo>
                  <a:lnTo>
                    <a:pt x="153" y="19"/>
                  </a:lnTo>
                  <a:lnTo>
                    <a:pt x="151" y="27"/>
                  </a:lnTo>
                  <a:lnTo>
                    <a:pt x="147" y="35"/>
                  </a:lnTo>
                  <a:lnTo>
                    <a:pt x="142" y="49"/>
                  </a:lnTo>
                  <a:lnTo>
                    <a:pt x="138" y="63"/>
                  </a:lnTo>
                  <a:lnTo>
                    <a:pt x="134" y="75"/>
                  </a:lnTo>
                  <a:lnTo>
                    <a:pt x="131" y="88"/>
                  </a:lnTo>
                  <a:lnTo>
                    <a:pt x="128" y="102"/>
                  </a:lnTo>
                  <a:lnTo>
                    <a:pt x="125" y="117"/>
                  </a:lnTo>
                  <a:lnTo>
                    <a:pt x="122" y="132"/>
                  </a:lnTo>
                  <a:lnTo>
                    <a:pt x="119" y="146"/>
                  </a:lnTo>
                  <a:lnTo>
                    <a:pt x="117" y="159"/>
                  </a:lnTo>
                  <a:lnTo>
                    <a:pt x="114" y="171"/>
                  </a:lnTo>
                  <a:lnTo>
                    <a:pt x="111" y="188"/>
                  </a:lnTo>
                  <a:lnTo>
                    <a:pt x="108" y="202"/>
                  </a:lnTo>
                  <a:lnTo>
                    <a:pt x="106" y="215"/>
                  </a:lnTo>
                  <a:lnTo>
                    <a:pt x="104" y="227"/>
                  </a:lnTo>
                  <a:lnTo>
                    <a:pt x="101" y="237"/>
                  </a:lnTo>
                  <a:lnTo>
                    <a:pt x="97" y="246"/>
                  </a:lnTo>
                  <a:lnTo>
                    <a:pt x="94" y="252"/>
                  </a:lnTo>
                  <a:lnTo>
                    <a:pt x="89" y="257"/>
                  </a:lnTo>
                  <a:lnTo>
                    <a:pt x="83" y="263"/>
                  </a:lnTo>
                  <a:lnTo>
                    <a:pt x="76" y="270"/>
                  </a:lnTo>
                  <a:lnTo>
                    <a:pt x="68" y="278"/>
                  </a:lnTo>
                  <a:lnTo>
                    <a:pt x="57" y="287"/>
                  </a:lnTo>
                  <a:lnTo>
                    <a:pt x="47" y="297"/>
                  </a:lnTo>
                  <a:lnTo>
                    <a:pt x="37" y="307"/>
                  </a:lnTo>
                  <a:lnTo>
                    <a:pt x="27" y="316"/>
                  </a:lnTo>
                  <a:lnTo>
                    <a:pt x="19" y="326"/>
                  </a:lnTo>
                  <a:lnTo>
                    <a:pt x="10" y="337"/>
                  </a:lnTo>
                  <a:lnTo>
                    <a:pt x="0" y="350"/>
                  </a:lnTo>
                  <a:lnTo>
                    <a:pt x="17" y="354"/>
                  </a:lnTo>
                  <a:lnTo>
                    <a:pt x="32" y="359"/>
                  </a:lnTo>
                  <a:lnTo>
                    <a:pt x="48" y="364"/>
                  </a:lnTo>
                  <a:lnTo>
                    <a:pt x="65" y="368"/>
                  </a:lnTo>
                  <a:lnTo>
                    <a:pt x="79" y="371"/>
                  </a:lnTo>
                  <a:lnTo>
                    <a:pt x="88" y="370"/>
                  </a:lnTo>
                  <a:lnTo>
                    <a:pt x="95" y="365"/>
                  </a:lnTo>
                  <a:lnTo>
                    <a:pt x="98" y="379"/>
                  </a:lnTo>
                  <a:lnTo>
                    <a:pt x="100" y="392"/>
                  </a:lnTo>
                  <a:lnTo>
                    <a:pt x="103" y="409"/>
                  </a:lnTo>
                  <a:lnTo>
                    <a:pt x="106" y="428"/>
                  </a:lnTo>
                  <a:lnTo>
                    <a:pt x="111" y="448"/>
                  </a:lnTo>
                  <a:lnTo>
                    <a:pt x="114" y="463"/>
                  </a:lnTo>
                  <a:lnTo>
                    <a:pt x="116" y="479"/>
                  </a:lnTo>
                  <a:lnTo>
                    <a:pt x="118" y="493"/>
                  </a:lnTo>
                  <a:lnTo>
                    <a:pt x="119" y="506"/>
                  </a:lnTo>
                  <a:lnTo>
                    <a:pt x="116" y="516"/>
                  </a:lnTo>
                  <a:lnTo>
                    <a:pt x="111" y="526"/>
                  </a:lnTo>
                  <a:lnTo>
                    <a:pt x="104" y="535"/>
                  </a:lnTo>
                  <a:lnTo>
                    <a:pt x="108" y="557"/>
                  </a:lnTo>
                  <a:lnTo>
                    <a:pt x="114" y="579"/>
                  </a:lnTo>
                  <a:lnTo>
                    <a:pt x="117" y="599"/>
                  </a:lnTo>
                  <a:lnTo>
                    <a:pt x="130" y="587"/>
                  </a:lnTo>
                  <a:lnTo>
                    <a:pt x="132" y="594"/>
                  </a:lnTo>
                  <a:lnTo>
                    <a:pt x="136" y="605"/>
                  </a:lnTo>
                  <a:lnTo>
                    <a:pt x="139" y="617"/>
                  </a:lnTo>
                  <a:lnTo>
                    <a:pt x="141" y="631"/>
                  </a:lnTo>
                  <a:lnTo>
                    <a:pt x="140" y="643"/>
                  </a:lnTo>
                  <a:lnTo>
                    <a:pt x="138" y="656"/>
                  </a:lnTo>
                  <a:lnTo>
                    <a:pt x="136" y="670"/>
                  </a:lnTo>
                  <a:lnTo>
                    <a:pt x="131" y="683"/>
                  </a:lnTo>
                  <a:lnTo>
                    <a:pt x="123" y="696"/>
                  </a:lnTo>
                  <a:lnTo>
                    <a:pt x="111" y="713"/>
                  </a:lnTo>
                  <a:lnTo>
                    <a:pt x="99" y="725"/>
                  </a:lnTo>
                  <a:lnTo>
                    <a:pt x="84" y="741"/>
                  </a:lnTo>
                  <a:lnTo>
                    <a:pt x="65" y="757"/>
                  </a:lnTo>
                  <a:lnTo>
                    <a:pt x="50" y="777"/>
                  </a:lnTo>
                  <a:lnTo>
                    <a:pt x="38" y="793"/>
                  </a:lnTo>
                  <a:lnTo>
                    <a:pt x="29" y="810"/>
                  </a:lnTo>
                  <a:lnTo>
                    <a:pt x="23" y="826"/>
                  </a:lnTo>
                  <a:lnTo>
                    <a:pt x="20" y="845"/>
                  </a:lnTo>
                  <a:lnTo>
                    <a:pt x="21" y="862"/>
                  </a:lnTo>
                  <a:lnTo>
                    <a:pt x="29" y="853"/>
                  </a:lnTo>
                  <a:lnTo>
                    <a:pt x="35" y="848"/>
                  </a:lnTo>
                  <a:lnTo>
                    <a:pt x="41" y="845"/>
                  </a:lnTo>
                  <a:lnTo>
                    <a:pt x="59" y="832"/>
                  </a:lnTo>
                  <a:lnTo>
                    <a:pt x="68" y="823"/>
                  </a:lnTo>
                  <a:lnTo>
                    <a:pt x="77" y="811"/>
                  </a:lnTo>
                  <a:lnTo>
                    <a:pt x="89" y="801"/>
                  </a:lnTo>
                  <a:lnTo>
                    <a:pt x="100" y="793"/>
                  </a:lnTo>
                  <a:lnTo>
                    <a:pt x="111" y="786"/>
                  </a:lnTo>
                  <a:lnTo>
                    <a:pt x="122" y="779"/>
                  </a:lnTo>
                  <a:lnTo>
                    <a:pt x="131" y="774"/>
                  </a:lnTo>
                  <a:lnTo>
                    <a:pt x="142" y="771"/>
                  </a:lnTo>
                  <a:lnTo>
                    <a:pt x="153" y="770"/>
                  </a:lnTo>
                  <a:lnTo>
                    <a:pt x="165" y="774"/>
                  </a:lnTo>
                  <a:lnTo>
                    <a:pt x="177" y="779"/>
                  </a:lnTo>
                  <a:lnTo>
                    <a:pt x="188" y="787"/>
                  </a:lnTo>
                  <a:lnTo>
                    <a:pt x="199" y="795"/>
                  </a:lnTo>
                  <a:lnTo>
                    <a:pt x="207" y="803"/>
                  </a:lnTo>
                  <a:lnTo>
                    <a:pt x="215" y="812"/>
                  </a:lnTo>
                  <a:lnTo>
                    <a:pt x="224" y="821"/>
                  </a:lnTo>
                  <a:lnTo>
                    <a:pt x="234" y="832"/>
                  </a:lnTo>
                  <a:lnTo>
                    <a:pt x="240" y="838"/>
                  </a:lnTo>
                  <a:lnTo>
                    <a:pt x="245" y="845"/>
                  </a:lnTo>
                  <a:lnTo>
                    <a:pt x="249" y="851"/>
                  </a:lnTo>
                  <a:lnTo>
                    <a:pt x="255" y="855"/>
                  </a:lnTo>
                  <a:lnTo>
                    <a:pt x="255" y="845"/>
                  </a:lnTo>
                  <a:lnTo>
                    <a:pt x="255" y="834"/>
                  </a:lnTo>
                  <a:lnTo>
                    <a:pt x="256" y="823"/>
                  </a:lnTo>
                  <a:lnTo>
                    <a:pt x="255" y="813"/>
                  </a:lnTo>
                  <a:lnTo>
                    <a:pt x="253" y="801"/>
                  </a:lnTo>
                  <a:lnTo>
                    <a:pt x="250" y="792"/>
                  </a:lnTo>
                  <a:lnTo>
                    <a:pt x="246" y="784"/>
                  </a:lnTo>
                  <a:lnTo>
                    <a:pt x="243" y="775"/>
                  </a:lnTo>
                  <a:lnTo>
                    <a:pt x="238" y="765"/>
                  </a:lnTo>
                  <a:lnTo>
                    <a:pt x="232" y="757"/>
                  </a:lnTo>
                  <a:lnTo>
                    <a:pt x="219" y="740"/>
                  </a:lnTo>
                  <a:lnTo>
                    <a:pt x="212" y="728"/>
                  </a:lnTo>
                  <a:lnTo>
                    <a:pt x="202" y="711"/>
                  </a:lnTo>
                  <a:lnTo>
                    <a:pt x="199" y="695"/>
                  </a:lnTo>
                  <a:lnTo>
                    <a:pt x="200" y="679"/>
                  </a:lnTo>
                  <a:lnTo>
                    <a:pt x="197" y="656"/>
                  </a:lnTo>
                  <a:lnTo>
                    <a:pt x="200" y="635"/>
                  </a:lnTo>
                  <a:lnTo>
                    <a:pt x="201" y="612"/>
                  </a:lnTo>
                  <a:lnTo>
                    <a:pt x="206" y="588"/>
                  </a:lnTo>
                  <a:lnTo>
                    <a:pt x="212" y="563"/>
                  </a:lnTo>
                  <a:lnTo>
                    <a:pt x="217" y="549"/>
                  </a:lnTo>
                  <a:lnTo>
                    <a:pt x="223" y="546"/>
                  </a:lnTo>
                  <a:lnTo>
                    <a:pt x="228" y="549"/>
                  </a:lnTo>
                  <a:lnTo>
                    <a:pt x="236" y="560"/>
                  </a:lnTo>
                  <a:lnTo>
                    <a:pt x="244" y="532"/>
                  </a:lnTo>
                  <a:lnTo>
                    <a:pt x="255" y="491"/>
                  </a:lnTo>
                  <a:lnTo>
                    <a:pt x="247" y="483"/>
                  </a:lnTo>
                  <a:lnTo>
                    <a:pt x="242" y="472"/>
                  </a:lnTo>
                  <a:lnTo>
                    <a:pt x="239" y="461"/>
                  </a:lnTo>
                  <a:lnTo>
                    <a:pt x="238" y="444"/>
                  </a:lnTo>
                  <a:lnTo>
                    <a:pt x="259" y="421"/>
                  </a:lnTo>
                  <a:lnTo>
                    <a:pt x="244" y="402"/>
                  </a:lnTo>
                  <a:lnTo>
                    <a:pt x="264" y="261"/>
                  </a:lnTo>
                  <a:lnTo>
                    <a:pt x="265" y="233"/>
                  </a:lnTo>
                  <a:lnTo>
                    <a:pt x="263" y="207"/>
                  </a:lnTo>
                  <a:lnTo>
                    <a:pt x="261" y="180"/>
                  </a:lnTo>
                  <a:lnTo>
                    <a:pt x="254" y="125"/>
                  </a:lnTo>
                  <a:lnTo>
                    <a:pt x="241" y="76"/>
                  </a:lnTo>
                  <a:lnTo>
                    <a:pt x="231" y="49"/>
                  </a:lnTo>
                  <a:lnTo>
                    <a:pt x="221" y="31"/>
                  </a:lnTo>
                  <a:lnTo>
                    <a:pt x="216" y="51"/>
                  </a:lnTo>
                  <a:lnTo>
                    <a:pt x="209" y="38"/>
                  </a:lnTo>
                  <a:lnTo>
                    <a:pt x="203" y="31"/>
                  </a:lnTo>
                  <a:lnTo>
                    <a:pt x="191" y="17"/>
                  </a:lnTo>
                  <a:lnTo>
                    <a:pt x="188" y="14"/>
                  </a:lnTo>
                  <a:lnTo>
                    <a:pt x="183" y="9"/>
                  </a:lnTo>
                  <a:lnTo>
                    <a:pt x="180" y="7"/>
                  </a:lnTo>
                  <a:lnTo>
                    <a:pt x="173" y="5"/>
                  </a:lnTo>
                  <a:lnTo>
                    <a:pt x="169" y="2"/>
                  </a:lnTo>
                  <a:lnTo>
                    <a:pt x="165" y="0"/>
                  </a:lnTo>
                </a:path>
              </a:pathLst>
            </a:custGeom>
            <a:solidFill>
              <a:srgbClr val="7F7F9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grpSp>
          <p:nvGrpSpPr>
            <p:cNvPr id="45079" name="Group 7"/>
            <p:cNvGrpSpPr>
              <a:grpSpLocks/>
            </p:cNvGrpSpPr>
            <p:nvPr/>
          </p:nvGrpSpPr>
          <p:grpSpPr bwMode="auto">
            <a:xfrm>
              <a:off x="1642" y="2861"/>
              <a:ext cx="20" cy="21"/>
              <a:chOff x="1642" y="2861"/>
              <a:chExt cx="20" cy="21"/>
            </a:xfrm>
          </p:grpSpPr>
          <p:sp>
            <p:nvSpPr>
              <p:cNvPr id="45090" name="Oval 8"/>
              <p:cNvSpPr>
                <a:spLocks noChangeArrowheads="1"/>
              </p:cNvSpPr>
              <p:nvPr/>
            </p:nvSpPr>
            <p:spPr bwMode="auto">
              <a:xfrm>
                <a:off x="1642" y="2861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5091" name="Arc 9"/>
              <p:cNvSpPr>
                <a:spLocks/>
              </p:cNvSpPr>
              <p:nvPr/>
            </p:nvSpPr>
            <p:spPr bwMode="auto">
              <a:xfrm>
                <a:off x="1643" y="2863"/>
                <a:ext cx="19" cy="19"/>
              </a:xfrm>
              <a:custGeom>
                <a:avLst/>
                <a:gdLst>
                  <a:gd name="T0" fmla="*/ 0 w 42289"/>
                  <a:gd name="T1" fmla="*/ 0 h 43200"/>
                  <a:gd name="T2" fmla="*/ 0 w 42289"/>
                  <a:gd name="T3" fmla="*/ 0 h 43200"/>
                  <a:gd name="T4" fmla="*/ 0 w 4228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2289"/>
                  <a:gd name="T10" fmla="*/ 0 h 43200"/>
                  <a:gd name="T11" fmla="*/ 42289 w 4228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89" h="43200" fill="none" extrusionOk="0">
                    <a:moveTo>
                      <a:pt x="0" y="15393"/>
                    </a:moveTo>
                    <a:cubicBezTo>
                      <a:pt x="2741" y="6256"/>
                      <a:pt x="11150" y="-1"/>
                      <a:pt x="20689" y="0"/>
                    </a:cubicBezTo>
                    <a:cubicBezTo>
                      <a:pt x="32618" y="0"/>
                      <a:pt x="42289" y="9670"/>
                      <a:pt x="42289" y="21600"/>
                    </a:cubicBezTo>
                    <a:cubicBezTo>
                      <a:pt x="42289" y="33529"/>
                      <a:pt x="32618" y="43200"/>
                      <a:pt x="20689" y="43200"/>
                    </a:cubicBezTo>
                    <a:cubicBezTo>
                      <a:pt x="13890" y="43200"/>
                      <a:pt x="7488" y="39999"/>
                      <a:pt x="3409" y="34560"/>
                    </a:cubicBezTo>
                  </a:path>
                  <a:path w="42289" h="43200" stroke="0" extrusionOk="0">
                    <a:moveTo>
                      <a:pt x="0" y="15393"/>
                    </a:moveTo>
                    <a:cubicBezTo>
                      <a:pt x="2741" y="6256"/>
                      <a:pt x="11150" y="-1"/>
                      <a:pt x="20689" y="0"/>
                    </a:cubicBezTo>
                    <a:cubicBezTo>
                      <a:pt x="32618" y="0"/>
                      <a:pt x="42289" y="9670"/>
                      <a:pt x="42289" y="21600"/>
                    </a:cubicBezTo>
                    <a:cubicBezTo>
                      <a:pt x="42289" y="33529"/>
                      <a:pt x="32618" y="43200"/>
                      <a:pt x="20689" y="43200"/>
                    </a:cubicBezTo>
                    <a:cubicBezTo>
                      <a:pt x="13890" y="43200"/>
                      <a:pt x="7488" y="39999"/>
                      <a:pt x="3409" y="34560"/>
                    </a:cubicBezTo>
                    <a:lnTo>
                      <a:pt x="20689" y="21600"/>
                    </a:lnTo>
                    <a:lnTo>
                      <a:pt x="0" y="1539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080" name="Group 10"/>
            <p:cNvGrpSpPr>
              <a:grpSpLocks/>
            </p:cNvGrpSpPr>
            <p:nvPr/>
          </p:nvGrpSpPr>
          <p:grpSpPr bwMode="auto">
            <a:xfrm>
              <a:off x="1660" y="2913"/>
              <a:ext cx="52" cy="59"/>
              <a:chOff x="1660" y="2913"/>
              <a:chExt cx="52" cy="59"/>
            </a:xfrm>
          </p:grpSpPr>
          <p:sp>
            <p:nvSpPr>
              <p:cNvPr id="45085" name="Arc 11"/>
              <p:cNvSpPr>
                <a:spLocks/>
              </p:cNvSpPr>
              <p:nvPr/>
            </p:nvSpPr>
            <p:spPr bwMode="auto">
              <a:xfrm>
                <a:off x="1660" y="2924"/>
                <a:ext cx="52" cy="12"/>
              </a:xfrm>
              <a:custGeom>
                <a:avLst/>
                <a:gdLst>
                  <a:gd name="T0" fmla="*/ 0 w 43200"/>
                  <a:gd name="T1" fmla="*/ 0 h 25999"/>
                  <a:gd name="T2" fmla="*/ 0 w 43200"/>
                  <a:gd name="T3" fmla="*/ 0 h 25999"/>
                  <a:gd name="T4" fmla="*/ 0 w 43200"/>
                  <a:gd name="T5" fmla="*/ 0 h 25999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999"/>
                  <a:gd name="T11" fmla="*/ 43200 w 43200"/>
                  <a:gd name="T12" fmla="*/ 25999 h 259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999" fill="none" extrusionOk="0">
                    <a:moveTo>
                      <a:pt x="42747" y="-1"/>
                    </a:moveTo>
                    <a:cubicBezTo>
                      <a:pt x="43048" y="1446"/>
                      <a:pt x="43200" y="2921"/>
                      <a:pt x="43200" y="4399"/>
                    </a:cubicBezTo>
                    <a:cubicBezTo>
                      <a:pt x="43200" y="16328"/>
                      <a:pt x="33529" y="25999"/>
                      <a:pt x="21600" y="25999"/>
                    </a:cubicBezTo>
                    <a:cubicBezTo>
                      <a:pt x="9670" y="25999"/>
                      <a:pt x="0" y="16328"/>
                      <a:pt x="0" y="4399"/>
                    </a:cubicBezTo>
                  </a:path>
                  <a:path w="43200" h="25999" stroke="0" extrusionOk="0">
                    <a:moveTo>
                      <a:pt x="42747" y="-1"/>
                    </a:moveTo>
                    <a:cubicBezTo>
                      <a:pt x="43048" y="1446"/>
                      <a:pt x="43200" y="2921"/>
                      <a:pt x="43200" y="4399"/>
                    </a:cubicBezTo>
                    <a:cubicBezTo>
                      <a:pt x="43200" y="16328"/>
                      <a:pt x="33529" y="25999"/>
                      <a:pt x="21600" y="25999"/>
                    </a:cubicBezTo>
                    <a:cubicBezTo>
                      <a:pt x="9670" y="25999"/>
                      <a:pt x="0" y="16328"/>
                      <a:pt x="0" y="4399"/>
                    </a:cubicBezTo>
                    <a:lnTo>
                      <a:pt x="21600" y="4399"/>
                    </a:lnTo>
                    <a:lnTo>
                      <a:pt x="4274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5086" name="Arc 12"/>
              <p:cNvSpPr>
                <a:spLocks/>
              </p:cNvSpPr>
              <p:nvPr/>
            </p:nvSpPr>
            <p:spPr bwMode="auto">
              <a:xfrm>
                <a:off x="1660" y="2913"/>
                <a:ext cx="52" cy="13"/>
              </a:xfrm>
              <a:custGeom>
                <a:avLst/>
                <a:gdLst>
                  <a:gd name="T0" fmla="*/ 0 w 43200"/>
                  <a:gd name="T1" fmla="*/ 0 h 27752"/>
                  <a:gd name="T2" fmla="*/ 0 w 43200"/>
                  <a:gd name="T3" fmla="*/ 0 h 27752"/>
                  <a:gd name="T4" fmla="*/ 0 w 43200"/>
                  <a:gd name="T5" fmla="*/ 0 h 2775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7752"/>
                  <a:gd name="T11" fmla="*/ 43200 w 43200"/>
                  <a:gd name="T12" fmla="*/ 27752 h 277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7752" fill="none" extrusionOk="0">
                    <a:moveTo>
                      <a:pt x="42305" y="-1"/>
                    </a:moveTo>
                    <a:cubicBezTo>
                      <a:pt x="42898" y="1996"/>
                      <a:pt x="43200" y="4068"/>
                      <a:pt x="43200" y="6152"/>
                    </a:cubicBezTo>
                    <a:cubicBezTo>
                      <a:pt x="43200" y="18081"/>
                      <a:pt x="33529" y="27752"/>
                      <a:pt x="21600" y="27752"/>
                    </a:cubicBezTo>
                    <a:cubicBezTo>
                      <a:pt x="9670" y="27752"/>
                      <a:pt x="0" y="18081"/>
                      <a:pt x="0" y="6152"/>
                    </a:cubicBezTo>
                    <a:cubicBezTo>
                      <a:pt x="-1" y="5468"/>
                      <a:pt x="32" y="4784"/>
                      <a:pt x="97" y="4104"/>
                    </a:cubicBezTo>
                  </a:path>
                  <a:path w="43200" h="27752" stroke="0" extrusionOk="0">
                    <a:moveTo>
                      <a:pt x="42305" y="-1"/>
                    </a:moveTo>
                    <a:cubicBezTo>
                      <a:pt x="42898" y="1996"/>
                      <a:pt x="43200" y="4068"/>
                      <a:pt x="43200" y="6152"/>
                    </a:cubicBezTo>
                    <a:cubicBezTo>
                      <a:pt x="43200" y="18081"/>
                      <a:pt x="33529" y="27752"/>
                      <a:pt x="21600" y="27752"/>
                    </a:cubicBezTo>
                    <a:cubicBezTo>
                      <a:pt x="9670" y="27752"/>
                      <a:pt x="0" y="18081"/>
                      <a:pt x="0" y="6152"/>
                    </a:cubicBezTo>
                    <a:cubicBezTo>
                      <a:pt x="-1" y="5468"/>
                      <a:pt x="32" y="4784"/>
                      <a:pt x="97" y="4104"/>
                    </a:cubicBezTo>
                    <a:lnTo>
                      <a:pt x="21600" y="6152"/>
                    </a:lnTo>
                    <a:lnTo>
                      <a:pt x="4230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5087" name="Arc 13"/>
              <p:cNvSpPr>
                <a:spLocks/>
              </p:cNvSpPr>
              <p:nvPr/>
            </p:nvSpPr>
            <p:spPr bwMode="auto">
              <a:xfrm>
                <a:off x="1660" y="2936"/>
                <a:ext cx="52" cy="13"/>
              </a:xfrm>
              <a:custGeom>
                <a:avLst/>
                <a:gdLst>
                  <a:gd name="T0" fmla="*/ 0 w 43200"/>
                  <a:gd name="T1" fmla="*/ 0 h 25797"/>
                  <a:gd name="T2" fmla="*/ 0 w 43200"/>
                  <a:gd name="T3" fmla="*/ 0 h 25797"/>
                  <a:gd name="T4" fmla="*/ 0 w 43200"/>
                  <a:gd name="T5" fmla="*/ 0 h 257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797"/>
                  <a:gd name="T11" fmla="*/ 43200 w 43200"/>
                  <a:gd name="T12" fmla="*/ 25797 h 257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797" fill="none" extrusionOk="0">
                    <a:moveTo>
                      <a:pt x="42788" y="-1"/>
                    </a:moveTo>
                    <a:cubicBezTo>
                      <a:pt x="43062" y="1382"/>
                      <a:pt x="43200" y="2787"/>
                      <a:pt x="43200" y="4197"/>
                    </a:cubicBezTo>
                    <a:cubicBezTo>
                      <a:pt x="43200" y="16126"/>
                      <a:pt x="33529" y="25797"/>
                      <a:pt x="21600" y="25797"/>
                    </a:cubicBezTo>
                    <a:cubicBezTo>
                      <a:pt x="9670" y="25797"/>
                      <a:pt x="0" y="16126"/>
                      <a:pt x="0" y="4197"/>
                    </a:cubicBezTo>
                    <a:cubicBezTo>
                      <a:pt x="-1" y="3513"/>
                      <a:pt x="32" y="2829"/>
                      <a:pt x="97" y="2149"/>
                    </a:cubicBezTo>
                  </a:path>
                  <a:path w="43200" h="25797" stroke="0" extrusionOk="0">
                    <a:moveTo>
                      <a:pt x="42788" y="-1"/>
                    </a:moveTo>
                    <a:cubicBezTo>
                      <a:pt x="43062" y="1382"/>
                      <a:pt x="43200" y="2787"/>
                      <a:pt x="43200" y="4197"/>
                    </a:cubicBezTo>
                    <a:cubicBezTo>
                      <a:pt x="43200" y="16126"/>
                      <a:pt x="33529" y="25797"/>
                      <a:pt x="21600" y="25797"/>
                    </a:cubicBezTo>
                    <a:cubicBezTo>
                      <a:pt x="9670" y="25797"/>
                      <a:pt x="0" y="16126"/>
                      <a:pt x="0" y="4197"/>
                    </a:cubicBezTo>
                    <a:cubicBezTo>
                      <a:pt x="-1" y="3513"/>
                      <a:pt x="32" y="2829"/>
                      <a:pt x="97" y="2149"/>
                    </a:cubicBezTo>
                    <a:lnTo>
                      <a:pt x="21600" y="4197"/>
                    </a:lnTo>
                    <a:lnTo>
                      <a:pt x="4278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5088" name="Arc 14"/>
              <p:cNvSpPr>
                <a:spLocks/>
              </p:cNvSpPr>
              <p:nvPr/>
            </p:nvSpPr>
            <p:spPr bwMode="auto">
              <a:xfrm>
                <a:off x="1660" y="2948"/>
                <a:ext cx="52" cy="11"/>
              </a:xfrm>
              <a:custGeom>
                <a:avLst/>
                <a:gdLst>
                  <a:gd name="T0" fmla="*/ 0 w 43200"/>
                  <a:gd name="T1" fmla="*/ 0 h 23834"/>
                  <a:gd name="T2" fmla="*/ 0 w 43200"/>
                  <a:gd name="T3" fmla="*/ 0 h 23834"/>
                  <a:gd name="T4" fmla="*/ 0 w 43200"/>
                  <a:gd name="T5" fmla="*/ 0 h 23834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834"/>
                  <a:gd name="T11" fmla="*/ 43200 w 43200"/>
                  <a:gd name="T12" fmla="*/ 23834 h 238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834" fill="none" extrusionOk="0">
                    <a:moveTo>
                      <a:pt x="43084" y="-1"/>
                    </a:moveTo>
                    <a:cubicBezTo>
                      <a:pt x="43161" y="742"/>
                      <a:pt x="43200" y="1487"/>
                      <a:pt x="43200" y="2234"/>
                    </a:cubicBezTo>
                    <a:cubicBezTo>
                      <a:pt x="43200" y="14163"/>
                      <a:pt x="33529" y="23834"/>
                      <a:pt x="21600" y="23834"/>
                    </a:cubicBezTo>
                    <a:cubicBezTo>
                      <a:pt x="9670" y="23834"/>
                      <a:pt x="0" y="14163"/>
                      <a:pt x="0" y="2234"/>
                    </a:cubicBezTo>
                  </a:path>
                  <a:path w="43200" h="23834" stroke="0" extrusionOk="0">
                    <a:moveTo>
                      <a:pt x="43084" y="-1"/>
                    </a:moveTo>
                    <a:cubicBezTo>
                      <a:pt x="43161" y="742"/>
                      <a:pt x="43200" y="1487"/>
                      <a:pt x="43200" y="2234"/>
                    </a:cubicBezTo>
                    <a:cubicBezTo>
                      <a:pt x="43200" y="14163"/>
                      <a:pt x="33529" y="23834"/>
                      <a:pt x="21600" y="23834"/>
                    </a:cubicBezTo>
                    <a:cubicBezTo>
                      <a:pt x="9670" y="23834"/>
                      <a:pt x="0" y="14163"/>
                      <a:pt x="0" y="2234"/>
                    </a:cubicBezTo>
                    <a:lnTo>
                      <a:pt x="21600" y="2234"/>
                    </a:lnTo>
                    <a:lnTo>
                      <a:pt x="43084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5089" name="Arc 15"/>
              <p:cNvSpPr>
                <a:spLocks/>
              </p:cNvSpPr>
              <p:nvPr/>
            </p:nvSpPr>
            <p:spPr bwMode="auto">
              <a:xfrm>
                <a:off x="1660" y="2960"/>
                <a:ext cx="52" cy="12"/>
              </a:xfrm>
              <a:custGeom>
                <a:avLst/>
                <a:gdLst>
                  <a:gd name="T0" fmla="*/ 0 w 43200"/>
                  <a:gd name="T1" fmla="*/ 0 h 25999"/>
                  <a:gd name="T2" fmla="*/ 0 w 43200"/>
                  <a:gd name="T3" fmla="*/ 0 h 25999"/>
                  <a:gd name="T4" fmla="*/ 0 w 43200"/>
                  <a:gd name="T5" fmla="*/ 0 h 25999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999"/>
                  <a:gd name="T11" fmla="*/ 43200 w 43200"/>
                  <a:gd name="T12" fmla="*/ 25999 h 259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999" fill="none" extrusionOk="0">
                    <a:moveTo>
                      <a:pt x="42747" y="-1"/>
                    </a:moveTo>
                    <a:cubicBezTo>
                      <a:pt x="43048" y="1446"/>
                      <a:pt x="43200" y="2921"/>
                      <a:pt x="43200" y="4399"/>
                    </a:cubicBezTo>
                    <a:cubicBezTo>
                      <a:pt x="43200" y="16328"/>
                      <a:pt x="33529" y="25999"/>
                      <a:pt x="21600" y="25999"/>
                    </a:cubicBezTo>
                    <a:cubicBezTo>
                      <a:pt x="9670" y="25999"/>
                      <a:pt x="0" y="16328"/>
                      <a:pt x="0" y="4399"/>
                    </a:cubicBezTo>
                  </a:path>
                  <a:path w="43200" h="25999" stroke="0" extrusionOk="0">
                    <a:moveTo>
                      <a:pt x="42747" y="-1"/>
                    </a:moveTo>
                    <a:cubicBezTo>
                      <a:pt x="43048" y="1446"/>
                      <a:pt x="43200" y="2921"/>
                      <a:pt x="43200" y="4399"/>
                    </a:cubicBezTo>
                    <a:cubicBezTo>
                      <a:pt x="43200" y="16328"/>
                      <a:pt x="33529" y="25999"/>
                      <a:pt x="21600" y="25999"/>
                    </a:cubicBezTo>
                    <a:cubicBezTo>
                      <a:pt x="9670" y="25999"/>
                      <a:pt x="0" y="16328"/>
                      <a:pt x="0" y="4399"/>
                    </a:cubicBezTo>
                    <a:lnTo>
                      <a:pt x="21600" y="4399"/>
                    </a:lnTo>
                    <a:lnTo>
                      <a:pt x="4274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081" name="Freeform 16"/>
            <p:cNvSpPr>
              <a:spLocks/>
            </p:cNvSpPr>
            <p:nvPr/>
          </p:nvSpPr>
          <p:spPr bwMode="auto">
            <a:xfrm>
              <a:off x="1472" y="2787"/>
              <a:ext cx="181" cy="860"/>
            </a:xfrm>
            <a:custGeom>
              <a:avLst/>
              <a:gdLst>
                <a:gd name="T0" fmla="*/ 152 w 181"/>
                <a:gd name="T1" fmla="*/ 18 h 860"/>
                <a:gd name="T2" fmla="*/ 137 w 181"/>
                <a:gd name="T3" fmla="*/ 58 h 860"/>
                <a:gd name="T4" fmla="*/ 123 w 181"/>
                <a:gd name="T5" fmla="*/ 115 h 860"/>
                <a:gd name="T6" fmla="*/ 112 w 181"/>
                <a:gd name="T7" fmla="*/ 172 h 860"/>
                <a:gd name="T8" fmla="*/ 102 w 181"/>
                <a:gd name="T9" fmla="*/ 227 h 860"/>
                <a:gd name="T10" fmla="*/ 87 w 181"/>
                <a:gd name="T11" fmla="*/ 258 h 860"/>
                <a:gd name="T12" fmla="*/ 55 w 181"/>
                <a:gd name="T13" fmla="*/ 287 h 860"/>
                <a:gd name="T14" fmla="*/ 16 w 181"/>
                <a:gd name="T15" fmla="*/ 327 h 860"/>
                <a:gd name="T16" fmla="*/ 31 w 181"/>
                <a:gd name="T17" fmla="*/ 357 h 860"/>
                <a:gd name="T18" fmla="*/ 77 w 181"/>
                <a:gd name="T19" fmla="*/ 369 h 860"/>
                <a:gd name="T20" fmla="*/ 98 w 181"/>
                <a:gd name="T21" fmla="*/ 391 h 860"/>
                <a:gd name="T22" fmla="*/ 112 w 181"/>
                <a:gd name="T23" fmla="*/ 461 h 860"/>
                <a:gd name="T24" fmla="*/ 114 w 181"/>
                <a:gd name="T25" fmla="*/ 515 h 860"/>
                <a:gd name="T26" fmla="*/ 112 w 181"/>
                <a:gd name="T27" fmla="*/ 578 h 860"/>
                <a:gd name="T28" fmla="*/ 135 w 181"/>
                <a:gd name="T29" fmla="*/ 604 h 860"/>
                <a:gd name="T30" fmla="*/ 137 w 181"/>
                <a:gd name="T31" fmla="*/ 655 h 860"/>
                <a:gd name="T32" fmla="*/ 109 w 181"/>
                <a:gd name="T33" fmla="*/ 712 h 860"/>
                <a:gd name="T34" fmla="*/ 63 w 181"/>
                <a:gd name="T35" fmla="*/ 757 h 860"/>
                <a:gd name="T36" fmla="*/ 36 w 181"/>
                <a:gd name="T37" fmla="*/ 793 h 860"/>
                <a:gd name="T38" fmla="*/ 21 w 181"/>
                <a:gd name="T39" fmla="*/ 825 h 860"/>
                <a:gd name="T40" fmla="*/ 25 w 181"/>
                <a:gd name="T41" fmla="*/ 852 h 860"/>
                <a:gd name="T42" fmla="*/ 56 w 181"/>
                <a:gd name="T43" fmla="*/ 830 h 860"/>
                <a:gd name="T44" fmla="*/ 84 w 181"/>
                <a:gd name="T45" fmla="*/ 801 h 860"/>
                <a:gd name="T46" fmla="*/ 107 w 181"/>
                <a:gd name="T47" fmla="*/ 784 h 860"/>
                <a:gd name="T48" fmla="*/ 129 w 181"/>
                <a:gd name="T49" fmla="*/ 772 h 860"/>
                <a:gd name="T50" fmla="*/ 151 w 181"/>
                <a:gd name="T51" fmla="*/ 768 h 860"/>
                <a:gd name="T52" fmla="*/ 147 w 181"/>
                <a:gd name="T53" fmla="*/ 744 h 860"/>
                <a:gd name="T54" fmla="*/ 154 w 181"/>
                <a:gd name="T55" fmla="*/ 722 h 860"/>
                <a:gd name="T56" fmla="*/ 151 w 181"/>
                <a:gd name="T57" fmla="*/ 696 h 860"/>
                <a:gd name="T58" fmla="*/ 152 w 181"/>
                <a:gd name="T59" fmla="*/ 668 h 860"/>
                <a:gd name="T60" fmla="*/ 150 w 181"/>
                <a:gd name="T61" fmla="*/ 639 h 860"/>
                <a:gd name="T62" fmla="*/ 152 w 181"/>
                <a:gd name="T63" fmla="*/ 606 h 860"/>
                <a:gd name="T64" fmla="*/ 157 w 181"/>
                <a:gd name="T65" fmla="*/ 572 h 860"/>
                <a:gd name="T66" fmla="*/ 158 w 181"/>
                <a:gd name="T67" fmla="*/ 540 h 860"/>
                <a:gd name="T68" fmla="*/ 159 w 181"/>
                <a:gd name="T69" fmla="*/ 508 h 860"/>
                <a:gd name="T70" fmla="*/ 162 w 181"/>
                <a:gd name="T71" fmla="*/ 478 h 860"/>
                <a:gd name="T72" fmla="*/ 171 w 181"/>
                <a:gd name="T73" fmla="*/ 446 h 860"/>
                <a:gd name="T74" fmla="*/ 170 w 181"/>
                <a:gd name="T75" fmla="*/ 409 h 860"/>
                <a:gd name="T76" fmla="*/ 172 w 181"/>
                <a:gd name="T77" fmla="*/ 376 h 860"/>
                <a:gd name="T78" fmla="*/ 166 w 181"/>
                <a:gd name="T79" fmla="*/ 343 h 860"/>
                <a:gd name="T80" fmla="*/ 170 w 181"/>
                <a:gd name="T81" fmla="*/ 311 h 860"/>
                <a:gd name="T82" fmla="*/ 166 w 181"/>
                <a:gd name="T83" fmla="*/ 286 h 860"/>
                <a:gd name="T84" fmla="*/ 170 w 181"/>
                <a:gd name="T85" fmla="*/ 253 h 860"/>
                <a:gd name="T86" fmla="*/ 172 w 181"/>
                <a:gd name="T87" fmla="*/ 220 h 860"/>
                <a:gd name="T88" fmla="*/ 180 w 181"/>
                <a:gd name="T89" fmla="*/ 176 h 860"/>
                <a:gd name="T90" fmla="*/ 180 w 181"/>
                <a:gd name="T91" fmla="*/ 125 h 860"/>
                <a:gd name="T92" fmla="*/ 173 w 181"/>
                <a:gd name="T93" fmla="*/ 84 h 860"/>
                <a:gd name="T94" fmla="*/ 175 w 181"/>
                <a:gd name="T95" fmla="*/ 45 h 860"/>
                <a:gd name="T96" fmla="*/ 167 w 181"/>
                <a:gd name="T97" fmla="*/ 9 h 8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1"/>
                <a:gd name="T148" fmla="*/ 0 h 860"/>
                <a:gd name="T149" fmla="*/ 181 w 181"/>
                <a:gd name="T150" fmla="*/ 860 h 8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1" h="860">
                  <a:moveTo>
                    <a:pt x="162" y="0"/>
                  </a:moveTo>
                  <a:lnTo>
                    <a:pt x="159" y="4"/>
                  </a:lnTo>
                  <a:lnTo>
                    <a:pt x="156" y="11"/>
                  </a:lnTo>
                  <a:lnTo>
                    <a:pt x="152" y="18"/>
                  </a:lnTo>
                  <a:lnTo>
                    <a:pt x="149" y="26"/>
                  </a:lnTo>
                  <a:lnTo>
                    <a:pt x="146" y="34"/>
                  </a:lnTo>
                  <a:lnTo>
                    <a:pt x="142" y="47"/>
                  </a:lnTo>
                  <a:lnTo>
                    <a:pt x="137" y="58"/>
                  </a:lnTo>
                  <a:lnTo>
                    <a:pt x="134" y="72"/>
                  </a:lnTo>
                  <a:lnTo>
                    <a:pt x="130" y="86"/>
                  </a:lnTo>
                  <a:lnTo>
                    <a:pt x="126" y="100"/>
                  </a:lnTo>
                  <a:lnTo>
                    <a:pt x="123" y="115"/>
                  </a:lnTo>
                  <a:lnTo>
                    <a:pt x="121" y="129"/>
                  </a:lnTo>
                  <a:lnTo>
                    <a:pt x="119" y="144"/>
                  </a:lnTo>
                  <a:lnTo>
                    <a:pt x="115" y="158"/>
                  </a:lnTo>
                  <a:lnTo>
                    <a:pt x="112" y="172"/>
                  </a:lnTo>
                  <a:lnTo>
                    <a:pt x="110" y="184"/>
                  </a:lnTo>
                  <a:lnTo>
                    <a:pt x="107" y="200"/>
                  </a:lnTo>
                  <a:lnTo>
                    <a:pt x="104" y="214"/>
                  </a:lnTo>
                  <a:lnTo>
                    <a:pt x="102" y="227"/>
                  </a:lnTo>
                  <a:lnTo>
                    <a:pt x="99" y="237"/>
                  </a:lnTo>
                  <a:lnTo>
                    <a:pt x="96" y="246"/>
                  </a:lnTo>
                  <a:lnTo>
                    <a:pt x="91" y="253"/>
                  </a:lnTo>
                  <a:lnTo>
                    <a:pt x="87" y="258"/>
                  </a:lnTo>
                  <a:lnTo>
                    <a:pt x="81" y="264"/>
                  </a:lnTo>
                  <a:lnTo>
                    <a:pt x="74" y="270"/>
                  </a:lnTo>
                  <a:lnTo>
                    <a:pt x="64" y="278"/>
                  </a:lnTo>
                  <a:lnTo>
                    <a:pt x="55" y="287"/>
                  </a:lnTo>
                  <a:lnTo>
                    <a:pt x="46" y="296"/>
                  </a:lnTo>
                  <a:lnTo>
                    <a:pt x="36" y="306"/>
                  </a:lnTo>
                  <a:lnTo>
                    <a:pt x="25" y="316"/>
                  </a:lnTo>
                  <a:lnTo>
                    <a:pt x="16" y="327"/>
                  </a:lnTo>
                  <a:lnTo>
                    <a:pt x="7" y="338"/>
                  </a:lnTo>
                  <a:lnTo>
                    <a:pt x="0" y="348"/>
                  </a:lnTo>
                  <a:lnTo>
                    <a:pt x="15" y="352"/>
                  </a:lnTo>
                  <a:lnTo>
                    <a:pt x="31" y="357"/>
                  </a:lnTo>
                  <a:lnTo>
                    <a:pt x="48" y="362"/>
                  </a:lnTo>
                  <a:lnTo>
                    <a:pt x="63" y="366"/>
                  </a:lnTo>
                  <a:lnTo>
                    <a:pt x="70" y="367"/>
                  </a:lnTo>
                  <a:lnTo>
                    <a:pt x="77" y="369"/>
                  </a:lnTo>
                  <a:lnTo>
                    <a:pt x="85" y="367"/>
                  </a:lnTo>
                  <a:lnTo>
                    <a:pt x="93" y="362"/>
                  </a:lnTo>
                  <a:lnTo>
                    <a:pt x="96" y="377"/>
                  </a:lnTo>
                  <a:lnTo>
                    <a:pt x="98" y="391"/>
                  </a:lnTo>
                  <a:lnTo>
                    <a:pt x="102" y="408"/>
                  </a:lnTo>
                  <a:lnTo>
                    <a:pt x="105" y="427"/>
                  </a:lnTo>
                  <a:lnTo>
                    <a:pt x="109" y="447"/>
                  </a:lnTo>
                  <a:lnTo>
                    <a:pt x="112" y="461"/>
                  </a:lnTo>
                  <a:lnTo>
                    <a:pt x="114" y="477"/>
                  </a:lnTo>
                  <a:lnTo>
                    <a:pt x="116" y="492"/>
                  </a:lnTo>
                  <a:lnTo>
                    <a:pt x="117" y="504"/>
                  </a:lnTo>
                  <a:lnTo>
                    <a:pt x="114" y="515"/>
                  </a:lnTo>
                  <a:lnTo>
                    <a:pt x="109" y="524"/>
                  </a:lnTo>
                  <a:lnTo>
                    <a:pt x="102" y="534"/>
                  </a:lnTo>
                  <a:lnTo>
                    <a:pt x="106" y="555"/>
                  </a:lnTo>
                  <a:lnTo>
                    <a:pt x="112" y="578"/>
                  </a:lnTo>
                  <a:lnTo>
                    <a:pt x="116" y="596"/>
                  </a:lnTo>
                  <a:lnTo>
                    <a:pt x="127" y="584"/>
                  </a:lnTo>
                  <a:lnTo>
                    <a:pt x="131" y="593"/>
                  </a:lnTo>
                  <a:lnTo>
                    <a:pt x="135" y="604"/>
                  </a:lnTo>
                  <a:lnTo>
                    <a:pt x="137" y="616"/>
                  </a:lnTo>
                  <a:lnTo>
                    <a:pt x="139" y="629"/>
                  </a:lnTo>
                  <a:lnTo>
                    <a:pt x="138" y="641"/>
                  </a:lnTo>
                  <a:lnTo>
                    <a:pt x="137" y="655"/>
                  </a:lnTo>
                  <a:lnTo>
                    <a:pt x="135" y="668"/>
                  </a:lnTo>
                  <a:lnTo>
                    <a:pt x="130" y="682"/>
                  </a:lnTo>
                  <a:lnTo>
                    <a:pt x="121" y="696"/>
                  </a:lnTo>
                  <a:lnTo>
                    <a:pt x="109" y="712"/>
                  </a:lnTo>
                  <a:lnTo>
                    <a:pt x="97" y="725"/>
                  </a:lnTo>
                  <a:lnTo>
                    <a:pt x="82" y="740"/>
                  </a:lnTo>
                  <a:lnTo>
                    <a:pt x="75" y="746"/>
                  </a:lnTo>
                  <a:lnTo>
                    <a:pt x="63" y="757"/>
                  </a:lnTo>
                  <a:lnTo>
                    <a:pt x="55" y="766"/>
                  </a:lnTo>
                  <a:lnTo>
                    <a:pt x="48" y="775"/>
                  </a:lnTo>
                  <a:lnTo>
                    <a:pt x="42" y="785"/>
                  </a:lnTo>
                  <a:lnTo>
                    <a:pt x="36" y="793"/>
                  </a:lnTo>
                  <a:lnTo>
                    <a:pt x="31" y="802"/>
                  </a:lnTo>
                  <a:lnTo>
                    <a:pt x="27" y="810"/>
                  </a:lnTo>
                  <a:lnTo>
                    <a:pt x="24" y="817"/>
                  </a:lnTo>
                  <a:lnTo>
                    <a:pt x="21" y="825"/>
                  </a:lnTo>
                  <a:lnTo>
                    <a:pt x="20" y="833"/>
                  </a:lnTo>
                  <a:lnTo>
                    <a:pt x="19" y="843"/>
                  </a:lnTo>
                  <a:lnTo>
                    <a:pt x="19" y="859"/>
                  </a:lnTo>
                  <a:lnTo>
                    <a:pt x="25" y="852"/>
                  </a:lnTo>
                  <a:lnTo>
                    <a:pt x="33" y="846"/>
                  </a:lnTo>
                  <a:lnTo>
                    <a:pt x="38" y="842"/>
                  </a:lnTo>
                  <a:lnTo>
                    <a:pt x="48" y="836"/>
                  </a:lnTo>
                  <a:lnTo>
                    <a:pt x="56" y="830"/>
                  </a:lnTo>
                  <a:lnTo>
                    <a:pt x="64" y="822"/>
                  </a:lnTo>
                  <a:lnTo>
                    <a:pt x="72" y="811"/>
                  </a:lnTo>
                  <a:lnTo>
                    <a:pt x="78" y="806"/>
                  </a:lnTo>
                  <a:lnTo>
                    <a:pt x="84" y="801"/>
                  </a:lnTo>
                  <a:lnTo>
                    <a:pt x="91" y="795"/>
                  </a:lnTo>
                  <a:lnTo>
                    <a:pt x="96" y="792"/>
                  </a:lnTo>
                  <a:lnTo>
                    <a:pt x="102" y="788"/>
                  </a:lnTo>
                  <a:lnTo>
                    <a:pt x="107" y="784"/>
                  </a:lnTo>
                  <a:lnTo>
                    <a:pt x="113" y="781"/>
                  </a:lnTo>
                  <a:lnTo>
                    <a:pt x="119" y="778"/>
                  </a:lnTo>
                  <a:lnTo>
                    <a:pt x="123" y="775"/>
                  </a:lnTo>
                  <a:lnTo>
                    <a:pt x="129" y="772"/>
                  </a:lnTo>
                  <a:lnTo>
                    <a:pt x="135" y="770"/>
                  </a:lnTo>
                  <a:lnTo>
                    <a:pt x="139" y="769"/>
                  </a:lnTo>
                  <a:lnTo>
                    <a:pt x="145" y="769"/>
                  </a:lnTo>
                  <a:lnTo>
                    <a:pt x="151" y="768"/>
                  </a:lnTo>
                  <a:lnTo>
                    <a:pt x="148" y="763"/>
                  </a:lnTo>
                  <a:lnTo>
                    <a:pt x="147" y="756"/>
                  </a:lnTo>
                  <a:lnTo>
                    <a:pt x="146" y="750"/>
                  </a:lnTo>
                  <a:lnTo>
                    <a:pt x="147" y="744"/>
                  </a:lnTo>
                  <a:lnTo>
                    <a:pt x="149" y="738"/>
                  </a:lnTo>
                  <a:lnTo>
                    <a:pt x="151" y="733"/>
                  </a:lnTo>
                  <a:lnTo>
                    <a:pt x="152" y="728"/>
                  </a:lnTo>
                  <a:lnTo>
                    <a:pt x="154" y="722"/>
                  </a:lnTo>
                  <a:lnTo>
                    <a:pt x="155" y="716"/>
                  </a:lnTo>
                  <a:lnTo>
                    <a:pt x="154" y="708"/>
                  </a:lnTo>
                  <a:lnTo>
                    <a:pt x="152" y="701"/>
                  </a:lnTo>
                  <a:lnTo>
                    <a:pt x="151" y="696"/>
                  </a:lnTo>
                  <a:lnTo>
                    <a:pt x="149" y="690"/>
                  </a:lnTo>
                  <a:lnTo>
                    <a:pt x="150" y="684"/>
                  </a:lnTo>
                  <a:lnTo>
                    <a:pt x="151" y="676"/>
                  </a:lnTo>
                  <a:lnTo>
                    <a:pt x="152" y="668"/>
                  </a:lnTo>
                  <a:lnTo>
                    <a:pt x="152" y="663"/>
                  </a:lnTo>
                  <a:lnTo>
                    <a:pt x="152" y="655"/>
                  </a:lnTo>
                  <a:lnTo>
                    <a:pt x="150" y="647"/>
                  </a:lnTo>
                  <a:lnTo>
                    <a:pt x="150" y="639"/>
                  </a:lnTo>
                  <a:lnTo>
                    <a:pt x="152" y="632"/>
                  </a:lnTo>
                  <a:lnTo>
                    <a:pt x="153" y="622"/>
                  </a:lnTo>
                  <a:lnTo>
                    <a:pt x="153" y="615"/>
                  </a:lnTo>
                  <a:lnTo>
                    <a:pt x="152" y="606"/>
                  </a:lnTo>
                  <a:lnTo>
                    <a:pt x="151" y="598"/>
                  </a:lnTo>
                  <a:lnTo>
                    <a:pt x="152" y="589"/>
                  </a:lnTo>
                  <a:lnTo>
                    <a:pt x="156" y="582"/>
                  </a:lnTo>
                  <a:lnTo>
                    <a:pt x="157" y="572"/>
                  </a:lnTo>
                  <a:lnTo>
                    <a:pt x="158" y="565"/>
                  </a:lnTo>
                  <a:lnTo>
                    <a:pt x="159" y="556"/>
                  </a:lnTo>
                  <a:lnTo>
                    <a:pt x="160" y="549"/>
                  </a:lnTo>
                  <a:lnTo>
                    <a:pt x="158" y="540"/>
                  </a:lnTo>
                  <a:lnTo>
                    <a:pt x="156" y="531"/>
                  </a:lnTo>
                  <a:lnTo>
                    <a:pt x="158" y="522"/>
                  </a:lnTo>
                  <a:lnTo>
                    <a:pt x="159" y="515"/>
                  </a:lnTo>
                  <a:lnTo>
                    <a:pt x="159" y="508"/>
                  </a:lnTo>
                  <a:lnTo>
                    <a:pt x="158" y="500"/>
                  </a:lnTo>
                  <a:lnTo>
                    <a:pt x="158" y="493"/>
                  </a:lnTo>
                  <a:lnTo>
                    <a:pt x="159" y="485"/>
                  </a:lnTo>
                  <a:lnTo>
                    <a:pt x="162" y="478"/>
                  </a:lnTo>
                  <a:lnTo>
                    <a:pt x="164" y="471"/>
                  </a:lnTo>
                  <a:lnTo>
                    <a:pt x="167" y="463"/>
                  </a:lnTo>
                  <a:lnTo>
                    <a:pt x="169" y="455"/>
                  </a:lnTo>
                  <a:lnTo>
                    <a:pt x="171" y="446"/>
                  </a:lnTo>
                  <a:lnTo>
                    <a:pt x="172" y="437"/>
                  </a:lnTo>
                  <a:lnTo>
                    <a:pt x="170" y="426"/>
                  </a:lnTo>
                  <a:lnTo>
                    <a:pt x="169" y="415"/>
                  </a:lnTo>
                  <a:lnTo>
                    <a:pt x="170" y="409"/>
                  </a:lnTo>
                  <a:lnTo>
                    <a:pt x="171" y="398"/>
                  </a:lnTo>
                  <a:lnTo>
                    <a:pt x="171" y="391"/>
                  </a:lnTo>
                  <a:lnTo>
                    <a:pt x="172" y="383"/>
                  </a:lnTo>
                  <a:lnTo>
                    <a:pt x="172" y="376"/>
                  </a:lnTo>
                  <a:lnTo>
                    <a:pt x="172" y="365"/>
                  </a:lnTo>
                  <a:lnTo>
                    <a:pt x="169" y="356"/>
                  </a:lnTo>
                  <a:lnTo>
                    <a:pt x="166" y="350"/>
                  </a:lnTo>
                  <a:lnTo>
                    <a:pt x="166" y="343"/>
                  </a:lnTo>
                  <a:lnTo>
                    <a:pt x="166" y="335"/>
                  </a:lnTo>
                  <a:lnTo>
                    <a:pt x="167" y="327"/>
                  </a:lnTo>
                  <a:lnTo>
                    <a:pt x="169" y="319"/>
                  </a:lnTo>
                  <a:lnTo>
                    <a:pt x="170" y="311"/>
                  </a:lnTo>
                  <a:lnTo>
                    <a:pt x="170" y="305"/>
                  </a:lnTo>
                  <a:lnTo>
                    <a:pt x="168" y="300"/>
                  </a:lnTo>
                  <a:lnTo>
                    <a:pt x="166" y="292"/>
                  </a:lnTo>
                  <a:lnTo>
                    <a:pt x="166" y="286"/>
                  </a:lnTo>
                  <a:lnTo>
                    <a:pt x="166" y="278"/>
                  </a:lnTo>
                  <a:lnTo>
                    <a:pt x="167" y="272"/>
                  </a:lnTo>
                  <a:lnTo>
                    <a:pt x="168" y="263"/>
                  </a:lnTo>
                  <a:lnTo>
                    <a:pt x="170" y="253"/>
                  </a:lnTo>
                  <a:lnTo>
                    <a:pt x="170" y="245"/>
                  </a:lnTo>
                  <a:lnTo>
                    <a:pt x="169" y="237"/>
                  </a:lnTo>
                  <a:lnTo>
                    <a:pt x="171" y="228"/>
                  </a:lnTo>
                  <a:lnTo>
                    <a:pt x="172" y="220"/>
                  </a:lnTo>
                  <a:lnTo>
                    <a:pt x="175" y="210"/>
                  </a:lnTo>
                  <a:lnTo>
                    <a:pt x="177" y="202"/>
                  </a:lnTo>
                  <a:lnTo>
                    <a:pt x="179" y="190"/>
                  </a:lnTo>
                  <a:lnTo>
                    <a:pt x="180" y="176"/>
                  </a:lnTo>
                  <a:lnTo>
                    <a:pt x="180" y="162"/>
                  </a:lnTo>
                  <a:lnTo>
                    <a:pt x="179" y="149"/>
                  </a:lnTo>
                  <a:lnTo>
                    <a:pt x="180" y="133"/>
                  </a:lnTo>
                  <a:lnTo>
                    <a:pt x="180" y="125"/>
                  </a:lnTo>
                  <a:lnTo>
                    <a:pt x="179" y="118"/>
                  </a:lnTo>
                  <a:lnTo>
                    <a:pt x="180" y="109"/>
                  </a:lnTo>
                  <a:lnTo>
                    <a:pt x="179" y="99"/>
                  </a:lnTo>
                  <a:lnTo>
                    <a:pt x="173" y="84"/>
                  </a:lnTo>
                  <a:lnTo>
                    <a:pt x="174" y="73"/>
                  </a:lnTo>
                  <a:lnTo>
                    <a:pt x="175" y="64"/>
                  </a:lnTo>
                  <a:lnTo>
                    <a:pt x="175" y="54"/>
                  </a:lnTo>
                  <a:lnTo>
                    <a:pt x="175" y="45"/>
                  </a:lnTo>
                  <a:lnTo>
                    <a:pt x="174" y="35"/>
                  </a:lnTo>
                  <a:lnTo>
                    <a:pt x="172" y="26"/>
                  </a:lnTo>
                  <a:lnTo>
                    <a:pt x="169" y="16"/>
                  </a:lnTo>
                  <a:lnTo>
                    <a:pt x="167" y="9"/>
                  </a:lnTo>
                  <a:lnTo>
                    <a:pt x="164" y="0"/>
                  </a:lnTo>
                  <a:lnTo>
                    <a:pt x="162" y="0"/>
                  </a:lnTo>
                </a:path>
              </a:pathLst>
            </a:custGeom>
            <a:solidFill>
              <a:srgbClr val="5F5F7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grpSp>
          <p:nvGrpSpPr>
            <p:cNvPr id="45082" name="Group 17"/>
            <p:cNvGrpSpPr>
              <a:grpSpLocks/>
            </p:cNvGrpSpPr>
            <p:nvPr/>
          </p:nvGrpSpPr>
          <p:grpSpPr bwMode="auto">
            <a:xfrm>
              <a:off x="1682" y="2960"/>
              <a:ext cx="95" cy="123"/>
              <a:chOff x="1682" y="2960"/>
              <a:chExt cx="95" cy="123"/>
            </a:xfrm>
          </p:grpSpPr>
          <p:sp>
            <p:nvSpPr>
              <p:cNvPr id="45083" name="Freeform 18"/>
              <p:cNvSpPr>
                <a:spLocks/>
              </p:cNvSpPr>
              <p:nvPr/>
            </p:nvSpPr>
            <p:spPr bwMode="auto">
              <a:xfrm>
                <a:off x="1695" y="2960"/>
                <a:ext cx="82" cy="123"/>
              </a:xfrm>
              <a:custGeom>
                <a:avLst/>
                <a:gdLst>
                  <a:gd name="T0" fmla="*/ 72 w 82"/>
                  <a:gd name="T1" fmla="*/ 114 h 123"/>
                  <a:gd name="T2" fmla="*/ 65 w 82"/>
                  <a:gd name="T3" fmla="*/ 108 h 123"/>
                  <a:gd name="T4" fmla="*/ 60 w 82"/>
                  <a:gd name="T5" fmla="*/ 104 h 123"/>
                  <a:gd name="T6" fmla="*/ 56 w 82"/>
                  <a:gd name="T7" fmla="*/ 100 h 123"/>
                  <a:gd name="T8" fmla="*/ 52 w 82"/>
                  <a:gd name="T9" fmla="*/ 97 h 123"/>
                  <a:gd name="T10" fmla="*/ 47 w 82"/>
                  <a:gd name="T11" fmla="*/ 94 h 123"/>
                  <a:gd name="T12" fmla="*/ 43 w 82"/>
                  <a:gd name="T13" fmla="*/ 91 h 123"/>
                  <a:gd name="T14" fmla="*/ 38 w 82"/>
                  <a:gd name="T15" fmla="*/ 87 h 123"/>
                  <a:gd name="T16" fmla="*/ 32 w 82"/>
                  <a:gd name="T17" fmla="*/ 85 h 123"/>
                  <a:gd name="T18" fmla="*/ 26 w 82"/>
                  <a:gd name="T19" fmla="*/ 83 h 123"/>
                  <a:gd name="T20" fmla="*/ 20 w 82"/>
                  <a:gd name="T21" fmla="*/ 81 h 123"/>
                  <a:gd name="T22" fmla="*/ 14 w 82"/>
                  <a:gd name="T23" fmla="*/ 79 h 123"/>
                  <a:gd name="T24" fmla="*/ 8 w 82"/>
                  <a:gd name="T25" fmla="*/ 79 h 123"/>
                  <a:gd name="T26" fmla="*/ 0 w 82"/>
                  <a:gd name="T27" fmla="*/ 79 h 123"/>
                  <a:gd name="T28" fmla="*/ 0 w 82"/>
                  <a:gd name="T29" fmla="*/ 0 h 123"/>
                  <a:gd name="T30" fmla="*/ 5 w 82"/>
                  <a:gd name="T31" fmla="*/ 2 h 123"/>
                  <a:gd name="T32" fmla="*/ 11 w 82"/>
                  <a:gd name="T33" fmla="*/ 6 h 123"/>
                  <a:gd name="T34" fmla="*/ 17 w 82"/>
                  <a:gd name="T35" fmla="*/ 10 h 123"/>
                  <a:gd name="T36" fmla="*/ 23 w 82"/>
                  <a:gd name="T37" fmla="*/ 14 h 123"/>
                  <a:gd name="T38" fmla="*/ 29 w 82"/>
                  <a:gd name="T39" fmla="*/ 20 h 123"/>
                  <a:gd name="T40" fmla="*/ 35 w 82"/>
                  <a:gd name="T41" fmla="*/ 26 h 123"/>
                  <a:gd name="T42" fmla="*/ 41 w 82"/>
                  <a:gd name="T43" fmla="*/ 32 h 123"/>
                  <a:gd name="T44" fmla="*/ 46 w 82"/>
                  <a:gd name="T45" fmla="*/ 38 h 123"/>
                  <a:gd name="T46" fmla="*/ 52 w 82"/>
                  <a:gd name="T47" fmla="*/ 46 h 123"/>
                  <a:gd name="T48" fmla="*/ 59 w 82"/>
                  <a:gd name="T49" fmla="*/ 54 h 123"/>
                  <a:gd name="T50" fmla="*/ 63 w 82"/>
                  <a:gd name="T51" fmla="*/ 61 h 123"/>
                  <a:gd name="T52" fmla="*/ 67 w 82"/>
                  <a:gd name="T53" fmla="*/ 68 h 123"/>
                  <a:gd name="T54" fmla="*/ 69 w 82"/>
                  <a:gd name="T55" fmla="*/ 74 h 123"/>
                  <a:gd name="T56" fmla="*/ 72 w 82"/>
                  <a:gd name="T57" fmla="*/ 81 h 123"/>
                  <a:gd name="T58" fmla="*/ 75 w 82"/>
                  <a:gd name="T59" fmla="*/ 88 h 123"/>
                  <a:gd name="T60" fmla="*/ 77 w 82"/>
                  <a:gd name="T61" fmla="*/ 96 h 123"/>
                  <a:gd name="T62" fmla="*/ 78 w 82"/>
                  <a:gd name="T63" fmla="*/ 104 h 123"/>
                  <a:gd name="T64" fmla="*/ 79 w 82"/>
                  <a:gd name="T65" fmla="*/ 111 h 123"/>
                  <a:gd name="T66" fmla="*/ 80 w 82"/>
                  <a:gd name="T67" fmla="*/ 117 h 123"/>
                  <a:gd name="T68" fmla="*/ 81 w 82"/>
                  <a:gd name="T69" fmla="*/ 122 h 123"/>
                  <a:gd name="T70" fmla="*/ 72 w 82"/>
                  <a:gd name="T71" fmla="*/ 114 h 1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2"/>
                  <a:gd name="T109" fmla="*/ 0 h 123"/>
                  <a:gd name="T110" fmla="*/ 82 w 82"/>
                  <a:gd name="T111" fmla="*/ 123 h 1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2" h="123">
                    <a:moveTo>
                      <a:pt x="72" y="114"/>
                    </a:moveTo>
                    <a:lnTo>
                      <a:pt x="65" y="108"/>
                    </a:lnTo>
                    <a:lnTo>
                      <a:pt x="60" y="104"/>
                    </a:lnTo>
                    <a:lnTo>
                      <a:pt x="56" y="100"/>
                    </a:lnTo>
                    <a:lnTo>
                      <a:pt x="52" y="97"/>
                    </a:lnTo>
                    <a:lnTo>
                      <a:pt x="47" y="94"/>
                    </a:lnTo>
                    <a:lnTo>
                      <a:pt x="43" y="91"/>
                    </a:lnTo>
                    <a:lnTo>
                      <a:pt x="38" y="87"/>
                    </a:lnTo>
                    <a:lnTo>
                      <a:pt x="32" y="85"/>
                    </a:lnTo>
                    <a:lnTo>
                      <a:pt x="26" y="83"/>
                    </a:lnTo>
                    <a:lnTo>
                      <a:pt x="20" y="81"/>
                    </a:lnTo>
                    <a:lnTo>
                      <a:pt x="14" y="79"/>
                    </a:lnTo>
                    <a:lnTo>
                      <a:pt x="8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1" y="6"/>
                    </a:lnTo>
                    <a:lnTo>
                      <a:pt x="17" y="10"/>
                    </a:lnTo>
                    <a:lnTo>
                      <a:pt x="23" y="14"/>
                    </a:lnTo>
                    <a:lnTo>
                      <a:pt x="29" y="20"/>
                    </a:lnTo>
                    <a:lnTo>
                      <a:pt x="35" y="26"/>
                    </a:lnTo>
                    <a:lnTo>
                      <a:pt x="41" y="32"/>
                    </a:lnTo>
                    <a:lnTo>
                      <a:pt x="46" y="38"/>
                    </a:lnTo>
                    <a:lnTo>
                      <a:pt x="52" y="46"/>
                    </a:lnTo>
                    <a:lnTo>
                      <a:pt x="59" y="54"/>
                    </a:lnTo>
                    <a:lnTo>
                      <a:pt x="63" y="61"/>
                    </a:lnTo>
                    <a:lnTo>
                      <a:pt x="67" y="68"/>
                    </a:lnTo>
                    <a:lnTo>
                      <a:pt x="69" y="74"/>
                    </a:lnTo>
                    <a:lnTo>
                      <a:pt x="72" y="81"/>
                    </a:lnTo>
                    <a:lnTo>
                      <a:pt x="75" y="88"/>
                    </a:lnTo>
                    <a:lnTo>
                      <a:pt x="77" y="96"/>
                    </a:lnTo>
                    <a:lnTo>
                      <a:pt x="78" y="104"/>
                    </a:lnTo>
                    <a:lnTo>
                      <a:pt x="79" y="111"/>
                    </a:lnTo>
                    <a:lnTo>
                      <a:pt x="80" y="117"/>
                    </a:lnTo>
                    <a:lnTo>
                      <a:pt x="81" y="122"/>
                    </a:lnTo>
                    <a:lnTo>
                      <a:pt x="72" y="114"/>
                    </a:lnTo>
                  </a:path>
                </a:pathLst>
              </a:custGeom>
              <a:solidFill>
                <a:srgbClr val="7F7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5084" name="Freeform 19"/>
              <p:cNvSpPr>
                <a:spLocks/>
              </p:cNvSpPr>
              <p:nvPr/>
            </p:nvSpPr>
            <p:spPr bwMode="auto">
              <a:xfrm>
                <a:off x="1682" y="2961"/>
                <a:ext cx="17" cy="78"/>
              </a:xfrm>
              <a:custGeom>
                <a:avLst/>
                <a:gdLst>
                  <a:gd name="T0" fmla="*/ 0 w 17"/>
                  <a:gd name="T1" fmla="*/ 0 h 78"/>
                  <a:gd name="T2" fmla="*/ 6 w 17"/>
                  <a:gd name="T3" fmla="*/ 0 h 78"/>
                  <a:gd name="T4" fmla="*/ 16 w 17"/>
                  <a:gd name="T5" fmla="*/ 1 h 78"/>
                  <a:gd name="T6" fmla="*/ 16 w 17"/>
                  <a:gd name="T7" fmla="*/ 77 h 78"/>
                  <a:gd name="T8" fmla="*/ 0 w 17"/>
                  <a:gd name="T9" fmla="*/ 77 h 78"/>
                  <a:gd name="T10" fmla="*/ 0 w 17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78"/>
                  <a:gd name="T20" fmla="*/ 17 w 17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78">
                    <a:moveTo>
                      <a:pt x="0" y="0"/>
                    </a:moveTo>
                    <a:lnTo>
                      <a:pt x="6" y="0"/>
                    </a:lnTo>
                    <a:lnTo>
                      <a:pt x="16" y="1"/>
                    </a:lnTo>
                    <a:lnTo>
                      <a:pt x="16" y="77"/>
                    </a:lnTo>
                    <a:lnTo>
                      <a:pt x="0" y="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9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5061" name="Arc 20"/>
          <p:cNvSpPr>
            <a:spLocks/>
          </p:cNvSpPr>
          <p:nvPr/>
        </p:nvSpPr>
        <p:spPr bwMode="auto">
          <a:xfrm>
            <a:off x="2668588" y="3201988"/>
            <a:ext cx="1905000" cy="3048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77"/>
                  <a:pt x="9659" y="9"/>
                  <a:pt x="21582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7"/>
                  <a:pt x="9659" y="9"/>
                  <a:pt x="21582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rgbClr val="9966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5062" name="Line 21"/>
          <p:cNvSpPr>
            <a:spLocks noChangeShapeType="1"/>
          </p:cNvSpPr>
          <p:nvPr/>
        </p:nvSpPr>
        <p:spPr bwMode="auto">
          <a:xfrm>
            <a:off x="2667000" y="4038600"/>
            <a:ext cx="0" cy="457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5063" name="Rectangle 22"/>
          <p:cNvSpPr>
            <a:spLocks noChangeArrowheads="1"/>
          </p:cNvSpPr>
          <p:nvPr/>
        </p:nvSpPr>
        <p:spPr bwMode="auto">
          <a:xfrm>
            <a:off x="2727325" y="4929188"/>
            <a:ext cx="827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m = ?</a:t>
            </a:r>
          </a:p>
        </p:txBody>
      </p:sp>
      <p:sp>
        <p:nvSpPr>
          <p:cNvPr id="45064" name="Line 23"/>
          <p:cNvSpPr>
            <a:spLocks noChangeShapeType="1"/>
          </p:cNvSpPr>
          <p:nvPr/>
        </p:nvSpPr>
        <p:spPr bwMode="auto">
          <a:xfrm flipV="1">
            <a:off x="2133600" y="4495800"/>
            <a:ext cx="0" cy="838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5065" name="Rectangle 24"/>
          <p:cNvSpPr>
            <a:spLocks noChangeArrowheads="1"/>
          </p:cNvSpPr>
          <p:nvPr/>
        </p:nvSpPr>
        <p:spPr bwMode="auto">
          <a:xfrm>
            <a:off x="441325" y="477678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a = 12.2 m/s</a:t>
            </a:r>
            <a:r>
              <a:rPr lang="en-US" sz="2000" i="1" baseline="30000">
                <a:solidFill>
                  <a:schemeClr val="bg1"/>
                </a:solidFill>
                <a:latin typeface="Arial" pitchFamily="34" charset="0"/>
              </a:rPr>
              <a:t>2 </a:t>
            </a:r>
          </a:p>
        </p:txBody>
      </p:sp>
      <p:sp>
        <p:nvSpPr>
          <p:cNvPr id="45066" name="Line 25"/>
          <p:cNvSpPr>
            <a:spLocks noChangeShapeType="1"/>
          </p:cNvSpPr>
          <p:nvPr/>
        </p:nvSpPr>
        <p:spPr bwMode="auto">
          <a:xfrm>
            <a:off x="2667000" y="3505200"/>
            <a:ext cx="0" cy="381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5067" name="Freeform 26"/>
          <p:cNvSpPr>
            <a:spLocks/>
          </p:cNvSpPr>
          <p:nvPr/>
        </p:nvSpPr>
        <p:spPr bwMode="auto">
          <a:xfrm>
            <a:off x="2667000" y="3886200"/>
            <a:ext cx="73025" cy="58738"/>
          </a:xfrm>
          <a:custGeom>
            <a:avLst/>
            <a:gdLst>
              <a:gd name="T0" fmla="*/ 0 w 46"/>
              <a:gd name="T1" fmla="*/ 0 h 37"/>
              <a:gd name="T2" fmla="*/ 0 w 46"/>
              <a:gd name="T3" fmla="*/ 2147483647 h 37"/>
              <a:gd name="T4" fmla="*/ 2147483647 w 46"/>
              <a:gd name="T5" fmla="*/ 2147483647 h 37"/>
              <a:gd name="T6" fmla="*/ 2147483647 w 46"/>
              <a:gd name="T7" fmla="*/ 2147483647 h 37"/>
              <a:gd name="T8" fmla="*/ 2147483647 w 46"/>
              <a:gd name="T9" fmla="*/ 2147483647 h 37"/>
              <a:gd name="T10" fmla="*/ 2147483647 w 46"/>
              <a:gd name="T11" fmla="*/ 2147483647 h 37"/>
              <a:gd name="T12" fmla="*/ 2147483647 w 46"/>
              <a:gd name="T13" fmla="*/ 2147483647 h 37"/>
              <a:gd name="T14" fmla="*/ 2147483647 w 46"/>
              <a:gd name="T15" fmla="*/ 2147483647 h 37"/>
              <a:gd name="T16" fmla="*/ 2147483647 w 46"/>
              <a:gd name="T17" fmla="*/ 2147483647 h 37"/>
              <a:gd name="T18" fmla="*/ 2147483647 w 46"/>
              <a:gd name="T19" fmla="*/ 2147483647 h 37"/>
              <a:gd name="T20" fmla="*/ 2147483647 w 46"/>
              <a:gd name="T21" fmla="*/ 2147483647 h 37"/>
              <a:gd name="T22" fmla="*/ 2147483647 w 46"/>
              <a:gd name="T23" fmla="*/ 2147483647 h 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"/>
              <a:gd name="T37" fmla="*/ 0 h 37"/>
              <a:gd name="T38" fmla="*/ 46 w 46"/>
              <a:gd name="T39" fmla="*/ 37 h 3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" h="37">
                <a:moveTo>
                  <a:pt x="0" y="0"/>
                </a:moveTo>
                <a:lnTo>
                  <a:pt x="0" y="12"/>
                </a:lnTo>
                <a:lnTo>
                  <a:pt x="3" y="21"/>
                </a:lnTo>
                <a:lnTo>
                  <a:pt x="12" y="27"/>
                </a:lnTo>
                <a:lnTo>
                  <a:pt x="21" y="33"/>
                </a:lnTo>
                <a:lnTo>
                  <a:pt x="30" y="36"/>
                </a:lnTo>
                <a:lnTo>
                  <a:pt x="39" y="36"/>
                </a:lnTo>
                <a:lnTo>
                  <a:pt x="45" y="27"/>
                </a:lnTo>
                <a:lnTo>
                  <a:pt x="45" y="18"/>
                </a:lnTo>
                <a:lnTo>
                  <a:pt x="39" y="9"/>
                </a:lnTo>
                <a:lnTo>
                  <a:pt x="30" y="9"/>
                </a:lnTo>
                <a:lnTo>
                  <a:pt x="27" y="18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5068" name="Freeform 27"/>
          <p:cNvSpPr>
            <a:spLocks/>
          </p:cNvSpPr>
          <p:nvPr/>
        </p:nvSpPr>
        <p:spPr bwMode="auto">
          <a:xfrm>
            <a:off x="2600325" y="3952875"/>
            <a:ext cx="68263" cy="87313"/>
          </a:xfrm>
          <a:custGeom>
            <a:avLst/>
            <a:gdLst>
              <a:gd name="T0" fmla="*/ 2147483647 w 43"/>
              <a:gd name="T1" fmla="*/ 2147483647 h 55"/>
              <a:gd name="T2" fmla="*/ 2147483647 w 43"/>
              <a:gd name="T3" fmla="*/ 2147483647 h 55"/>
              <a:gd name="T4" fmla="*/ 2147483647 w 43"/>
              <a:gd name="T5" fmla="*/ 2147483647 h 55"/>
              <a:gd name="T6" fmla="*/ 2147483647 w 43"/>
              <a:gd name="T7" fmla="*/ 2147483647 h 55"/>
              <a:gd name="T8" fmla="*/ 2147483647 w 43"/>
              <a:gd name="T9" fmla="*/ 2147483647 h 55"/>
              <a:gd name="T10" fmla="*/ 2147483647 w 43"/>
              <a:gd name="T11" fmla="*/ 2147483647 h 55"/>
              <a:gd name="T12" fmla="*/ 2147483647 w 43"/>
              <a:gd name="T13" fmla="*/ 2147483647 h 55"/>
              <a:gd name="T14" fmla="*/ 0 w 43"/>
              <a:gd name="T15" fmla="*/ 2147483647 h 55"/>
              <a:gd name="T16" fmla="*/ 0 w 43"/>
              <a:gd name="T17" fmla="*/ 0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"/>
              <a:gd name="T28" fmla="*/ 0 h 55"/>
              <a:gd name="T29" fmla="*/ 43 w 43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" h="55">
                <a:moveTo>
                  <a:pt x="42" y="54"/>
                </a:moveTo>
                <a:lnTo>
                  <a:pt x="42" y="42"/>
                </a:lnTo>
                <a:lnTo>
                  <a:pt x="42" y="33"/>
                </a:lnTo>
                <a:lnTo>
                  <a:pt x="33" y="27"/>
                </a:lnTo>
                <a:lnTo>
                  <a:pt x="24" y="21"/>
                </a:lnTo>
                <a:lnTo>
                  <a:pt x="15" y="18"/>
                </a:lnTo>
                <a:lnTo>
                  <a:pt x="6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5069" name="AutoShape 28"/>
          <p:cNvSpPr>
            <a:spLocks noChangeArrowheads="1"/>
          </p:cNvSpPr>
          <p:nvPr/>
        </p:nvSpPr>
        <p:spPr bwMode="auto">
          <a:xfrm>
            <a:off x="2444750" y="3740150"/>
            <a:ext cx="444500" cy="444500"/>
          </a:xfrm>
          <a:prstGeom prst="star16">
            <a:avLst>
              <a:gd name="adj" fmla="val 37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5070" name="Rectangle 29"/>
          <p:cNvSpPr>
            <a:spLocks noChangeArrowheads="1"/>
          </p:cNvSpPr>
          <p:nvPr/>
        </p:nvSpPr>
        <p:spPr bwMode="auto">
          <a:xfrm>
            <a:off x="2879725" y="3654425"/>
            <a:ext cx="703719" cy="34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1800" i="1">
                <a:solidFill>
                  <a:schemeClr val="bg1"/>
                </a:solidFill>
                <a:latin typeface="Arial Narrow" pitchFamily="34" charset="0"/>
              </a:rPr>
              <a:t>snap !</a:t>
            </a:r>
          </a:p>
        </p:txBody>
      </p:sp>
      <p:sp>
        <p:nvSpPr>
          <p:cNvPr id="45071" name="Freeform 30"/>
          <p:cNvSpPr>
            <a:spLocks/>
          </p:cNvSpPr>
          <p:nvPr/>
        </p:nvSpPr>
        <p:spPr bwMode="auto">
          <a:xfrm>
            <a:off x="990600" y="5880100"/>
            <a:ext cx="3697288" cy="192088"/>
          </a:xfrm>
          <a:custGeom>
            <a:avLst/>
            <a:gdLst>
              <a:gd name="T0" fmla="*/ 0 w 2329"/>
              <a:gd name="T1" fmla="*/ 2147483647 h 121"/>
              <a:gd name="T2" fmla="*/ 2147483647 w 2329"/>
              <a:gd name="T3" fmla="*/ 2147483647 h 121"/>
              <a:gd name="T4" fmla="*/ 2147483647 w 2329"/>
              <a:gd name="T5" fmla="*/ 2147483647 h 121"/>
              <a:gd name="T6" fmla="*/ 2147483647 w 2329"/>
              <a:gd name="T7" fmla="*/ 0 h 121"/>
              <a:gd name="T8" fmla="*/ 2147483647 w 2329"/>
              <a:gd name="T9" fmla="*/ 0 h 121"/>
              <a:gd name="T10" fmla="*/ 2147483647 w 2329"/>
              <a:gd name="T11" fmla="*/ 2147483647 h 121"/>
              <a:gd name="T12" fmla="*/ 2147483647 w 2329"/>
              <a:gd name="T13" fmla="*/ 2147483647 h 121"/>
              <a:gd name="T14" fmla="*/ 2147483647 w 2329"/>
              <a:gd name="T15" fmla="*/ 2147483647 h 121"/>
              <a:gd name="T16" fmla="*/ 2147483647 w 2329"/>
              <a:gd name="T17" fmla="*/ 2147483647 h 121"/>
              <a:gd name="T18" fmla="*/ 2147483647 w 2329"/>
              <a:gd name="T19" fmla="*/ 2147483647 h 121"/>
              <a:gd name="T20" fmla="*/ 2147483647 w 2329"/>
              <a:gd name="T21" fmla="*/ 2147483647 h 121"/>
              <a:gd name="T22" fmla="*/ 2147483647 w 2329"/>
              <a:gd name="T23" fmla="*/ 2147483647 h 121"/>
              <a:gd name="T24" fmla="*/ 2147483647 w 2329"/>
              <a:gd name="T25" fmla="*/ 2147483647 h 121"/>
              <a:gd name="T26" fmla="*/ 2147483647 w 2329"/>
              <a:gd name="T27" fmla="*/ 2147483647 h 121"/>
              <a:gd name="T28" fmla="*/ 2147483647 w 2329"/>
              <a:gd name="T29" fmla="*/ 2147483647 h 121"/>
              <a:gd name="T30" fmla="*/ 2147483647 w 2329"/>
              <a:gd name="T31" fmla="*/ 2147483647 h 121"/>
              <a:gd name="T32" fmla="*/ 2147483647 w 2329"/>
              <a:gd name="T33" fmla="*/ 2147483647 h 121"/>
              <a:gd name="T34" fmla="*/ 2147483647 w 2329"/>
              <a:gd name="T35" fmla="*/ 2147483647 h 121"/>
              <a:gd name="T36" fmla="*/ 2147483647 w 2329"/>
              <a:gd name="T37" fmla="*/ 2147483647 h 121"/>
              <a:gd name="T38" fmla="*/ 2147483647 w 2329"/>
              <a:gd name="T39" fmla="*/ 2147483647 h 121"/>
              <a:gd name="T40" fmla="*/ 2147483647 w 2329"/>
              <a:gd name="T41" fmla="*/ 2147483647 h 121"/>
              <a:gd name="T42" fmla="*/ 2147483647 w 2329"/>
              <a:gd name="T43" fmla="*/ 2147483647 h 121"/>
              <a:gd name="T44" fmla="*/ 2147483647 w 2329"/>
              <a:gd name="T45" fmla="*/ 2147483647 h 121"/>
              <a:gd name="T46" fmla="*/ 2147483647 w 2329"/>
              <a:gd name="T47" fmla="*/ 2147483647 h 121"/>
              <a:gd name="T48" fmla="*/ 2147483647 w 2329"/>
              <a:gd name="T49" fmla="*/ 2147483647 h 121"/>
              <a:gd name="T50" fmla="*/ 2147483647 w 2329"/>
              <a:gd name="T51" fmla="*/ 2147483647 h 121"/>
              <a:gd name="T52" fmla="*/ 2147483647 w 2329"/>
              <a:gd name="T53" fmla="*/ 2147483647 h 121"/>
              <a:gd name="T54" fmla="*/ 2147483647 w 2329"/>
              <a:gd name="T55" fmla="*/ 2147483647 h 121"/>
              <a:gd name="T56" fmla="*/ 2147483647 w 2329"/>
              <a:gd name="T57" fmla="*/ 2147483647 h 121"/>
              <a:gd name="T58" fmla="*/ 2147483647 w 2329"/>
              <a:gd name="T59" fmla="*/ 2147483647 h 121"/>
              <a:gd name="T60" fmla="*/ 2147483647 w 2329"/>
              <a:gd name="T61" fmla="*/ 2147483647 h 121"/>
              <a:gd name="T62" fmla="*/ 2147483647 w 2329"/>
              <a:gd name="T63" fmla="*/ 2147483647 h 121"/>
              <a:gd name="T64" fmla="*/ 2147483647 w 2329"/>
              <a:gd name="T65" fmla="*/ 2147483647 h 121"/>
              <a:gd name="T66" fmla="*/ 2147483647 w 2329"/>
              <a:gd name="T67" fmla="*/ 2147483647 h 121"/>
              <a:gd name="T68" fmla="*/ 2147483647 w 2329"/>
              <a:gd name="T69" fmla="*/ 2147483647 h 121"/>
              <a:gd name="T70" fmla="*/ 2147483647 w 2329"/>
              <a:gd name="T71" fmla="*/ 2147483647 h 121"/>
              <a:gd name="T72" fmla="*/ 2147483647 w 2329"/>
              <a:gd name="T73" fmla="*/ 2147483647 h 121"/>
              <a:gd name="T74" fmla="*/ 2147483647 w 2329"/>
              <a:gd name="T75" fmla="*/ 2147483647 h 121"/>
              <a:gd name="T76" fmla="*/ 2147483647 w 2329"/>
              <a:gd name="T77" fmla="*/ 2147483647 h 121"/>
              <a:gd name="T78" fmla="*/ 2147483647 w 2329"/>
              <a:gd name="T79" fmla="*/ 2147483647 h 121"/>
              <a:gd name="T80" fmla="*/ 2147483647 w 2329"/>
              <a:gd name="T81" fmla="*/ 2147483647 h 121"/>
              <a:gd name="T82" fmla="*/ 2147483647 w 2329"/>
              <a:gd name="T83" fmla="*/ 2147483647 h 121"/>
              <a:gd name="T84" fmla="*/ 2147483647 w 2329"/>
              <a:gd name="T85" fmla="*/ 2147483647 h 121"/>
              <a:gd name="T86" fmla="*/ 2147483647 w 2329"/>
              <a:gd name="T87" fmla="*/ 2147483647 h 121"/>
              <a:gd name="T88" fmla="*/ 2147483647 w 2329"/>
              <a:gd name="T89" fmla="*/ 2147483647 h 12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329" h="121">
                <a:moveTo>
                  <a:pt x="0" y="40"/>
                </a:moveTo>
                <a:lnTo>
                  <a:pt x="40" y="16"/>
                </a:lnTo>
                <a:lnTo>
                  <a:pt x="64" y="8"/>
                </a:lnTo>
                <a:lnTo>
                  <a:pt x="88" y="0"/>
                </a:lnTo>
                <a:lnTo>
                  <a:pt x="120" y="0"/>
                </a:lnTo>
                <a:lnTo>
                  <a:pt x="192" y="16"/>
                </a:lnTo>
                <a:lnTo>
                  <a:pt x="240" y="24"/>
                </a:lnTo>
                <a:lnTo>
                  <a:pt x="272" y="40"/>
                </a:lnTo>
                <a:lnTo>
                  <a:pt x="336" y="48"/>
                </a:lnTo>
                <a:lnTo>
                  <a:pt x="360" y="48"/>
                </a:lnTo>
                <a:lnTo>
                  <a:pt x="440" y="48"/>
                </a:lnTo>
                <a:lnTo>
                  <a:pt x="488" y="48"/>
                </a:lnTo>
                <a:lnTo>
                  <a:pt x="552" y="48"/>
                </a:lnTo>
                <a:lnTo>
                  <a:pt x="616" y="40"/>
                </a:lnTo>
                <a:lnTo>
                  <a:pt x="680" y="40"/>
                </a:lnTo>
                <a:lnTo>
                  <a:pt x="728" y="40"/>
                </a:lnTo>
                <a:lnTo>
                  <a:pt x="776" y="40"/>
                </a:lnTo>
                <a:lnTo>
                  <a:pt x="832" y="40"/>
                </a:lnTo>
                <a:lnTo>
                  <a:pt x="896" y="72"/>
                </a:lnTo>
                <a:lnTo>
                  <a:pt x="944" y="88"/>
                </a:lnTo>
                <a:lnTo>
                  <a:pt x="976" y="104"/>
                </a:lnTo>
                <a:lnTo>
                  <a:pt x="1040" y="112"/>
                </a:lnTo>
                <a:lnTo>
                  <a:pt x="1088" y="112"/>
                </a:lnTo>
                <a:lnTo>
                  <a:pt x="1168" y="112"/>
                </a:lnTo>
                <a:lnTo>
                  <a:pt x="1232" y="104"/>
                </a:lnTo>
                <a:lnTo>
                  <a:pt x="1296" y="104"/>
                </a:lnTo>
                <a:lnTo>
                  <a:pt x="1344" y="96"/>
                </a:lnTo>
                <a:lnTo>
                  <a:pt x="1408" y="80"/>
                </a:lnTo>
                <a:lnTo>
                  <a:pt x="1456" y="80"/>
                </a:lnTo>
                <a:lnTo>
                  <a:pt x="1520" y="80"/>
                </a:lnTo>
                <a:lnTo>
                  <a:pt x="1552" y="88"/>
                </a:lnTo>
                <a:lnTo>
                  <a:pt x="1576" y="104"/>
                </a:lnTo>
                <a:lnTo>
                  <a:pt x="1656" y="120"/>
                </a:lnTo>
                <a:lnTo>
                  <a:pt x="1704" y="120"/>
                </a:lnTo>
                <a:lnTo>
                  <a:pt x="1736" y="120"/>
                </a:lnTo>
                <a:lnTo>
                  <a:pt x="1784" y="112"/>
                </a:lnTo>
                <a:lnTo>
                  <a:pt x="1864" y="80"/>
                </a:lnTo>
                <a:lnTo>
                  <a:pt x="1944" y="64"/>
                </a:lnTo>
                <a:lnTo>
                  <a:pt x="1992" y="56"/>
                </a:lnTo>
                <a:lnTo>
                  <a:pt x="2056" y="56"/>
                </a:lnTo>
                <a:lnTo>
                  <a:pt x="2136" y="56"/>
                </a:lnTo>
                <a:lnTo>
                  <a:pt x="2184" y="56"/>
                </a:lnTo>
                <a:lnTo>
                  <a:pt x="2248" y="64"/>
                </a:lnTo>
                <a:lnTo>
                  <a:pt x="2296" y="80"/>
                </a:lnTo>
                <a:lnTo>
                  <a:pt x="2328" y="88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accent2"/>
            </a:outerShdw>
          </a:effectLst>
        </p:spPr>
        <p:txBody>
          <a:bodyPr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5072" name="Rectangle 31"/>
          <p:cNvSpPr>
            <a:spLocks noChangeArrowheads="1"/>
          </p:cNvSpPr>
          <p:nvPr/>
        </p:nvSpPr>
        <p:spPr bwMode="auto">
          <a:xfrm>
            <a:off x="5089525" y="3709988"/>
            <a:ext cx="146526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(a)  14.8 </a:t>
            </a: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kg</a:t>
            </a:r>
            <a:endParaRPr lang="en-US" sz="2000">
              <a:solidFill>
                <a:schemeClr val="bg1"/>
              </a:solidFill>
              <a:latin typeface="Arial" pitchFamily="34" charset="0"/>
            </a:endParaRPr>
          </a:p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(b)  18.4 </a:t>
            </a: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kg</a:t>
            </a:r>
            <a:endParaRPr lang="en-US" sz="2000">
              <a:solidFill>
                <a:schemeClr val="bg1"/>
              </a:solidFill>
              <a:latin typeface="Arial" pitchFamily="34" charset="0"/>
            </a:endParaRPr>
          </a:p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(c)    8.2</a:t>
            </a: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 kg</a:t>
            </a:r>
          </a:p>
        </p:txBody>
      </p:sp>
      <p:sp>
        <p:nvSpPr>
          <p:cNvPr id="45073" name="Arc 32"/>
          <p:cNvSpPr>
            <a:spLocks/>
          </p:cNvSpPr>
          <p:nvPr/>
        </p:nvSpPr>
        <p:spPr bwMode="auto">
          <a:xfrm rot="-3180000">
            <a:off x="3886994" y="3048794"/>
            <a:ext cx="533400" cy="3825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10"/>
                </a:moveTo>
                <a:cubicBezTo>
                  <a:pt x="49" y="9640"/>
                  <a:pt x="9666" y="35"/>
                  <a:pt x="21536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40"/>
                  <a:pt x="9666" y="35"/>
                  <a:pt x="21536" y="0"/>
                </a:cubicBezTo>
                <a:lnTo>
                  <a:pt x="21600" y="21600"/>
                </a:lnTo>
                <a:lnTo>
                  <a:pt x="0" y="2151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4676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Solution:</a:t>
            </a:r>
          </a:p>
        </p:txBody>
      </p:sp>
      <p:sp>
        <p:nvSpPr>
          <p:cNvPr id="2053" name="Rectangle 1027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467600" cy="609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Draw a Free Body Diagram!!</a:t>
            </a:r>
          </a:p>
        </p:txBody>
      </p:sp>
      <p:sp>
        <p:nvSpPr>
          <p:cNvPr id="46084" name="Line 1028"/>
          <p:cNvSpPr>
            <a:spLocks noChangeShapeType="1"/>
          </p:cNvSpPr>
          <p:nvPr/>
        </p:nvSpPr>
        <p:spPr bwMode="auto">
          <a:xfrm>
            <a:off x="6781800" y="1143000"/>
            <a:ext cx="0" cy="12192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6085" name="Rectangle 1029"/>
          <p:cNvSpPr>
            <a:spLocks noChangeArrowheads="1"/>
          </p:cNvSpPr>
          <p:nvPr/>
        </p:nvSpPr>
        <p:spPr bwMode="auto">
          <a:xfrm>
            <a:off x="6994525" y="1347788"/>
            <a:ext cx="409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  <a:latin typeface="Arial" pitchFamily="34" charset="0"/>
              </a:rPr>
              <a:t>T </a:t>
            </a:r>
          </a:p>
        </p:txBody>
      </p:sp>
      <p:sp>
        <p:nvSpPr>
          <p:cNvPr id="46086" name="Line 1030"/>
          <p:cNvSpPr>
            <a:spLocks noChangeShapeType="1"/>
          </p:cNvSpPr>
          <p:nvPr/>
        </p:nvSpPr>
        <p:spPr bwMode="auto">
          <a:xfrm>
            <a:off x="6781800" y="3429000"/>
            <a:ext cx="0" cy="12192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grpSp>
        <p:nvGrpSpPr>
          <p:cNvPr id="46087" name="Group 1031"/>
          <p:cNvGrpSpPr>
            <a:grpSpLocks/>
          </p:cNvGrpSpPr>
          <p:nvPr/>
        </p:nvGrpSpPr>
        <p:grpSpPr bwMode="auto">
          <a:xfrm>
            <a:off x="6524625" y="2289175"/>
            <a:ext cx="487363" cy="1370013"/>
            <a:chOff x="4110" y="1442"/>
            <a:chExt cx="307" cy="863"/>
          </a:xfrm>
        </p:grpSpPr>
        <p:sp>
          <p:nvSpPr>
            <p:cNvPr id="46107" name="Freeform 1032"/>
            <p:cNvSpPr>
              <a:spLocks/>
            </p:cNvSpPr>
            <p:nvPr/>
          </p:nvSpPr>
          <p:spPr bwMode="auto">
            <a:xfrm>
              <a:off x="4309" y="1660"/>
              <a:ext cx="83" cy="102"/>
            </a:xfrm>
            <a:custGeom>
              <a:avLst/>
              <a:gdLst>
                <a:gd name="T0" fmla="*/ 0 w 83"/>
                <a:gd name="T1" fmla="*/ 0 h 102"/>
                <a:gd name="T2" fmla="*/ 8 w 83"/>
                <a:gd name="T3" fmla="*/ 3 h 102"/>
                <a:gd name="T4" fmla="*/ 17 w 83"/>
                <a:gd name="T5" fmla="*/ 8 h 102"/>
                <a:gd name="T6" fmla="*/ 25 w 83"/>
                <a:gd name="T7" fmla="*/ 14 h 102"/>
                <a:gd name="T8" fmla="*/ 33 w 83"/>
                <a:gd name="T9" fmla="*/ 20 h 102"/>
                <a:gd name="T10" fmla="*/ 42 w 83"/>
                <a:gd name="T11" fmla="*/ 28 h 102"/>
                <a:gd name="T12" fmla="*/ 51 w 83"/>
                <a:gd name="T13" fmla="*/ 36 h 102"/>
                <a:gd name="T14" fmla="*/ 58 w 83"/>
                <a:gd name="T15" fmla="*/ 42 h 102"/>
                <a:gd name="T16" fmla="*/ 64 w 83"/>
                <a:gd name="T17" fmla="*/ 49 h 102"/>
                <a:gd name="T18" fmla="*/ 69 w 83"/>
                <a:gd name="T19" fmla="*/ 56 h 102"/>
                <a:gd name="T20" fmla="*/ 73 w 83"/>
                <a:gd name="T21" fmla="*/ 64 h 102"/>
                <a:gd name="T22" fmla="*/ 77 w 83"/>
                <a:gd name="T23" fmla="*/ 72 h 102"/>
                <a:gd name="T24" fmla="*/ 80 w 83"/>
                <a:gd name="T25" fmla="*/ 80 h 102"/>
                <a:gd name="T26" fmla="*/ 82 w 83"/>
                <a:gd name="T27" fmla="*/ 89 h 102"/>
                <a:gd name="T28" fmla="*/ 82 w 83"/>
                <a:gd name="T29" fmla="*/ 97 h 102"/>
                <a:gd name="T30" fmla="*/ 81 w 83"/>
                <a:gd name="T31" fmla="*/ 101 h 102"/>
                <a:gd name="T32" fmla="*/ 76 w 83"/>
                <a:gd name="T33" fmla="*/ 96 h 102"/>
                <a:gd name="T34" fmla="*/ 68 w 83"/>
                <a:gd name="T35" fmla="*/ 90 h 102"/>
                <a:gd name="T36" fmla="*/ 61 w 83"/>
                <a:gd name="T37" fmla="*/ 85 h 102"/>
                <a:gd name="T38" fmla="*/ 53 w 83"/>
                <a:gd name="T39" fmla="*/ 79 h 102"/>
                <a:gd name="T40" fmla="*/ 44 w 83"/>
                <a:gd name="T41" fmla="*/ 74 h 102"/>
                <a:gd name="T42" fmla="*/ 36 w 83"/>
                <a:gd name="T43" fmla="*/ 70 h 102"/>
                <a:gd name="T44" fmla="*/ 29 w 83"/>
                <a:gd name="T45" fmla="*/ 68 h 102"/>
                <a:gd name="T46" fmla="*/ 17 w 83"/>
                <a:gd name="T47" fmla="*/ 65 h 102"/>
                <a:gd name="T48" fmla="*/ 8 w 83"/>
                <a:gd name="T49" fmla="*/ 65 h 102"/>
                <a:gd name="T50" fmla="*/ 1 w 83"/>
                <a:gd name="T51" fmla="*/ 65 h 102"/>
                <a:gd name="T52" fmla="*/ 0 w 83"/>
                <a:gd name="T53" fmla="*/ 0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3"/>
                <a:gd name="T82" fmla="*/ 0 h 102"/>
                <a:gd name="T83" fmla="*/ 83 w 83"/>
                <a:gd name="T84" fmla="*/ 102 h 1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3" h="102">
                  <a:moveTo>
                    <a:pt x="0" y="0"/>
                  </a:moveTo>
                  <a:lnTo>
                    <a:pt x="8" y="3"/>
                  </a:lnTo>
                  <a:lnTo>
                    <a:pt x="17" y="8"/>
                  </a:lnTo>
                  <a:lnTo>
                    <a:pt x="25" y="14"/>
                  </a:lnTo>
                  <a:lnTo>
                    <a:pt x="33" y="20"/>
                  </a:lnTo>
                  <a:lnTo>
                    <a:pt x="42" y="28"/>
                  </a:lnTo>
                  <a:lnTo>
                    <a:pt x="51" y="36"/>
                  </a:lnTo>
                  <a:lnTo>
                    <a:pt x="58" y="42"/>
                  </a:lnTo>
                  <a:lnTo>
                    <a:pt x="64" y="49"/>
                  </a:lnTo>
                  <a:lnTo>
                    <a:pt x="69" y="56"/>
                  </a:lnTo>
                  <a:lnTo>
                    <a:pt x="73" y="64"/>
                  </a:lnTo>
                  <a:lnTo>
                    <a:pt x="77" y="72"/>
                  </a:lnTo>
                  <a:lnTo>
                    <a:pt x="80" y="80"/>
                  </a:lnTo>
                  <a:lnTo>
                    <a:pt x="82" y="89"/>
                  </a:lnTo>
                  <a:lnTo>
                    <a:pt x="82" y="97"/>
                  </a:lnTo>
                  <a:lnTo>
                    <a:pt x="81" y="101"/>
                  </a:lnTo>
                  <a:lnTo>
                    <a:pt x="76" y="96"/>
                  </a:lnTo>
                  <a:lnTo>
                    <a:pt x="68" y="90"/>
                  </a:lnTo>
                  <a:lnTo>
                    <a:pt x="61" y="85"/>
                  </a:lnTo>
                  <a:lnTo>
                    <a:pt x="53" y="79"/>
                  </a:lnTo>
                  <a:lnTo>
                    <a:pt x="44" y="74"/>
                  </a:lnTo>
                  <a:lnTo>
                    <a:pt x="36" y="70"/>
                  </a:lnTo>
                  <a:lnTo>
                    <a:pt x="29" y="68"/>
                  </a:lnTo>
                  <a:lnTo>
                    <a:pt x="17" y="65"/>
                  </a:lnTo>
                  <a:lnTo>
                    <a:pt x="8" y="65"/>
                  </a:lnTo>
                  <a:lnTo>
                    <a:pt x="1" y="65"/>
                  </a:lnTo>
                  <a:lnTo>
                    <a:pt x="0" y="0"/>
                  </a:lnTo>
                </a:path>
              </a:pathLst>
            </a:custGeom>
            <a:solidFill>
              <a:srgbClr val="5F5F7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6108" name="Freeform 1033"/>
            <p:cNvSpPr>
              <a:spLocks/>
            </p:cNvSpPr>
            <p:nvPr/>
          </p:nvSpPr>
          <p:spPr bwMode="auto">
            <a:xfrm>
              <a:off x="4110" y="1442"/>
              <a:ext cx="266" cy="863"/>
            </a:xfrm>
            <a:custGeom>
              <a:avLst/>
              <a:gdLst>
                <a:gd name="T0" fmla="*/ 158 w 266"/>
                <a:gd name="T1" fmla="*/ 9 h 863"/>
                <a:gd name="T2" fmla="*/ 147 w 266"/>
                <a:gd name="T3" fmla="*/ 35 h 863"/>
                <a:gd name="T4" fmla="*/ 134 w 266"/>
                <a:gd name="T5" fmla="*/ 75 h 863"/>
                <a:gd name="T6" fmla="*/ 125 w 266"/>
                <a:gd name="T7" fmla="*/ 117 h 863"/>
                <a:gd name="T8" fmla="*/ 117 w 266"/>
                <a:gd name="T9" fmla="*/ 159 h 863"/>
                <a:gd name="T10" fmla="*/ 108 w 266"/>
                <a:gd name="T11" fmla="*/ 202 h 863"/>
                <a:gd name="T12" fmla="*/ 101 w 266"/>
                <a:gd name="T13" fmla="*/ 237 h 863"/>
                <a:gd name="T14" fmla="*/ 89 w 266"/>
                <a:gd name="T15" fmla="*/ 257 h 863"/>
                <a:gd name="T16" fmla="*/ 68 w 266"/>
                <a:gd name="T17" fmla="*/ 278 h 863"/>
                <a:gd name="T18" fmla="*/ 37 w 266"/>
                <a:gd name="T19" fmla="*/ 307 h 863"/>
                <a:gd name="T20" fmla="*/ 10 w 266"/>
                <a:gd name="T21" fmla="*/ 337 h 863"/>
                <a:gd name="T22" fmla="*/ 32 w 266"/>
                <a:gd name="T23" fmla="*/ 359 h 863"/>
                <a:gd name="T24" fmla="*/ 79 w 266"/>
                <a:gd name="T25" fmla="*/ 371 h 863"/>
                <a:gd name="T26" fmla="*/ 98 w 266"/>
                <a:gd name="T27" fmla="*/ 379 h 863"/>
                <a:gd name="T28" fmla="*/ 106 w 266"/>
                <a:gd name="T29" fmla="*/ 428 h 863"/>
                <a:gd name="T30" fmla="*/ 116 w 266"/>
                <a:gd name="T31" fmla="*/ 479 h 863"/>
                <a:gd name="T32" fmla="*/ 116 w 266"/>
                <a:gd name="T33" fmla="*/ 516 h 863"/>
                <a:gd name="T34" fmla="*/ 108 w 266"/>
                <a:gd name="T35" fmla="*/ 557 h 863"/>
                <a:gd name="T36" fmla="*/ 130 w 266"/>
                <a:gd name="T37" fmla="*/ 587 h 863"/>
                <a:gd name="T38" fmla="*/ 139 w 266"/>
                <a:gd name="T39" fmla="*/ 617 h 863"/>
                <a:gd name="T40" fmla="*/ 138 w 266"/>
                <a:gd name="T41" fmla="*/ 656 h 863"/>
                <a:gd name="T42" fmla="*/ 123 w 266"/>
                <a:gd name="T43" fmla="*/ 696 h 863"/>
                <a:gd name="T44" fmla="*/ 84 w 266"/>
                <a:gd name="T45" fmla="*/ 741 h 863"/>
                <a:gd name="T46" fmla="*/ 38 w 266"/>
                <a:gd name="T47" fmla="*/ 793 h 863"/>
                <a:gd name="T48" fmla="*/ 20 w 266"/>
                <a:gd name="T49" fmla="*/ 845 h 863"/>
                <a:gd name="T50" fmla="*/ 35 w 266"/>
                <a:gd name="T51" fmla="*/ 848 h 863"/>
                <a:gd name="T52" fmla="*/ 68 w 266"/>
                <a:gd name="T53" fmla="*/ 823 h 863"/>
                <a:gd name="T54" fmla="*/ 100 w 266"/>
                <a:gd name="T55" fmla="*/ 793 h 863"/>
                <a:gd name="T56" fmla="*/ 131 w 266"/>
                <a:gd name="T57" fmla="*/ 774 h 863"/>
                <a:gd name="T58" fmla="*/ 165 w 266"/>
                <a:gd name="T59" fmla="*/ 774 h 863"/>
                <a:gd name="T60" fmla="*/ 199 w 266"/>
                <a:gd name="T61" fmla="*/ 795 h 863"/>
                <a:gd name="T62" fmla="*/ 224 w 266"/>
                <a:gd name="T63" fmla="*/ 821 h 863"/>
                <a:gd name="T64" fmla="*/ 245 w 266"/>
                <a:gd name="T65" fmla="*/ 845 h 863"/>
                <a:gd name="T66" fmla="*/ 255 w 266"/>
                <a:gd name="T67" fmla="*/ 845 h 863"/>
                <a:gd name="T68" fmla="*/ 255 w 266"/>
                <a:gd name="T69" fmla="*/ 813 h 863"/>
                <a:gd name="T70" fmla="*/ 246 w 266"/>
                <a:gd name="T71" fmla="*/ 784 h 863"/>
                <a:gd name="T72" fmla="*/ 232 w 266"/>
                <a:gd name="T73" fmla="*/ 757 h 863"/>
                <a:gd name="T74" fmla="*/ 202 w 266"/>
                <a:gd name="T75" fmla="*/ 711 h 863"/>
                <a:gd name="T76" fmla="*/ 197 w 266"/>
                <a:gd name="T77" fmla="*/ 656 h 863"/>
                <a:gd name="T78" fmla="*/ 206 w 266"/>
                <a:gd name="T79" fmla="*/ 588 h 863"/>
                <a:gd name="T80" fmla="*/ 223 w 266"/>
                <a:gd name="T81" fmla="*/ 546 h 863"/>
                <a:gd name="T82" fmla="*/ 244 w 266"/>
                <a:gd name="T83" fmla="*/ 532 h 863"/>
                <a:gd name="T84" fmla="*/ 242 w 266"/>
                <a:gd name="T85" fmla="*/ 472 h 863"/>
                <a:gd name="T86" fmla="*/ 259 w 266"/>
                <a:gd name="T87" fmla="*/ 421 h 863"/>
                <a:gd name="T88" fmla="*/ 265 w 266"/>
                <a:gd name="T89" fmla="*/ 233 h 863"/>
                <a:gd name="T90" fmla="*/ 254 w 266"/>
                <a:gd name="T91" fmla="*/ 125 h 863"/>
                <a:gd name="T92" fmla="*/ 221 w 266"/>
                <a:gd name="T93" fmla="*/ 31 h 863"/>
                <a:gd name="T94" fmla="*/ 203 w 266"/>
                <a:gd name="T95" fmla="*/ 31 h 863"/>
                <a:gd name="T96" fmla="*/ 183 w 266"/>
                <a:gd name="T97" fmla="*/ 9 h 863"/>
                <a:gd name="T98" fmla="*/ 169 w 266"/>
                <a:gd name="T99" fmla="*/ 2 h 8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6"/>
                <a:gd name="T151" fmla="*/ 0 h 863"/>
                <a:gd name="T152" fmla="*/ 266 w 266"/>
                <a:gd name="T153" fmla="*/ 863 h 8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6" h="863">
                  <a:moveTo>
                    <a:pt x="165" y="0"/>
                  </a:moveTo>
                  <a:lnTo>
                    <a:pt x="162" y="3"/>
                  </a:lnTo>
                  <a:lnTo>
                    <a:pt x="158" y="9"/>
                  </a:lnTo>
                  <a:lnTo>
                    <a:pt x="153" y="19"/>
                  </a:lnTo>
                  <a:lnTo>
                    <a:pt x="151" y="27"/>
                  </a:lnTo>
                  <a:lnTo>
                    <a:pt x="147" y="35"/>
                  </a:lnTo>
                  <a:lnTo>
                    <a:pt x="142" y="49"/>
                  </a:lnTo>
                  <a:lnTo>
                    <a:pt x="138" y="63"/>
                  </a:lnTo>
                  <a:lnTo>
                    <a:pt x="134" y="75"/>
                  </a:lnTo>
                  <a:lnTo>
                    <a:pt x="131" y="88"/>
                  </a:lnTo>
                  <a:lnTo>
                    <a:pt x="128" y="102"/>
                  </a:lnTo>
                  <a:lnTo>
                    <a:pt x="125" y="117"/>
                  </a:lnTo>
                  <a:lnTo>
                    <a:pt x="122" y="132"/>
                  </a:lnTo>
                  <a:lnTo>
                    <a:pt x="119" y="146"/>
                  </a:lnTo>
                  <a:lnTo>
                    <a:pt x="117" y="159"/>
                  </a:lnTo>
                  <a:lnTo>
                    <a:pt x="114" y="171"/>
                  </a:lnTo>
                  <a:lnTo>
                    <a:pt x="111" y="188"/>
                  </a:lnTo>
                  <a:lnTo>
                    <a:pt x="108" y="202"/>
                  </a:lnTo>
                  <a:lnTo>
                    <a:pt x="106" y="215"/>
                  </a:lnTo>
                  <a:lnTo>
                    <a:pt x="104" y="227"/>
                  </a:lnTo>
                  <a:lnTo>
                    <a:pt x="101" y="237"/>
                  </a:lnTo>
                  <a:lnTo>
                    <a:pt x="97" y="246"/>
                  </a:lnTo>
                  <a:lnTo>
                    <a:pt x="94" y="252"/>
                  </a:lnTo>
                  <a:lnTo>
                    <a:pt x="89" y="257"/>
                  </a:lnTo>
                  <a:lnTo>
                    <a:pt x="83" y="263"/>
                  </a:lnTo>
                  <a:lnTo>
                    <a:pt x="76" y="270"/>
                  </a:lnTo>
                  <a:lnTo>
                    <a:pt x="68" y="278"/>
                  </a:lnTo>
                  <a:lnTo>
                    <a:pt x="57" y="287"/>
                  </a:lnTo>
                  <a:lnTo>
                    <a:pt x="47" y="297"/>
                  </a:lnTo>
                  <a:lnTo>
                    <a:pt x="37" y="307"/>
                  </a:lnTo>
                  <a:lnTo>
                    <a:pt x="27" y="316"/>
                  </a:lnTo>
                  <a:lnTo>
                    <a:pt x="19" y="326"/>
                  </a:lnTo>
                  <a:lnTo>
                    <a:pt x="10" y="337"/>
                  </a:lnTo>
                  <a:lnTo>
                    <a:pt x="0" y="350"/>
                  </a:lnTo>
                  <a:lnTo>
                    <a:pt x="17" y="354"/>
                  </a:lnTo>
                  <a:lnTo>
                    <a:pt x="32" y="359"/>
                  </a:lnTo>
                  <a:lnTo>
                    <a:pt x="48" y="364"/>
                  </a:lnTo>
                  <a:lnTo>
                    <a:pt x="65" y="368"/>
                  </a:lnTo>
                  <a:lnTo>
                    <a:pt x="79" y="371"/>
                  </a:lnTo>
                  <a:lnTo>
                    <a:pt x="88" y="370"/>
                  </a:lnTo>
                  <a:lnTo>
                    <a:pt x="95" y="365"/>
                  </a:lnTo>
                  <a:lnTo>
                    <a:pt x="98" y="379"/>
                  </a:lnTo>
                  <a:lnTo>
                    <a:pt x="100" y="392"/>
                  </a:lnTo>
                  <a:lnTo>
                    <a:pt x="103" y="409"/>
                  </a:lnTo>
                  <a:lnTo>
                    <a:pt x="106" y="428"/>
                  </a:lnTo>
                  <a:lnTo>
                    <a:pt x="111" y="448"/>
                  </a:lnTo>
                  <a:lnTo>
                    <a:pt x="114" y="463"/>
                  </a:lnTo>
                  <a:lnTo>
                    <a:pt x="116" y="479"/>
                  </a:lnTo>
                  <a:lnTo>
                    <a:pt x="118" y="493"/>
                  </a:lnTo>
                  <a:lnTo>
                    <a:pt x="119" y="506"/>
                  </a:lnTo>
                  <a:lnTo>
                    <a:pt x="116" y="516"/>
                  </a:lnTo>
                  <a:lnTo>
                    <a:pt x="111" y="526"/>
                  </a:lnTo>
                  <a:lnTo>
                    <a:pt x="104" y="535"/>
                  </a:lnTo>
                  <a:lnTo>
                    <a:pt x="108" y="557"/>
                  </a:lnTo>
                  <a:lnTo>
                    <a:pt x="114" y="579"/>
                  </a:lnTo>
                  <a:lnTo>
                    <a:pt x="117" y="599"/>
                  </a:lnTo>
                  <a:lnTo>
                    <a:pt x="130" y="587"/>
                  </a:lnTo>
                  <a:lnTo>
                    <a:pt x="132" y="594"/>
                  </a:lnTo>
                  <a:lnTo>
                    <a:pt x="136" y="605"/>
                  </a:lnTo>
                  <a:lnTo>
                    <a:pt x="139" y="617"/>
                  </a:lnTo>
                  <a:lnTo>
                    <a:pt x="141" y="631"/>
                  </a:lnTo>
                  <a:lnTo>
                    <a:pt x="140" y="643"/>
                  </a:lnTo>
                  <a:lnTo>
                    <a:pt x="138" y="656"/>
                  </a:lnTo>
                  <a:lnTo>
                    <a:pt x="136" y="670"/>
                  </a:lnTo>
                  <a:lnTo>
                    <a:pt x="131" y="683"/>
                  </a:lnTo>
                  <a:lnTo>
                    <a:pt x="123" y="696"/>
                  </a:lnTo>
                  <a:lnTo>
                    <a:pt x="111" y="713"/>
                  </a:lnTo>
                  <a:lnTo>
                    <a:pt x="99" y="725"/>
                  </a:lnTo>
                  <a:lnTo>
                    <a:pt x="84" y="741"/>
                  </a:lnTo>
                  <a:lnTo>
                    <a:pt x="65" y="757"/>
                  </a:lnTo>
                  <a:lnTo>
                    <a:pt x="50" y="777"/>
                  </a:lnTo>
                  <a:lnTo>
                    <a:pt x="38" y="793"/>
                  </a:lnTo>
                  <a:lnTo>
                    <a:pt x="29" y="810"/>
                  </a:lnTo>
                  <a:lnTo>
                    <a:pt x="23" y="826"/>
                  </a:lnTo>
                  <a:lnTo>
                    <a:pt x="20" y="845"/>
                  </a:lnTo>
                  <a:lnTo>
                    <a:pt x="21" y="862"/>
                  </a:lnTo>
                  <a:lnTo>
                    <a:pt x="29" y="853"/>
                  </a:lnTo>
                  <a:lnTo>
                    <a:pt x="35" y="848"/>
                  </a:lnTo>
                  <a:lnTo>
                    <a:pt x="41" y="845"/>
                  </a:lnTo>
                  <a:lnTo>
                    <a:pt x="59" y="832"/>
                  </a:lnTo>
                  <a:lnTo>
                    <a:pt x="68" y="823"/>
                  </a:lnTo>
                  <a:lnTo>
                    <a:pt x="77" y="811"/>
                  </a:lnTo>
                  <a:lnTo>
                    <a:pt x="89" y="801"/>
                  </a:lnTo>
                  <a:lnTo>
                    <a:pt x="100" y="793"/>
                  </a:lnTo>
                  <a:lnTo>
                    <a:pt x="111" y="786"/>
                  </a:lnTo>
                  <a:lnTo>
                    <a:pt x="122" y="779"/>
                  </a:lnTo>
                  <a:lnTo>
                    <a:pt x="131" y="774"/>
                  </a:lnTo>
                  <a:lnTo>
                    <a:pt x="142" y="771"/>
                  </a:lnTo>
                  <a:lnTo>
                    <a:pt x="153" y="770"/>
                  </a:lnTo>
                  <a:lnTo>
                    <a:pt x="165" y="774"/>
                  </a:lnTo>
                  <a:lnTo>
                    <a:pt x="177" y="779"/>
                  </a:lnTo>
                  <a:lnTo>
                    <a:pt x="188" y="787"/>
                  </a:lnTo>
                  <a:lnTo>
                    <a:pt x="199" y="795"/>
                  </a:lnTo>
                  <a:lnTo>
                    <a:pt x="207" y="803"/>
                  </a:lnTo>
                  <a:lnTo>
                    <a:pt x="215" y="812"/>
                  </a:lnTo>
                  <a:lnTo>
                    <a:pt x="224" y="821"/>
                  </a:lnTo>
                  <a:lnTo>
                    <a:pt x="234" y="832"/>
                  </a:lnTo>
                  <a:lnTo>
                    <a:pt x="240" y="838"/>
                  </a:lnTo>
                  <a:lnTo>
                    <a:pt x="245" y="845"/>
                  </a:lnTo>
                  <a:lnTo>
                    <a:pt x="249" y="851"/>
                  </a:lnTo>
                  <a:lnTo>
                    <a:pt x="255" y="855"/>
                  </a:lnTo>
                  <a:lnTo>
                    <a:pt x="255" y="845"/>
                  </a:lnTo>
                  <a:lnTo>
                    <a:pt x="255" y="834"/>
                  </a:lnTo>
                  <a:lnTo>
                    <a:pt x="256" y="823"/>
                  </a:lnTo>
                  <a:lnTo>
                    <a:pt x="255" y="813"/>
                  </a:lnTo>
                  <a:lnTo>
                    <a:pt x="253" y="801"/>
                  </a:lnTo>
                  <a:lnTo>
                    <a:pt x="250" y="792"/>
                  </a:lnTo>
                  <a:lnTo>
                    <a:pt x="246" y="784"/>
                  </a:lnTo>
                  <a:lnTo>
                    <a:pt x="243" y="775"/>
                  </a:lnTo>
                  <a:lnTo>
                    <a:pt x="238" y="765"/>
                  </a:lnTo>
                  <a:lnTo>
                    <a:pt x="232" y="757"/>
                  </a:lnTo>
                  <a:lnTo>
                    <a:pt x="219" y="740"/>
                  </a:lnTo>
                  <a:lnTo>
                    <a:pt x="212" y="728"/>
                  </a:lnTo>
                  <a:lnTo>
                    <a:pt x="202" y="711"/>
                  </a:lnTo>
                  <a:lnTo>
                    <a:pt x="199" y="695"/>
                  </a:lnTo>
                  <a:lnTo>
                    <a:pt x="200" y="679"/>
                  </a:lnTo>
                  <a:lnTo>
                    <a:pt x="197" y="656"/>
                  </a:lnTo>
                  <a:lnTo>
                    <a:pt x="200" y="635"/>
                  </a:lnTo>
                  <a:lnTo>
                    <a:pt x="201" y="612"/>
                  </a:lnTo>
                  <a:lnTo>
                    <a:pt x="206" y="588"/>
                  </a:lnTo>
                  <a:lnTo>
                    <a:pt x="212" y="563"/>
                  </a:lnTo>
                  <a:lnTo>
                    <a:pt x="217" y="549"/>
                  </a:lnTo>
                  <a:lnTo>
                    <a:pt x="223" y="546"/>
                  </a:lnTo>
                  <a:lnTo>
                    <a:pt x="228" y="549"/>
                  </a:lnTo>
                  <a:lnTo>
                    <a:pt x="236" y="560"/>
                  </a:lnTo>
                  <a:lnTo>
                    <a:pt x="244" y="532"/>
                  </a:lnTo>
                  <a:lnTo>
                    <a:pt x="255" y="491"/>
                  </a:lnTo>
                  <a:lnTo>
                    <a:pt x="247" y="483"/>
                  </a:lnTo>
                  <a:lnTo>
                    <a:pt x="242" y="472"/>
                  </a:lnTo>
                  <a:lnTo>
                    <a:pt x="239" y="461"/>
                  </a:lnTo>
                  <a:lnTo>
                    <a:pt x="238" y="444"/>
                  </a:lnTo>
                  <a:lnTo>
                    <a:pt x="259" y="421"/>
                  </a:lnTo>
                  <a:lnTo>
                    <a:pt x="244" y="402"/>
                  </a:lnTo>
                  <a:lnTo>
                    <a:pt x="264" y="261"/>
                  </a:lnTo>
                  <a:lnTo>
                    <a:pt x="265" y="233"/>
                  </a:lnTo>
                  <a:lnTo>
                    <a:pt x="263" y="207"/>
                  </a:lnTo>
                  <a:lnTo>
                    <a:pt x="261" y="180"/>
                  </a:lnTo>
                  <a:lnTo>
                    <a:pt x="254" y="125"/>
                  </a:lnTo>
                  <a:lnTo>
                    <a:pt x="241" y="76"/>
                  </a:lnTo>
                  <a:lnTo>
                    <a:pt x="231" y="49"/>
                  </a:lnTo>
                  <a:lnTo>
                    <a:pt x="221" y="31"/>
                  </a:lnTo>
                  <a:lnTo>
                    <a:pt x="216" y="51"/>
                  </a:lnTo>
                  <a:lnTo>
                    <a:pt x="209" y="38"/>
                  </a:lnTo>
                  <a:lnTo>
                    <a:pt x="203" y="31"/>
                  </a:lnTo>
                  <a:lnTo>
                    <a:pt x="191" y="17"/>
                  </a:lnTo>
                  <a:lnTo>
                    <a:pt x="188" y="14"/>
                  </a:lnTo>
                  <a:lnTo>
                    <a:pt x="183" y="9"/>
                  </a:lnTo>
                  <a:lnTo>
                    <a:pt x="180" y="7"/>
                  </a:lnTo>
                  <a:lnTo>
                    <a:pt x="173" y="5"/>
                  </a:lnTo>
                  <a:lnTo>
                    <a:pt x="169" y="2"/>
                  </a:lnTo>
                  <a:lnTo>
                    <a:pt x="165" y="0"/>
                  </a:lnTo>
                </a:path>
              </a:pathLst>
            </a:custGeom>
            <a:solidFill>
              <a:srgbClr val="7F7F9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grpSp>
          <p:nvGrpSpPr>
            <p:cNvPr id="46109" name="Group 1034"/>
            <p:cNvGrpSpPr>
              <a:grpSpLocks/>
            </p:cNvGrpSpPr>
            <p:nvPr/>
          </p:nvGrpSpPr>
          <p:grpSpPr bwMode="auto">
            <a:xfrm>
              <a:off x="4282" y="1517"/>
              <a:ext cx="20" cy="21"/>
              <a:chOff x="4282" y="1517"/>
              <a:chExt cx="20" cy="21"/>
            </a:xfrm>
          </p:grpSpPr>
          <p:sp>
            <p:nvSpPr>
              <p:cNvPr id="46120" name="Oval 1035"/>
              <p:cNvSpPr>
                <a:spLocks noChangeArrowheads="1"/>
              </p:cNvSpPr>
              <p:nvPr/>
            </p:nvSpPr>
            <p:spPr bwMode="auto">
              <a:xfrm>
                <a:off x="4282" y="1517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6121" name="Arc 1036"/>
              <p:cNvSpPr>
                <a:spLocks/>
              </p:cNvSpPr>
              <p:nvPr/>
            </p:nvSpPr>
            <p:spPr bwMode="auto">
              <a:xfrm>
                <a:off x="4283" y="1519"/>
                <a:ext cx="19" cy="19"/>
              </a:xfrm>
              <a:custGeom>
                <a:avLst/>
                <a:gdLst>
                  <a:gd name="T0" fmla="*/ 0 w 42289"/>
                  <a:gd name="T1" fmla="*/ 0 h 43200"/>
                  <a:gd name="T2" fmla="*/ 0 w 42289"/>
                  <a:gd name="T3" fmla="*/ 0 h 43200"/>
                  <a:gd name="T4" fmla="*/ 0 w 4228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2289"/>
                  <a:gd name="T10" fmla="*/ 0 h 43200"/>
                  <a:gd name="T11" fmla="*/ 42289 w 4228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89" h="43200" fill="none" extrusionOk="0">
                    <a:moveTo>
                      <a:pt x="0" y="15393"/>
                    </a:moveTo>
                    <a:cubicBezTo>
                      <a:pt x="2741" y="6256"/>
                      <a:pt x="11150" y="-1"/>
                      <a:pt x="20689" y="0"/>
                    </a:cubicBezTo>
                    <a:cubicBezTo>
                      <a:pt x="32618" y="0"/>
                      <a:pt x="42289" y="9670"/>
                      <a:pt x="42289" y="21600"/>
                    </a:cubicBezTo>
                    <a:cubicBezTo>
                      <a:pt x="42289" y="33529"/>
                      <a:pt x="32618" y="43200"/>
                      <a:pt x="20689" y="43200"/>
                    </a:cubicBezTo>
                    <a:cubicBezTo>
                      <a:pt x="13890" y="43200"/>
                      <a:pt x="7488" y="39999"/>
                      <a:pt x="3409" y="34560"/>
                    </a:cubicBezTo>
                  </a:path>
                  <a:path w="42289" h="43200" stroke="0" extrusionOk="0">
                    <a:moveTo>
                      <a:pt x="0" y="15393"/>
                    </a:moveTo>
                    <a:cubicBezTo>
                      <a:pt x="2741" y="6256"/>
                      <a:pt x="11150" y="-1"/>
                      <a:pt x="20689" y="0"/>
                    </a:cubicBezTo>
                    <a:cubicBezTo>
                      <a:pt x="32618" y="0"/>
                      <a:pt x="42289" y="9670"/>
                      <a:pt x="42289" y="21600"/>
                    </a:cubicBezTo>
                    <a:cubicBezTo>
                      <a:pt x="42289" y="33529"/>
                      <a:pt x="32618" y="43200"/>
                      <a:pt x="20689" y="43200"/>
                    </a:cubicBezTo>
                    <a:cubicBezTo>
                      <a:pt x="13890" y="43200"/>
                      <a:pt x="7488" y="39999"/>
                      <a:pt x="3409" y="34560"/>
                    </a:cubicBezTo>
                    <a:lnTo>
                      <a:pt x="20689" y="21600"/>
                    </a:lnTo>
                    <a:lnTo>
                      <a:pt x="0" y="1539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10" name="Group 1037"/>
            <p:cNvGrpSpPr>
              <a:grpSpLocks/>
            </p:cNvGrpSpPr>
            <p:nvPr/>
          </p:nvGrpSpPr>
          <p:grpSpPr bwMode="auto">
            <a:xfrm>
              <a:off x="4300" y="1569"/>
              <a:ext cx="52" cy="59"/>
              <a:chOff x="4300" y="1569"/>
              <a:chExt cx="52" cy="59"/>
            </a:xfrm>
          </p:grpSpPr>
          <p:sp>
            <p:nvSpPr>
              <p:cNvPr id="46115" name="Arc 1038"/>
              <p:cNvSpPr>
                <a:spLocks/>
              </p:cNvSpPr>
              <p:nvPr/>
            </p:nvSpPr>
            <p:spPr bwMode="auto">
              <a:xfrm>
                <a:off x="4300" y="1580"/>
                <a:ext cx="52" cy="12"/>
              </a:xfrm>
              <a:custGeom>
                <a:avLst/>
                <a:gdLst>
                  <a:gd name="T0" fmla="*/ 0 w 43200"/>
                  <a:gd name="T1" fmla="*/ 0 h 25999"/>
                  <a:gd name="T2" fmla="*/ 0 w 43200"/>
                  <a:gd name="T3" fmla="*/ 0 h 25999"/>
                  <a:gd name="T4" fmla="*/ 0 w 43200"/>
                  <a:gd name="T5" fmla="*/ 0 h 25999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999"/>
                  <a:gd name="T11" fmla="*/ 43200 w 43200"/>
                  <a:gd name="T12" fmla="*/ 25999 h 259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999" fill="none" extrusionOk="0">
                    <a:moveTo>
                      <a:pt x="42747" y="-1"/>
                    </a:moveTo>
                    <a:cubicBezTo>
                      <a:pt x="43048" y="1446"/>
                      <a:pt x="43200" y="2921"/>
                      <a:pt x="43200" y="4399"/>
                    </a:cubicBezTo>
                    <a:cubicBezTo>
                      <a:pt x="43200" y="16328"/>
                      <a:pt x="33529" y="25999"/>
                      <a:pt x="21600" y="25999"/>
                    </a:cubicBezTo>
                    <a:cubicBezTo>
                      <a:pt x="9670" y="25999"/>
                      <a:pt x="0" y="16328"/>
                      <a:pt x="0" y="4399"/>
                    </a:cubicBezTo>
                  </a:path>
                  <a:path w="43200" h="25999" stroke="0" extrusionOk="0">
                    <a:moveTo>
                      <a:pt x="42747" y="-1"/>
                    </a:moveTo>
                    <a:cubicBezTo>
                      <a:pt x="43048" y="1446"/>
                      <a:pt x="43200" y="2921"/>
                      <a:pt x="43200" y="4399"/>
                    </a:cubicBezTo>
                    <a:cubicBezTo>
                      <a:pt x="43200" y="16328"/>
                      <a:pt x="33529" y="25999"/>
                      <a:pt x="21600" y="25999"/>
                    </a:cubicBezTo>
                    <a:cubicBezTo>
                      <a:pt x="9670" y="25999"/>
                      <a:pt x="0" y="16328"/>
                      <a:pt x="0" y="4399"/>
                    </a:cubicBezTo>
                    <a:lnTo>
                      <a:pt x="21600" y="4399"/>
                    </a:lnTo>
                    <a:lnTo>
                      <a:pt x="4274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6116" name="Arc 1039"/>
              <p:cNvSpPr>
                <a:spLocks/>
              </p:cNvSpPr>
              <p:nvPr/>
            </p:nvSpPr>
            <p:spPr bwMode="auto">
              <a:xfrm>
                <a:off x="4300" y="1569"/>
                <a:ext cx="52" cy="13"/>
              </a:xfrm>
              <a:custGeom>
                <a:avLst/>
                <a:gdLst>
                  <a:gd name="T0" fmla="*/ 0 w 43200"/>
                  <a:gd name="T1" fmla="*/ 0 h 27752"/>
                  <a:gd name="T2" fmla="*/ 0 w 43200"/>
                  <a:gd name="T3" fmla="*/ 0 h 27752"/>
                  <a:gd name="T4" fmla="*/ 0 w 43200"/>
                  <a:gd name="T5" fmla="*/ 0 h 2775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7752"/>
                  <a:gd name="T11" fmla="*/ 43200 w 43200"/>
                  <a:gd name="T12" fmla="*/ 27752 h 277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7752" fill="none" extrusionOk="0">
                    <a:moveTo>
                      <a:pt x="42305" y="-1"/>
                    </a:moveTo>
                    <a:cubicBezTo>
                      <a:pt x="42898" y="1996"/>
                      <a:pt x="43200" y="4068"/>
                      <a:pt x="43200" y="6152"/>
                    </a:cubicBezTo>
                    <a:cubicBezTo>
                      <a:pt x="43200" y="18081"/>
                      <a:pt x="33529" y="27752"/>
                      <a:pt x="21600" y="27752"/>
                    </a:cubicBezTo>
                    <a:cubicBezTo>
                      <a:pt x="9670" y="27752"/>
                      <a:pt x="0" y="18081"/>
                      <a:pt x="0" y="6152"/>
                    </a:cubicBezTo>
                    <a:cubicBezTo>
                      <a:pt x="-1" y="5468"/>
                      <a:pt x="32" y="4784"/>
                      <a:pt x="97" y="4104"/>
                    </a:cubicBezTo>
                  </a:path>
                  <a:path w="43200" h="27752" stroke="0" extrusionOk="0">
                    <a:moveTo>
                      <a:pt x="42305" y="-1"/>
                    </a:moveTo>
                    <a:cubicBezTo>
                      <a:pt x="42898" y="1996"/>
                      <a:pt x="43200" y="4068"/>
                      <a:pt x="43200" y="6152"/>
                    </a:cubicBezTo>
                    <a:cubicBezTo>
                      <a:pt x="43200" y="18081"/>
                      <a:pt x="33529" y="27752"/>
                      <a:pt x="21600" y="27752"/>
                    </a:cubicBezTo>
                    <a:cubicBezTo>
                      <a:pt x="9670" y="27752"/>
                      <a:pt x="0" y="18081"/>
                      <a:pt x="0" y="6152"/>
                    </a:cubicBezTo>
                    <a:cubicBezTo>
                      <a:pt x="-1" y="5468"/>
                      <a:pt x="32" y="4784"/>
                      <a:pt x="97" y="4104"/>
                    </a:cubicBezTo>
                    <a:lnTo>
                      <a:pt x="21600" y="6152"/>
                    </a:lnTo>
                    <a:lnTo>
                      <a:pt x="4230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6117" name="Arc 1040"/>
              <p:cNvSpPr>
                <a:spLocks/>
              </p:cNvSpPr>
              <p:nvPr/>
            </p:nvSpPr>
            <p:spPr bwMode="auto">
              <a:xfrm>
                <a:off x="4300" y="1592"/>
                <a:ext cx="52" cy="13"/>
              </a:xfrm>
              <a:custGeom>
                <a:avLst/>
                <a:gdLst>
                  <a:gd name="T0" fmla="*/ 0 w 43200"/>
                  <a:gd name="T1" fmla="*/ 0 h 25797"/>
                  <a:gd name="T2" fmla="*/ 0 w 43200"/>
                  <a:gd name="T3" fmla="*/ 0 h 25797"/>
                  <a:gd name="T4" fmla="*/ 0 w 43200"/>
                  <a:gd name="T5" fmla="*/ 0 h 257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797"/>
                  <a:gd name="T11" fmla="*/ 43200 w 43200"/>
                  <a:gd name="T12" fmla="*/ 25797 h 257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797" fill="none" extrusionOk="0">
                    <a:moveTo>
                      <a:pt x="42788" y="-1"/>
                    </a:moveTo>
                    <a:cubicBezTo>
                      <a:pt x="43062" y="1382"/>
                      <a:pt x="43200" y="2787"/>
                      <a:pt x="43200" y="4197"/>
                    </a:cubicBezTo>
                    <a:cubicBezTo>
                      <a:pt x="43200" y="16126"/>
                      <a:pt x="33529" y="25797"/>
                      <a:pt x="21600" y="25797"/>
                    </a:cubicBezTo>
                    <a:cubicBezTo>
                      <a:pt x="9670" y="25797"/>
                      <a:pt x="0" y="16126"/>
                      <a:pt x="0" y="4197"/>
                    </a:cubicBezTo>
                    <a:cubicBezTo>
                      <a:pt x="-1" y="3513"/>
                      <a:pt x="32" y="2829"/>
                      <a:pt x="97" y="2149"/>
                    </a:cubicBezTo>
                  </a:path>
                  <a:path w="43200" h="25797" stroke="0" extrusionOk="0">
                    <a:moveTo>
                      <a:pt x="42788" y="-1"/>
                    </a:moveTo>
                    <a:cubicBezTo>
                      <a:pt x="43062" y="1382"/>
                      <a:pt x="43200" y="2787"/>
                      <a:pt x="43200" y="4197"/>
                    </a:cubicBezTo>
                    <a:cubicBezTo>
                      <a:pt x="43200" y="16126"/>
                      <a:pt x="33529" y="25797"/>
                      <a:pt x="21600" y="25797"/>
                    </a:cubicBezTo>
                    <a:cubicBezTo>
                      <a:pt x="9670" y="25797"/>
                      <a:pt x="0" y="16126"/>
                      <a:pt x="0" y="4197"/>
                    </a:cubicBezTo>
                    <a:cubicBezTo>
                      <a:pt x="-1" y="3513"/>
                      <a:pt x="32" y="2829"/>
                      <a:pt x="97" y="2149"/>
                    </a:cubicBezTo>
                    <a:lnTo>
                      <a:pt x="21600" y="4197"/>
                    </a:lnTo>
                    <a:lnTo>
                      <a:pt x="4278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6118" name="Arc 1041"/>
              <p:cNvSpPr>
                <a:spLocks/>
              </p:cNvSpPr>
              <p:nvPr/>
            </p:nvSpPr>
            <p:spPr bwMode="auto">
              <a:xfrm>
                <a:off x="4300" y="1604"/>
                <a:ext cx="52" cy="11"/>
              </a:xfrm>
              <a:custGeom>
                <a:avLst/>
                <a:gdLst>
                  <a:gd name="T0" fmla="*/ 0 w 43200"/>
                  <a:gd name="T1" fmla="*/ 0 h 23834"/>
                  <a:gd name="T2" fmla="*/ 0 w 43200"/>
                  <a:gd name="T3" fmla="*/ 0 h 23834"/>
                  <a:gd name="T4" fmla="*/ 0 w 43200"/>
                  <a:gd name="T5" fmla="*/ 0 h 23834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834"/>
                  <a:gd name="T11" fmla="*/ 43200 w 43200"/>
                  <a:gd name="T12" fmla="*/ 23834 h 238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834" fill="none" extrusionOk="0">
                    <a:moveTo>
                      <a:pt x="43084" y="-1"/>
                    </a:moveTo>
                    <a:cubicBezTo>
                      <a:pt x="43161" y="742"/>
                      <a:pt x="43200" y="1487"/>
                      <a:pt x="43200" y="2234"/>
                    </a:cubicBezTo>
                    <a:cubicBezTo>
                      <a:pt x="43200" y="14163"/>
                      <a:pt x="33529" y="23834"/>
                      <a:pt x="21600" y="23834"/>
                    </a:cubicBezTo>
                    <a:cubicBezTo>
                      <a:pt x="9670" y="23834"/>
                      <a:pt x="0" y="14163"/>
                      <a:pt x="0" y="2234"/>
                    </a:cubicBezTo>
                  </a:path>
                  <a:path w="43200" h="23834" stroke="0" extrusionOk="0">
                    <a:moveTo>
                      <a:pt x="43084" y="-1"/>
                    </a:moveTo>
                    <a:cubicBezTo>
                      <a:pt x="43161" y="742"/>
                      <a:pt x="43200" y="1487"/>
                      <a:pt x="43200" y="2234"/>
                    </a:cubicBezTo>
                    <a:cubicBezTo>
                      <a:pt x="43200" y="14163"/>
                      <a:pt x="33529" y="23834"/>
                      <a:pt x="21600" y="23834"/>
                    </a:cubicBezTo>
                    <a:cubicBezTo>
                      <a:pt x="9670" y="23834"/>
                      <a:pt x="0" y="14163"/>
                      <a:pt x="0" y="2234"/>
                    </a:cubicBezTo>
                    <a:lnTo>
                      <a:pt x="21600" y="2234"/>
                    </a:lnTo>
                    <a:lnTo>
                      <a:pt x="43084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6119" name="Arc 1042"/>
              <p:cNvSpPr>
                <a:spLocks/>
              </p:cNvSpPr>
              <p:nvPr/>
            </p:nvSpPr>
            <p:spPr bwMode="auto">
              <a:xfrm>
                <a:off x="4300" y="1616"/>
                <a:ext cx="52" cy="12"/>
              </a:xfrm>
              <a:custGeom>
                <a:avLst/>
                <a:gdLst>
                  <a:gd name="T0" fmla="*/ 0 w 43200"/>
                  <a:gd name="T1" fmla="*/ 0 h 25999"/>
                  <a:gd name="T2" fmla="*/ 0 w 43200"/>
                  <a:gd name="T3" fmla="*/ 0 h 25999"/>
                  <a:gd name="T4" fmla="*/ 0 w 43200"/>
                  <a:gd name="T5" fmla="*/ 0 h 25999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999"/>
                  <a:gd name="T11" fmla="*/ 43200 w 43200"/>
                  <a:gd name="T12" fmla="*/ 25999 h 259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999" fill="none" extrusionOk="0">
                    <a:moveTo>
                      <a:pt x="42747" y="-1"/>
                    </a:moveTo>
                    <a:cubicBezTo>
                      <a:pt x="43048" y="1446"/>
                      <a:pt x="43200" y="2921"/>
                      <a:pt x="43200" y="4399"/>
                    </a:cubicBezTo>
                    <a:cubicBezTo>
                      <a:pt x="43200" y="16328"/>
                      <a:pt x="33529" y="25999"/>
                      <a:pt x="21600" y="25999"/>
                    </a:cubicBezTo>
                    <a:cubicBezTo>
                      <a:pt x="9670" y="25999"/>
                      <a:pt x="0" y="16328"/>
                      <a:pt x="0" y="4399"/>
                    </a:cubicBezTo>
                  </a:path>
                  <a:path w="43200" h="25999" stroke="0" extrusionOk="0">
                    <a:moveTo>
                      <a:pt x="42747" y="-1"/>
                    </a:moveTo>
                    <a:cubicBezTo>
                      <a:pt x="43048" y="1446"/>
                      <a:pt x="43200" y="2921"/>
                      <a:pt x="43200" y="4399"/>
                    </a:cubicBezTo>
                    <a:cubicBezTo>
                      <a:pt x="43200" y="16328"/>
                      <a:pt x="33529" y="25999"/>
                      <a:pt x="21600" y="25999"/>
                    </a:cubicBezTo>
                    <a:cubicBezTo>
                      <a:pt x="9670" y="25999"/>
                      <a:pt x="0" y="16328"/>
                      <a:pt x="0" y="4399"/>
                    </a:cubicBezTo>
                    <a:lnTo>
                      <a:pt x="21600" y="4399"/>
                    </a:lnTo>
                    <a:lnTo>
                      <a:pt x="4274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111" name="Freeform 1043"/>
            <p:cNvSpPr>
              <a:spLocks/>
            </p:cNvSpPr>
            <p:nvPr/>
          </p:nvSpPr>
          <p:spPr bwMode="auto">
            <a:xfrm>
              <a:off x="4112" y="1443"/>
              <a:ext cx="181" cy="860"/>
            </a:xfrm>
            <a:custGeom>
              <a:avLst/>
              <a:gdLst>
                <a:gd name="T0" fmla="*/ 152 w 181"/>
                <a:gd name="T1" fmla="*/ 18 h 860"/>
                <a:gd name="T2" fmla="*/ 137 w 181"/>
                <a:gd name="T3" fmla="*/ 58 h 860"/>
                <a:gd name="T4" fmla="*/ 123 w 181"/>
                <a:gd name="T5" fmla="*/ 115 h 860"/>
                <a:gd name="T6" fmla="*/ 112 w 181"/>
                <a:gd name="T7" fmla="*/ 172 h 860"/>
                <a:gd name="T8" fmla="*/ 102 w 181"/>
                <a:gd name="T9" fmla="*/ 227 h 860"/>
                <a:gd name="T10" fmla="*/ 87 w 181"/>
                <a:gd name="T11" fmla="*/ 258 h 860"/>
                <a:gd name="T12" fmla="*/ 55 w 181"/>
                <a:gd name="T13" fmla="*/ 287 h 860"/>
                <a:gd name="T14" fmla="*/ 16 w 181"/>
                <a:gd name="T15" fmla="*/ 327 h 860"/>
                <a:gd name="T16" fmla="*/ 31 w 181"/>
                <a:gd name="T17" fmla="*/ 357 h 860"/>
                <a:gd name="T18" fmla="*/ 77 w 181"/>
                <a:gd name="T19" fmla="*/ 369 h 860"/>
                <a:gd name="T20" fmla="*/ 98 w 181"/>
                <a:gd name="T21" fmla="*/ 391 h 860"/>
                <a:gd name="T22" fmla="*/ 112 w 181"/>
                <a:gd name="T23" fmla="*/ 461 h 860"/>
                <a:gd name="T24" fmla="*/ 114 w 181"/>
                <a:gd name="T25" fmla="*/ 515 h 860"/>
                <a:gd name="T26" fmla="*/ 112 w 181"/>
                <a:gd name="T27" fmla="*/ 578 h 860"/>
                <a:gd name="T28" fmla="*/ 135 w 181"/>
                <a:gd name="T29" fmla="*/ 604 h 860"/>
                <a:gd name="T30" fmla="*/ 137 w 181"/>
                <a:gd name="T31" fmla="*/ 655 h 860"/>
                <a:gd name="T32" fmla="*/ 109 w 181"/>
                <a:gd name="T33" fmla="*/ 712 h 860"/>
                <a:gd name="T34" fmla="*/ 63 w 181"/>
                <a:gd name="T35" fmla="*/ 757 h 860"/>
                <a:gd name="T36" fmla="*/ 36 w 181"/>
                <a:gd name="T37" fmla="*/ 793 h 860"/>
                <a:gd name="T38" fmla="*/ 21 w 181"/>
                <a:gd name="T39" fmla="*/ 825 h 860"/>
                <a:gd name="T40" fmla="*/ 25 w 181"/>
                <a:gd name="T41" fmla="*/ 852 h 860"/>
                <a:gd name="T42" fmla="*/ 56 w 181"/>
                <a:gd name="T43" fmla="*/ 830 h 860"/>
                <a:gd name="T44" fmla="*/ 84 w 181"/>
                <a:gd name="T45" fmla="*/ 801 h 860"/>
                <a:gd name="T46" fmla="*/ 107 w 181"/>
                <a:gd name="T47" fmla="*/ 784 h 860"/>
                <a:gd name="T48" fmla="*/ 129 w 181"/>
                <a:gd name="T49" fmla="*/ 772 h 860"/>
                <a:gd name="T50" fmla="*/ 151 w 181"/>
                <a:gd name="T51" fmla="*/ 768 h 860"/>
                <a:gd name="T52" fmla="*/ 147 w 181"/>
                <a:gd name="T53" fmla="*/ 744 h 860"/>
                <a:gd name="T54" fmla="*/ 154 w 181"/>
                <a:gd name="T55" fmla="*/ 722 h 860"/>
                <a:gd name="T56" fmla="*/ 151 w 181"/>
                <a:gd name="T57" fmla="*/ 696 h 860"/>
                <a:gd name="T58" fmla="*/ 152 w 181"/>
                <a:gd name="T59" fmla="*/ 668 h 860"/>
                <a:gd name="T60" fmla="*/ 150 w 181"/>
                <a:gd name="T61" fmla="*/ 639 h 860"/>
                <a:gd name="T62" fmla="*/ 152 w 181"/>
                <a:gd name="T63" fmla="*/ 606 h 860"/>
                <a:gd name="T64" fmla="*/ 157 w 181"/>
                <a:gd name="T65" fmla="*/ 572 h 860"/>
                <a:gd name="T66" fmla="*/ 158 w 181"/>
                <a:gd name="T67" fmla="*/ 540 h 860"/>
                <a:gd name="T68" fmla="*/ 159 w 181"/>
                <a:gd name="T69" fmla="*/ 508 h 860"/>
                <a:gd name="T70" fmla="*/ 162 w 181"/>
                <a:gd name="T71" fmla="*/ 478 h 860"/>
                <a:gd name="T72" fmla="*/ 171 w 181"/>
                <a:gd name="T73" fmla="*/ 446 h 860"/>
                <a:gd name="T74" fmla="*/ 170 w 181"/>
                <a:gd name="T75" fmla="*/ 409 h 860"/>
                <a:gd name="T76" fmla="*/ 172 w 181"/>
                <a:gd name="T77" fmla="*/ 376 h 860"/>
                <a:gd name="T78" fmla="*/ 166 w 181"/>
                <a:gd name="T79" fmla="*/ 343 h 860"/>
                <a:gd name="T80" fmla="*/ 170 w 181"/>
                <a:gd name="T81" fmla="*/ 311 h 860"/>
                <a:gd name="T82" fmla="*/ 166 w 181"/>
                <a:gd name="T83" fmla="*/ 286 h 860"/>
                <a:gd name="T84" fmla="*/ 170 w 181"/>
                <a:gd name="T85" fmla="*/ 253 h 860"/>
                <a:gd name="T86" fmla="*/ 172 w 181"/>
                <a:gd name="T87" fmla="*/ 220 h 860"/>
                <a:gd name="T88" fmla="*/ 180 w 181"/>
                <a:gd name="T89" fmla="*/ 176 h 860"/>
                <a:gd name="T90" fmla="*/ 180 w 181"/>
                <a:gd name="T91" fmla="*/ 125 h 860"/>
                <a:gd name="T92" fmla="*/ 173 w 181"/>
                <a:gd name="T93" fmla="*/ 84 h 860"/>
                <a:gd name="T94" fmla="*/ 175 w 181"/>
                <a:gd name="T95" fmla="*/ 45 h 860"/>
                <a:gd name="T96" fmla="*/ 167 w 181"/>
                <a:gd name="T97" fmla="*/ 9 h 8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1"/>
                <a:gd name="T148" fmla="*/ 0 h 860"/>
                <a:gd name="T149" fmla="*/ 181 w 181"/>
                <a:gd name="T150" fmla="*/ 860 h 8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1" h="860">
                  <a:moveTo>
                    <a:pt x="162" y="0"/>
                  </a:moveTo>
                  <a:lnTo>
                    <a:pt x="159" y="4"/>
                  </a:lnTo>
                  <a:lnTo>
                    <a:pt x="156" y="11"/>
                  </a:lnTo>
                  <a:lnTo>
                    <a:pt x="152" y="18"/>
                  </a:lnTo>
                  <a:lnTo>
                    <a:pt x="149" y="26"/>
                  </a:lnTo>
                  <a:lnTo>
                    <a:pt x="146" y="34"/>
                  </a:lnTo>
                  <a:lnTo>
                    <a:pt x="142" y="47"/>
                  </a:lnTo>
                  <a:lnTo>
                    <a:pt x="137" y="58"/>
                  </a:lnTo>
                  <a:lnTo>
                    <a:pt x="134" y="72"/>
                  </a:lnTo>
                  <a:lnTo>
                    <a:pt x="130" y="86"/>
                  </a:lnTo>
                  <a:lnTo>
                    <a:pt x="126" y="100"/>
                  </a:lnTo>
                  <a:lnTo>
                    <a:pt x="123" y="115"/>
                  </a:lnTo>
                  <a:lnTo>
                    <a:pt x="121" y="129"/>
                  </a:lnTo>
                  <a:lnTo>
                    <a:pt x="119" y="144"/>
                  </a:lnTo>
                  <a:lnTo>
                    <a:pt x="115" y="158"/>
                  </a:lnTo>
                  <a:lnTo>
                    <a:pt x="112" y="172"/>
                  </a:lnTo>
                  <a:lnTo>
                    <a:pt x="110" y="184"/>
                  </a:lnTo>
                  <a:lnTo>
                    <a:pt x="107" y="200"/>
                  </a:lnTo>
                  <a:lnTo>
                    <a:pt x="104" y="214"/>
                  </a:lnTo>
                  <a:lnTo>
                    <a:pt x="102" y="227"/>
                  </a:lnTo>
                  <a:lnTo>
                    <a:pt x="99" y="237"/>
                  </a:lnTo>
                  <a:lnTo>
                    <a:pt x="96" y="246"/>
                  </a:lnTo>
                  <a:lnTo>
                    <a:pt x="91" y="253"/>
                  </a:lnTo>
                  <a:lnTo>
                    <a:pt x="87" y="258"/>
                  </a:lnTo>
                  <a:lnTo>
                    <a:pt x="81" y="264"/>
                  </a:lnTo>
                  <a:lnTo>
                    <a:pt x="74" y="270"/>
                  </a:lnTo>
                  <a:lnTo>
                    <a:pt x="64" y="278"/>
                  </a:lnTo>
                  <a:lnTo>
                    <a:pt x="55" y="287"/>
                  </a:lnTo>
                  <a:lnTo>
                    <a:pt x="46" y="296"/>
                  </a:lnTo>
                  <a:lnTo>
                    <a:pt x="36" y="306"/>
                  </a:lnTo>
                  <a:lnTo>
                    <a:pt x="25" y="316"/>
                  </a:lnTo>
                  <a:lnTo>
                    <a:pt x="16" y="327"/>
                  </a:lnTo>
                  <a:lnTo>
                    <a:pt x="7" y="338"/>
                  </a:lnTo>
                  <a:lnTo>
                    <a:pt x="0" y="348"/>
                  </a:lnTo>
                  <a:lnTo>
                    <a:pt x="15" y="352"/>
                  </a:lnTo>
                  <a:lnTo>
                    <a:pt x="31" y="357"/>
                  </a:lnTo>
                  <a:lnTo>
                    <a:pt x="48" y="362"/>
                  </a:lnTo>
                  <a:lnTo>
                    <a:pt x="63" y="366"/>
                  </a:lnTo>
                  <a:lnTo>
                    <a:pt x="70" y="367"/>
                  </a:lnTo>
                  <a:lnTo>
                    <a:pt x="77" y="369"/>
                  </a:lnTo>
                  <a:lnTo>
                    <a:pt x="85" y="367"/>
                  </a:lnTo>
                  <a:lnTo>
                    <a:pt x="93" y="362"/>
                  </a:lnTo>
                  <a:lnTo>
                    <a:pt x="96" y="377"/>
                  </a:lnTo>
                  <a:lnTo>
                    <a:pt x="98" y="391"/>
                  </a:lnTo>
                  <a:lnTo>
                    <a:pt x="102" y="408"/>
                  </a:lnTo>
                  <a:lnTo>
                    <a:pt x="105" y="427"/>
                  </a:lnTo>
                  <a:lnTo>
                    <a:pt x="109" y="447"/>
                  </a:lnTo>
                  <a:lnTo>
                    <a:pt x="112" y="461"/>
                  </a:lnTo>
                  <a:lnTo>
                    <a:pt x="114" y="477"/>
                  </a:lnTo>
                  <a:lnTo>
                    <a:pt x="116" y="492"/>
                  </a:lnTo>
                  <a:lnTo>
                    <a:pt x="117" y="504"/>
                  </a:lnTo>
                  <a:lnTo>
                    <a:pt x="114" y="515"/>
                  </a:lnTo>
                  <a:lnTo>
                    <a:pt x="109" y="524"/>
                  </a:lnTo>
                  <a:lnTo>
                    <a:pt x="102" y="534"/>
                  </a:lnTo>
                  <a:lnTo>
                    <a:pt x="106" y="555"/>
                  </a:lnTo>
                  <a:lnTo>
                    <a:pt x="112" y="578"/>
                  </a:lnTo>
                  <a:lnTo>
                    <a:pt x="116" y="596"/>
                  </a:lnTo>
                  <a:lnTo>
                    <a:pt x="127" y="584"/>
                  </a:lnTo>
                  <a:lnTo>
                    <a:pt x="131" y="593"/>
                  </a:lnTo>
                  <a:lnTo>
                    <a:pt x="135" y="604"/>
                  </a:lnTo>
                  <a:lnTo>
                    <a:pt x="137" y="616"/>
                  </a:lnTo>
                  <a:lnTo>
                    <a:pt x="139" y="629"/>
                  </a:lnTo>
                  <a:lnTo>
                    <a:pt x="138" y="641"/>
                  </a:lnTo>
                  <a:lnTo>
                    <a:pt x="137" y="655"/>
                  </a:lnTo>
                  <a:lnTo>
                    <a:pt x="135" y="668"/>
                  </a:lnTo>
                  <a:lnTo>
                    <a:pt x="130" y="682"/>
                  </a:lnTo>
                  <a:lnTo>
                    <a:pt x="121" y="696"/>
                  </a:lnTo>
                  <a:lnTo>
                    <a:pt x="109" y="712"/>
                  </a:lnTo>
                  <a:lnTo>
                    <a:pt x="97" y="725"/>
                  </a:lnTo>
                  <a:lnTo>
                    <a:pt x="82" y="740"/>
                  </a:lnTo>
                  <a:lnTo>
                    <a:pt x="75" y="746"/>
                  </a:lnTo>
                  <a:lnTo>
                    <a:pt x="63" y="757"/>
                  </a:lnTo>
                  <a:lnTo>
                    <a:pt x="55" y="766"/>
                  </a:lnTo>
                  <a:lnTo>
                    <a:pt x="48" y="775"/>
                  </a:lnTo>
                  <a:lnTo>
                    <a:pt x="42" y="785"/>
                  </a:lnTo>
                  <a:lnTo>
                    <a:pt x="36" y="793"/>
                  </a:lnTo>
                  <a:lnTo>
                    <a:pt x="31" y="802"/>
                  </a:lnTo>
                  <a:lnTo>
                    <a:pt x="27" y="810"/>
                  </a:lnTo>
                  <a:lnTo>
                    <a:pt x="24" y="817"/>
                  </a:lnTo>
                  <a:lnTo>
                    <a:pt x="21" y="825"/>
                  </a:lnTo>
                  <a:lnTo>
                    <a:pt x="20" y="833"/>
                  </a:lnTo>
                  <a:lnTo>
                    <a:pt x="19" y="843"/>
                  </a:lnTo>
                  <a:lnTo>
                    <a:pt x="19" y="859"/>
                  </a:lnTo>
                  <a:lnTo>
                    <a:pt x="25" y="852"/>
                  </a:lnTo>
                  <a:lnTo>
                    <a:pt x="33" y="846"/>
                  </a:lnTo>
                  <a:lnTo>
                    <a:pt x="38" y="842"/>
                  </a:lnTo>
                  <a:lnTo>
                    <a:pt x="48" y="836"/>
                  </a:lnTo>
                  <a:lnTo>
                    <a:pt x="56" y="830"/>
                  </a:lnTo>
                  <a:lnTo>
                    <a:pt x="64" y="822"/>
                  </a:lnTo>
                  <a:lnTo>
                    <a:pt x="72" y="811"/>
                  </a:lnTo>
                  <a:lnTo>
                    <a:pt x="78" y="806"/>
                  </a:lnTo>
                  <a:lnTo>
                    <a:pt x="84" y="801"/>
                  </a:lnTo>
                  <a:lnTo>
                    <a:pt x="91" y="795"/>
                  </a:lnTo>
                  <a:lnTo>
                    <a:pt x="96" y="792"/>
                  </a:lnTo>
                  <a:lnTo>
                    <a:pt x="102" y="788"/>
                  </a:lnTo>
                  <a:lnTo>
                    <a:pt x="107" y="784"/>
                  </a:lnTo>
                  <a:lnTo>
                    <a:pt x="113" y="781"/>
                  </a:lnTo>
                  <a:lnTo>
                    <a:pt x="119" y="778"/>
                  </a:lnTo>
                  <a:lnTo>
                    <a:pt x="123" y="775"/>
                  </a:lnTo>
                  <a:lnTo>
                    <a:pt x="129" y="772"/>
                  </a:lnTo>
                  <a:lnTo>
                    <a:pt x="135" y="770"/>
                  </a:lnTo>
                  <a:lnTo>
                    <a:pt x="139" y="769"/>
                  </a:lnTo>
                  <a:lnTo>
                    <a:pt x="145" y="769"/>
                  </a:lnTo>
                  <a:lnTo>
                    <a:pt x="151" y="768"/>
                  </a:lnTo>
                  <a:lnTo>
                    <a:pt x="148" y="763"/>
                  </a:lnTo>
                  <a:lnTo>
                    <a:pt x="147" y="756"/>
                  </a:lnTo>
                  <a:lnTo>
                    <a:pt x="146" y="750"/>
                  </a:lnTo>
                  <a:lnTo>
                    <a:pt x="147" y="744"/>
                  </a:lnTo>
                  <a:lnTo>
                    <a:pt x="149" y="738"/>
                  </a:lnTo>
                  <a:lnTo>
                    <a:pt x="151" y="733"/>
                  </a:lnTo>
                  <a:lnTo>
                    <a:pt x="152" y="728"/>
                  </a:lnTo>
                  <a:lnTo>
                    <a:pt x="154" y="722"/>
                  </a:lnTo>
                  <a:lnTo>
                    <a:pt x="155" y="716"/>
                  </a:lnTo>
                  <a:lnTo>
                    <a:pt x="154" y="708"/>
                  </a:lnTo>
                  <a:lnTo>
                    <a:pt x="152" y="701"/>
                  </a:lnTo>
                  <a:lnTo>
                    <a:pt x="151" y="696"/>
                  </a:lnTo>
                  <a:lnTo>
                    <a:pt x="149" y="690"/>
                  </a:lnTo>
                  <a:lnTo>
                    <a:pt x="150" y="684"/>
                  </a:lnTo>
                  <a:lnTo>
                    <a:pt x="151" y="676"/>
                  </a:lnTo>
                  <a:lnTo>
                    <a:pt x="152" y="668"/>
                  </a:lnTo>
                  <a:lnTo>
                    <a:pt x="152" y="663"/>
                  </a:lnTo>
                  <a:lnTo>
                    <a:pt x="152" y="655"/>
                  </a:lnTo>
                  <a:lnTo>
                    <a:pt x="150" y="647"/>
                  </a:lnTo>
                  <a:lnTo>
                    <a:pt x="150" y="639"/>
                  </a:lnTo>
                  <a:lnTo>
                    <a:pt x="152" y="632"/>
                  </a:lnTo>
                  <a:lnTo>
                    <a:pt x="153" y="622"/>
                  </a:lnTo>
                  <a:lnTo>
                    <a:pt x="153" y="615"/>
                  </a:lnTo>
                  <a:lnTo>
                    <a:pt x="152" y="606"/>
                  </a:lnTo>
                  <a:lnTo>
                    <a:pt x="151" y="598"/>
                  </a:lnTo>
                  <a:lnTo>
                    <a:pt x="152" y="589"/>
                  </a:lnTo>
                  <a:lnTo>
                    <a:pt x="156" y="582"/>
                  </a:lnTo>
                  <a:lnTo>
                    <a:pt x="157" y="572"/>
                  </a:lnTo>
                  <a:lnTo>
                    <a:pt x="158" y="565"/>
                  </a:lnTo>
                  <a:lnTo>
                    <a:pt x="159" y="556"/>
                  </a:lnTo>
                  <a:lnTo>
                    <a:pt x="160" y="549"/>
                  </a:lnTo>
                  <a:lnTo>
                    <a:pt x="158" y="540"/>
                  </a:lnTo>
                  <a:lnTo>
                    <a:pt x="156" y="531"/>
                  </a:lnTo>
                  <a:lnTo>
                    <a:pt x="158" y="522"/>
                  </a:lnTo>
                  <a:lnTo>
                    <a:pt x="159" y="515"/>
                  </a:lnTo>
                  <a:lnTo>
                    <a:pt x="159" y="508"/>
                  </a:lnTo>
                  <a:lnTo>
                    <a:pt x="158" y="500"/>
                  </a:lnTo>
                  <a:lnTo>
                    <a:pt x="158" y="493"/>
                  </a:lnTo>
                  <a:lnTo>
                    <a:pt x="159" y="485"/>
                  </a:lnTo>
                  <a:lnTo>
                    <a:pt x="162" y="478"/>
                  </a:lnTo>
                  <a:lnTo>
                    <a:pt x="164" y="471"/>
                  </a:lnTo>
                  <a:lnTo>
                    <a:pt x="167" y="463"/>
                  </a:lnTo>
                  <a:lnTo>
                    <a:pt x="169" y="455"/>
                  </a:lnTo>
                  <a:lnTo>
                    <a:pt x="171" y="446"/>
                  </a:lnTo>
                  <a:lnTo>
                    <a:pt x="172" y="437"/>
                  </a:lnTo>
                  <a:lnTo>
                    <a:pt x="170" y="426"/>
                  </a:lnTo>
                  <a:lnTo>
                    <a:pt x="169" y="415"/>
                  </a:lnTo>
                  <a:lnTo>
                    <a:pt x="170" y="409"/>
                  </a:lnTo>
                  <a:lnTo>
                    <a:pt x="171" y="398"/>
                  </a:lnTo>
                  <a:lnTo>
                    <a:pt x="171" y="391"/>
                  </a:lnTo>
                  <a:lnTo>
                    <a:pt x="172" y="383"/>
                  </a:lnTo>
                  <a:lnTo>
                    <a:pt x="172" y="376"/>
                  </a:lnTo>
                  <a:lnTo>
                    <a:pt x="172" y="365"/>
                  </a:lnTo>
                  <a:lnTo>
                    <a:pt x="169" y="356"/>
                  </a:lnTo>
                  <a:lnTo>
                    <a:pt x="166" y="350"/>
                  </a:lnTo>
                  <a:lnTo>
                    <a:pt x="166" y="343"/>
                  </a:lnTo>
                  <a:lnTo>
                    <a:pt x="166" y="335"/>
                  </a:lnTo>
                  <a:lnTo>
                    <a:pt x="167" y="327"/>
                  </a:lnTo>
                  <a:lnTo>
                    <a:pt x="169" y="319"/>
                  </a:lnTo>
                  <a:lnTo>
                    <a:pt x="170" y="311"/>
                  </a:lnTo>
                  <a:lnTo>
                    <a:pt x="170" y="305"/>
                  </a:lnTo>
                  <a:lnTo>
                    <a:pt x="168" y="300"/>
                  </a:lnTo>
                  <a:lnTo>
                    <a:pt x="166" y="292"/>
                  </a:lnTo>
                  <a:lnTo>
                    <a:pt x="166" y="286"/>
                  </a:lnTo>
                  <a:lnTo>
                    <a:pt x="166" y="278"/>
                  </a:lnTo>
                  <a:lnTo>
                    <a:pt x="167" y="272"/>
                  </a:lnTo>
                  <a:lnTo>
                    <a:pt x="168" y="263"/>
                  </a:lnTo>
                  <a:lnTo>
                    <a:pt x="170" y="253"/>
                  </a:lnTo>
                  <a:lnTo>
                    <a:pt x="170" y="245"/>
                  </a:lnTo>
                  <a:lnTo>
                    <a:pt x="169" y="237"/>
                  </a:lnTo>
                  <a:lnTo>
                    <a:pt x="171" y="228"/>
                  </a:lnTo>
                  <a:lnTo>
                    <a:pt x="172" y="220"/>
                  </a:lnTo>
                  <a:lnTo>
                    <a:pt x="175" y="210"/>
                  </a:lnTo>
                  <a:lnTo>
                    <a:pt x="177" y="202"/>
                  </a:lnTo>
                  <a:lnTo>
                    <a:pt x="179" y="190"/>
                  </a:lnTo>
                  <a:lnTo>
                    <a:pt x="180" y="176"/>
                  </a:lnTo>
                  <a:lnTo>
                    <a:pt x="180" y="162"/>
                  </a:lnTo>
                  <a:lnTo>
                    <a:pt x="179" y="149"/>
                  </a:lnTo>
                  <a:lnTo>
                    <a:pt x="180" y="133"/>
                  </a:lnTo>
                  <a:lnTo>
                    <a:pt x="180" y="125"/>
                  </a:lnTo>
                  <a:lnTo>
                    <a:pt x="179" y="118"/>
                  </a:lnTo>
                  <a:lnTo>
                    <a:pt x="180" y="109"/>
                  </a:lnTo>
                  <a:lnTo>
                    <a:pt x="179" y="99"/>
                  </a:lnTo>
                  <a:lnTo>
                    <a:pt x="173" y="84"/>
                  </a:lnTo>
                  <a:lnTo>
                    <a:pt x="174" y="73"/>
                  </a:lnTo>
                  <a:lnTo>
                    <a:pt x="175" y="64"/>
                  </a:lnTo>
                  <a:lnTo>
                    <a:pt x="175" y="54"/>
                  </a:lnTo>
                  <a:lnTo>
                    <a:pt x="175" y="45"/>
                  </a:lnTo>
                  <a:lnTo>
                    <a:pt x="174" y="35"/>
                  </a:lnTo>
                  <a:lnTo>
                    <a:pt x="172" y="26"/>
                  </a:lnTo>
                  <a:lnTo>
                    <a:pt x="169" y="16"/>
                  </a:lnTo>
                  <a:lnTo>
                    <a:pt x="167" y="9"/>
                  </a:lnTo>
                  <a:lnTo>
                    <a:pt x="164" y="0"/>
                  </a:lnTo>
                  <a:lnTo>
                    <a:pt x="162" y="0"/>
                  </a:lnTo>
                </a:path>
              </a:pathLst>
            </a:custGeom>
            <a:solidFill>
              <a:srgbClr val="5F5F7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grpSp>
          <p:nvGrpSpPr>
            <p:cNvPr id="46112" name="Group 1044"/>
            <p:cNvGrpSpPr>
              <a:grpSpLocks/>
            </p:cNvGrpSpPr>
            <p:nvPr/>
          </p:nvGrpSpPr>
          <p:grpSpPr bwMode="auto">
            <a:xfrm>
              <a:off x="4322" y="1616"/>
              <a:ext cx="95" cy="123"/>
              <a:chOff x="4322" y="1616"/>
              <a:chExt cx="95" cy="123"/>
            </a:xfrm>
          </p:grpSpPr>
          <p:sp>
            <p:nvSpPr>
              <p:cNvPr id="46113" name="Freeform 1045"/>
              <p:cNvSpPr>
                <a:spLocks/>
              </p:cNvSpPr>
              <p:nvPr/>
            </p:nvSpPr>
            <p:spPr bwMode="auto">
              <a:xfrm>
                <a:off x="4335" y="1616"/>
                <a:ext cx="82" cy="123"/>
              </a:xfrm>
              <a:custGeom>
                <a:avLst/>
                <a:gdLst>
                  <a:gd name="T0" fmla="*/ 72 w 82"/>
                  <a:gd name="T1" fmla="*/ 114 h 123"/>
                  <a:gd name="T2" fmla="*/ 65 w 82"/>
                  <a:gd name="T3" fmla="*/ 108 h 123"/>
                  <a:gd name="T4" fmla="*/ 60 w 82"/>
                  <a:gd name="T5" fmla="*/ 104 h 123"/>
                  <a:gd name="T6" fmla="*/ 56 w 82"/>
                  <a:gd name="T7" fmla="*/ 100 h 123"/>
                  <a:gd name="T8" fmla="*/ 52 w 82"/>
                  <a:gd name="T9" fmla="*/ 97 h 123"/>
                  <a:gd name="T10" fmla="*/ 47 w 82"/>
                  <a:gd name="T11" fmla="*/ 94 h 123"/>
                  <a:gd name="T12" fmla="*/ 43 w 82"/>
                  <a:gd name="T13" fmla="*/ 91 h 123"/>
                  <a:gd name="T14" fmla="*/ 38 w 82"/>
                  <a:gd name="T15" fmla="*/ 87 h 123"/>
                  <a:gd name="T16" fmla="*/ 32 w 82"/>
                  <a:gd name="T17" fmla="*/ 85 h 123"/>
                  <a:gd name="T18" fmla="*/ 26 w 82"/>
                  <a:gd name="T19" fmla="*/ 83 h 123"/>
                  <a:gd name="T20" fmla="*/ 20 w 82"/>
                  <a:gd name="T21" fmla="*/ 81 h 123"/>
                  <a:gd name="T22" fmla="*/ 14 w 82"/>
                  <a:gd name="T23" fmla="*/ 79 h 123"/>
                  <a:gd name="T24" fmla="*/ 8 w 82"/>
                  <a:gd name="T25" fmla="*/ 79 h 123"/>
                  <a:gd name="T26" fmla="*/ 0 w 82"/>
                  <a:gd name="T27" fmla="*/ 79 h 123"/>
                  <a:gd name="T28" fmla="*/ 0 w 82"/>
                  <a:gd name="T29" fmla="*/ 0 h 123"/>
                  <a:gd name="T30" fmla="*/ 5 w 82"/>
                  <a:gd name="T31" fmla="*/ 2 h 123"/>
                  <a:gd name="T32" fmla="*/ 11 w 82"/>
                  <a:gd name="T33" fmla="*/ 6 h 123"/>
                  <a:gd name="T34" fmla="*/ 17 w 82"/>
                  <a:gd name="T35" fmla="*/ 10 h 123"/>
                  <a:gd name="T36" fmla="*/ 23 w 82"/>
                  <a:gd name="T37" fmla="*/ 14 h 123"/>
                  <a:gd name="T38" fmla="*/ 29 w 82"/>
                  <a:gd name="T39" fmla="*/ 20 h 123"/>
                  <a:gd name="T40" fmla="*/ 35 w 82"/>
                  <a:gd name="T41" fmla="*/ 26 h 123"/>
                  <a:gd name="T42" fmla="*/ 41 w 82"/>
                  <a:gd name="T43" fmla="*/ 32 h 123"/>
                  <a:gd name="T44" fmla="*/ 46 w 82"/>
                  <a:gd name="T45" fmla="*/ 38 h 123"/>
                  <a:gd name="T46" fmla="*/ 52 w 82"/>
                  <a:gd name="T47" fmla="*/ 46 h 123"/>
                  <a:gd name="T48" fmla="*/ 59 w 82"/>
                  <a:gd name="T49" fmla="*/ 54 h 123"/>
                  <a:gd name="T50" fmla="*/ 63 w 82"/>
                  <a:gd name="T51" fmla="*/ 61 h 123"/>
                  <a:gd name="T52" fmla="*/ 67 w 82"/>
                  <a:gd name="T53" fmla="*/ 68 h 123"/>
                  <a:gd name="T54" fmla="*/ 69 w 82"/>
                  <a:gd name="T55" fmla="*/ 74 h 123"/>
                  <a:gd name="T56" fmla="*/ 72 w 82"/>
                  <a:gd name="T57" fmla="*/ 81 h 123"/>
                  <a:gd name="T58" fmla="*/ 75 w 82"/>
                  <a:gd name="T59" fmla="*/ 88 h 123"/>
                  <a:gd name="T60" fmla="*/ 77 w 82"/>
                  <a:gd name="T61" fmla="*/ 96 h 123"/>
                  <a:gd name="T62" fmla="*/ 78 w 82"/>
                  <a:gd name="T63" fmla="*/ 104 h 123"/>
                  <a:gd name="T64" fmla="*/ 79 w 82"/>
                  <a:gd name="T65" fmla="*/ 111 h 123"/>
                  <a:gd name="T66" fmla="*/ 80 w 82"/>
                  <a:gd name="T67" fmla="*/ 117 h 123"/>
                  <a:gd name="T68" fmla="*/ 81 w 82"/>
                  <a:gd name="T69" fmla="*/ 122 h 123"/>
                  <a:gd name="T70" fmla="*/ 72 w 82"/>
                  <a:gd name="T71" fmla="*/ 114 h 1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2"/>
                  <a:gd name="T109" fmla="*/ 0 h 123"/>
                  <a:gd name="T110" fmla="*/ 82 w 82"/>
                  <a:gd name="T111" fmla="*/ 123 h 1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2" h="123">
                    <a:moveTo>
                      <a:pt x="72" y="114"/>
                    </a:moveTo>
                    <a:lnTo>
                      <a:pt x="65" y="108"/>
                    </a:lnTo>
                    <a:lnTo>
                      <a:pt x="60" y="104"/>
                    </a:lnTo>
                    <a:lnTo>
                      <a:pt x="56" y="100"/>
                    </a:lnTo>
                    <a:lnTo>
                      <a:pt x="52" y="97"/>
                    </a:lnTo>
                    <a:lnTo>
                      <a:pt x="47" y="94"/>
                    </a:lnTo>
                    <a:lnTo>
                      <a:pt x="43" y="91"/>
                    </a:lnTo>
                    <a:lnTo>
                      <a:pt x="38" y="87"/>
                    </a:lnTo>
                    <a:lnTo>
                      <a:pt x="32" y="85"/>
                    </a:lnTo>
                    <a:lnTo>
                      <a:pt x="26" y="83"/>
                    </a:lnTo>
                    <a:lnTo>
                      <a:pt x="20" y="81"/>
                    </a:lnTo>
                    <a:lnTo>
                      <a:pt x="14" y="79"/>
                    </a:lnTo>
                    <a:lnTo>
                      <a:pt x="8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1" y="6"/>
                    </a:lnTo>
                    <a:lnTo>
                      <a:pt x="17" y="10"/>
                    </a:lnTo>
                    <a:lnTo>
                      <a:pt x="23" y="14"/>
                    </a:lnTo>
                    <a:lnTo>
                      <a:pt x="29" y="20"/>
                    </a:lnTo>
                    <a:lnTo>
                      <a:pt x="35" y="26"/>
                    </a:lnTo>
                    <a:lnTo>
                      <a:pt x="41" y="32"/>
                    </a:lnTo>
                    <a:lnTo>
                      <a:pt x="46" y="38"/>
                    </a:lnTo>
                    <a:lnTo>
                      <a:pt x="52" y="46"/>
                    </a:lnTo>
                    <a:lnTo>
                      <a:pt x="59" y="54"/>
                    </a:lnTo>
                    <a:lnTo>
                      <a:pt x="63" y="61"/>
                    </a:lnTo>
                    <a:lnTo>
                      <a:pt x="67" y="68"/>
                    </a:lnTo>
                    <a:lnTo>
                      <a:pt x="69" y="74"/>
                    </a:lnTo>
                    <a:lnTo>
                      <a:pt x="72" y="81"/>
                    </a:lnTo>
                    <a:lnTo>
                      <a:pt x="75" y="88"/>
                    </a:lnTo>
                    <a:lnTo>
                      <a:pt x="77" y="96"/>
                    </a:lnTo>
                    <a:lnTo>
                      <a:pt x="78" y="104"/>
                    </a:lnTo>
                    <a:lnTo>
                      <a:pt x="79" y="111"/>
                    </a:lnTo>
                    <a:lnTo>
                      <a:pt x="80" y="117"/>
                    </a:lnTo>
                    <a:lnTo>
                      <a:pt x="81" y="122"/>
                    </a:lnTo>
                    <a:lnTo>
                      <a:pt x="72" y="114"/>
                    </a:lnTo>
                  </a:path>
                </a:pathLst>
              </a:custGeom>
              <a:solidFill>
                <a:srgbClr val="7F7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6114" name="Freeform 1046"/>
              <p:cNvSpPr>
                <a:spLocks/>
              </p:cNvSpPr>
              <p:nvPr/>
            </p:nvSpPr>
            <p:spPr bwMode="auto">
              <a:xfrm>
                <a:off x="4322" y="1617"/>
                <a:ext cx="17" cy="78"/>
              </a:xfrm>
              <a:custGeom>
                <a:avLst/>
                <a:gdLst>
                  <a:gd name="T0" fmla="*/ 0 w 17"/>
                  <a:gd name="T1" fmla="*/ 0 h 78"/>
                  <a:gd name="T2" fmla="*/ 6 w 17"/>
                  <a:gd name="T3" fmla="*/ 0 h 78"/>
                  <a:gd name="T4" fmla="*/ 16 w 17"/>
                  <a:gd name="T5" fmla="*/ 1 h 78"/>
                  <a:gd name="T6" fmla="*/ 16 w 17"/>
                  <a:gd name="T7" fmla="*/ 77 h 78"/>
                  <a:gd name="T8" fmla="*/ 0 w 17"/>
                  <a:gd name="T9" fmla="*/ 77 h 78"/>
                  <a:gd name="T10" fmla="*/ 0 w 17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78"/>
                  <a:gd name="T20" fmla="*/ 17 w 17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78">
                    <a:moveTo>
                      <a:pt x="0" y="0"/>
                    </a:moveTo>
                    <a:lnTo>
                      <a:pt x="6" y="0"/>
                    </a:lnTo>
                    <a:lnTo>
                      <a:pt x="16" y="1"/>
                    </a:lnTo>
                    <a:lnTo>
                      <a:pt x="16" y="77"/>
                    </a:lnTo>
                    <a:lnTo>
                      <a:pt x="0" y="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9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088" name="Rectangle 1047"/>
          <p:cNvSpPr>
            <a:spLocks noChangeArrowheads="1"/>
          </p:cNvSpPr>
          <p:nvPr/>
        </p:nvSpPr>
        <p:spPr bwMode="auto">
          <a:xfrm>
            <a:off x="6918325" y="43957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  <a:latin typeface="Arial" pitchFamily="34" charset="0"/>
              </a:rPr>
              <a:t>mg</a:t>
            </a:r>
          </a:p>
        </p:txBody>
      </p:sp>
      <p:grpSp>
        <p:nvGrpSpPr>
          <p:cNvPr id="6" name="Group 1048"/>
          <p:cNvGrpSpPr>
            <a:grpSpLocks/>
          </p:cNvGrpSpPr>
          <p:nvPr/>
        </p:nvGrpSpPr>
        <p:grpSpPr bwMode="auto">
          <a:xfrm>
            <a:off x="898525" y="2362200"/>
            <a:ext cx="6846888" cy="1412875"/>
            <a:chOff x="566" y="1488"/>
            <a:chExt cx="4313" cy="890"/>
          </a:xfrm>
        </p:grpSpPr>
        <p:sp>
          <p:nvSpPr>
            <p:cNvPr id="46101" name="Rectangle 1049"/>
            <p:cNvSpPr>
              <a:spLocks noChangeArrowheads="1"/>
            </p:cNvSpPr>
            <p:nvPr/>
          </p:nvSpPr>
          <p:spPr bwMode="auto">
            <a:xfrm>
              <a:off x="4358" y="1761"/>
              <a:ext cx="5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50000"/>
                </a:spcBef>
              </a:pPr>
              <a:r>
                <a:rPr lang="en-US" sz="2000" i="1">
                  <a:solidFill>
                    <a:schemeClr val="bg1"/>
                  </a:solidFill>
                  <a:latin typeface="Arial" pitchFamily="34" charset="0"/>
                </a:rPr>
                <a:t>m = ?</a:t>
              </a:r>
            </a:p>
          </p:txBody>
        </p:sp>
        <p:sp>
          <p:nvSpPr>
            <p:cNvPr id="46102" name="Line 1050"/>
            <p:cNvSpPr>
              <a:spLocks noChangeShapeType="1"/>
            </p:cNvSpPr>
            <p:nvPr/>
          </p:nvSpPr>
          <p:spPr bwMode="auto">
            <a:xfrm flipV="1">
              <a:off x="4032" y="1488"/>
              <a:ext cx="0" cy="52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6103" name="Rectangle 1051"/>
            <p:cNvSpPr>
              <a:spLocks noChangeArrowheads="1"/>
            </p:cNvSpPr>
            <p:nvPr/>
          </p:nvSpPr>
          <p:spPr bwMode="auto">
            <a:xfrm>
              <a:off x="2966" y="1665"/>
              <a:ext cx="10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50000"/>
                </a:spcBef>
              </a:pPr>
              <a:r>
                <a:rPr lang="en-US" sz="2000" i="1">
                  <a:solidFill>
                    <a:schemeClr val="bg1"/>
                  </a:solidFill>
                  <a:latin typeface="Arial" pitchFamily="34" charset="0"/>
                </a:rPr>
                <a:t>a = 12.2 m/s</a:t>
              </a:r>
              <a:r>
                <a:rPr lang="en-US" sz="2000" i="1" baseline="30000">
                  <a:solidFill>
                    <a:schemeClr val="bg1"/>
                  </a:solidFill>
                  <a:latin typeface="Arial" pitchFamily="34" charset="0"/>
                </a:rPr>
                <a:t>2 </a:t>
              </a:r>
            </a:p>
          </p:txBody>
        </p:sp>
        <p:grpSp>
          <p:nvGrpSpPr>
            <p:cNvPr id="46104" name="Group 1052"/>
            <p:cNvGrpSpPr>
              <a:grpSpLocks/>
            </p:cNvGrpSpPr>
            <p:nvPr/>
          </p:nvGrpSpPr>
          <p:grpSpPr bwMode="auto">
            <a:xfrm>
              <a:off x="566" y="1521"/>
              <a:ext cx="1949" cy="857"/>
              <a:chOff x="566" y="1521"/>
              <a:chExt cx="1949" cy="857"/>
            </a:xfrm>
          </p:grpSpPr>
          <p:sp>
            <p:nvSpPr>
              <p:cNvPr id="46105" name="Rectangle 1053"/>
              <p:cNvSpPr>
                <a:spLocks noChangeArrowheads="1"/>
              </p:cNvSpPr>
              <p:nvPr/>
            </p:nvSpPr>
            <p:spPr bwMode="auto">
              <a:xfrm>
                <a:off x="566" y="1521"/>
                <a:ext cx="194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marL="285750" indent="-285750" algn="l">
                  <a:lnSpc>
                    <a:spcPct val="90000"/>
                  </a:lnSpc>
                  <a:spcBef>
                    <a:spcPct val="50000"/>
                  </a:spcBef>
                  <a:buClr>
                    <a:schemeClr val="accent1"/>
                  </a:buClr>
                  <a:buSzPct val="75000"/>
                  <a:buFont typeface="Monotype Sorts" pitchFamily="2" charset="2"/>
                  <a:buChar char="l"/>
                </a:pPr>
                <a:r>
                  <a:rPr lang="en-US" sz="2000" dirty="0">
                    <a:solidFill>
                      <a:schemeClr val="bg1"/>
                    </a:solidFill>
                    <a:latin typeface="Arial" pitchFamily="34" charset="0"/>
                  </a:rPr>
                  <a:t>Use Newton’s 2nd law</a:t>
                </a:r>
                <a:br>
                  <a:rPr lang="en-US" sz="2000" dirty="0">
                    <a:solidFill>
                      <a:schemeClr val="bg1"/>
                    </a:solidFill>
                    <a:latin typeface="Arial" pitchFamily="34" charset="0"/>
                  </a:rPr>
                </a:br>
                <a:r>
                  <a:rPr lang="en-US" sz="2000" dirty="0">
                    <a:solidFill>
                      <a:schemeClr val="bg1"/>
                    </a:solidFill>
                    <a:latin typeface="Arial" pitchFamily="34" charset="0"/>
                  </a:rPr>
                  <a:t>in the upward direction:</a:t>
                </a:r>
              </a:p>
            </p:txBody>
          </p:sp>
          <p:sp>
            <p:nvSpPr>
              <p:cNvPr id="46106" name="Rectangle 1054"/>
              <p:cNvSpPr>
                <a:spLocks noChangeArrowheads="1"/>
              </p:cNvSpPr>
              <p:nvPr/>
            </p:nvSpPr>
            <p:spPr bwMode="auto">
              <a:xfrm>
                <a:off x="1094" y="2145"/>
                <a:ext cx="83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marL="285750" indent="-285750" algn="l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bg1"/>
                    </a:solidFill>
                    <a:latin typeface="Arial" pitchFamily="34" charset="0"/>
                  </a:rPr>
                  <a:t>F</a:t>
                </a:r>
                <a:r>
                  <a:rPr lang="en-US" sz="2000" i="1" baseline="-25000">
                    <a:solidFill>
                      <a:schemeClr val="bg1"/>
                    </a:solidFill>
                    <a:latin typeface="Arial" pitchFamily="34" charset="0"/>
                  </a:rPr>
                  <a:t>TOT</a:t>
                </a:r>
                <a:r>
                  <a:rPr lang="en-US" sz="2000" i="1">
                    <a:solidFill>
                      <a:schemeClr val="bg1"/>
                    </a:solidFill>
                    <a:latin typeface="Arial" pitchFamily="34" charset="0"/>
                  </a:rPr>
                  <a:t> = ma</a:t>
                </a:r>
              </a:p>
            </p:txBody>
          </p:sp>
        </p:grpSp>
      </p:grpSp>
      <p:sp>
        <p:nvSpPr>
          <p:cNvPr id="75807" name="Rectangle 1055"/>
          <p:cNvSpPr>
            <a:spLocks noChangeArrowheads="1"/>
          </p:cNvSpPr>
          <p:nvPr/>
        </p:nvSpPr>
        <p:spPr bwMode="auto">
          <a:xfrm>
            <a:off x="1660525" y="3938588"/>
            <a:ext cx="155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 - mg = ma</a:t>
            </a:r>
          </a:p>
        </p:txBody>
      </p:sp>
      <p:sp>
        <p:nvSpPr>
          <p:cNvPr id="75808" name="Rectangle 1056"/>
          <p:cNvSpPr>
            <a:spLocks noChangeArrowheads="1"/>
          </p:cNvSpPr>
          <p:nvPr/>
        </p:nvSpPr>
        <p:spPr bwMode="auto">
          <a:xfrm>
            <a:off x="1660525" y="4471988"/>
            <a:ext cx="2719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 = ma + mg = m(g+a)</a:t>
            </a:r>
          </a:p>
        </p:txBody>
      </p:sp>
      <p:grpSp>
        <p:nvGrpSpPr>
          <p:cNvPr id="8" name="Group 1057"/>
          <p:cNvGrpSpPr>
            <a:grpSpLocks/>
          </p:cNvGrpSpPr>
          <p:nvPr/>
        </p:nvGrpSpPr>
        <p:grpSpPr bwMode="auto">
          <a:xfrm>
            <a:off x="1073150" y="5380038"/>
            <a:ext cx="1738313" cy="650875"/>
            <a:chOff x="676" y="3389"/>
            <a:chExt cx="1095" cy="410"/>
          </a:xfrm>
        </p:grpSpPr>
        <p:graphicFrame>
          <p:nvGraphicFramePr>
            <p:cNvPr id="46099" name="Object 1058"/>
            <p:cNvGraphicFramePr>
              <a:graphicFrameLocks/>
            </p:cNvGraphicFramePr>
            <p:nvPr/>
          </p:nvGraphicFramePr>
          <p:xfrm>
            <a:off x="1097" y="3389"/>
            <a:ext cx="674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2" name="Equation" r:id="rId4" imgW="1739160" imgH="1041480" progId="Equation.3">
                    <p:embed/>
                  </p:oleObj>
                </mc:Choice>
                <mc:Fallback>
                  <p:oleObj name="Equation" r:id="rId4" imgW="1739160" imgH="1041480" progId="Equation.3">
                    <p:embed/>
                    <p:pic>
                      <p:nvPicPr>
                        <p:cNvPr id="0" name="Object 105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7" y="3389"/>
                          <a:ext cx="674" cy="41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100" name="AutoShape 1059"/>
            <p:cNvSpPr>
              <a:spLocks noChangeArrowheads="1"/>
            </p:cNvSpPr>
            <p:nvPr/>
          </p:nvSpPr>
          <p:spPr bwMode="auto">
            <a:xfrm>
              <a:off x="676" y="3508"/>
              <a:ext cx="280" cy="184"/>
            </a:xfrm>
            <a:prstGeom prst="rightArrow">
              <a:avLst>
                <a:gd name="adj1" fmla="val 50000"/>
                <a:gd name="adj2" fmla="val 76094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1063"/>
          <p:cNvGrpSpPr>
            <a:grpSpLocks/>
          </p:cNvGrpSpPr>
          <p:nvPr/>
        </p:nvGrpSpPr>
        <p:grpSpPr bwMode="auto">
          <a:xfrm>
            <a:off x="3816350" y="5451475"/>
            <a:ext cx="4570413" cy="642938"/>
            <a:chOff x="2404" y="3434"/>
            <a:chExt cx="2879" cy="405"/>
          </a:xfrm>
        </p:grpSpPr>
        <p:graphicFrame>
          <p:nvGraphicFramePr>
            <p:cNvPr id="46097" name="Object 1061"/>
            <p:cNvGraphicFramePr>
              <a:graphicFrameLocks/>
            </p:cNvGraphicFramePr>
            <p:nvPr/>
          </p:nvGraphicFramePr>
          <p:xfrm>
            <a:off x="2802" y="3434"/>
            <a:ext cx="2481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3" name="Equation" r:id="rId6" imgW="5420160" imgH="1066680" progId="Equation.3">
                    <p:embed/>
                  </p:oleObj>
                </mc:Choice>
                <mc:Fallback>
                  <p:oleObj name="Equation" r:id="rId6" imgW="5420160" imgH="1066680" progId="Equation.3">
                    <p:embed/>
                    <p:pic>
                      <p:nvPicPr>
                        <p:cNvPr id="0" name="Object 106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2" y="3434"/>
                          <a:ext cx="2481" cy="40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98" name="AutoShape 1062"/>
            <p:cNvSpPr>
              <a:spLocks noChangeArrowheads="1"/>
            </p:cNvSpPr>
            <p:nvPr/>
          </p:nvSpPr>
          <p:spPr bwMode="auto">
            <a:xfrm>
              <a:off x="2404" y="3508"/>
              <a:ext cx="280" cy="184"/>
            </a:xfrm>
            <a:prstGeom prst="rightArrow">
              <a:avLst>
                <a:gd name="adj1" fmla="val 50000"/>
                <a:gd name="adj2" fmla="val 76094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</p:grpSp>
      <p:sp>
        <p:nvSpPr>
          <p:cNvPr id="39" name="Right Arrow 38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7" grpId="0" autoUpdateAnimBg="0"/>
      <p:bldP spid="7580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 Pegs &amp; Pulleys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Used to change the direction of forces</a:t>
            </a:r>
          </a:p>
          <a:p>
            <a:pPr lvl="1" eaLnBrk="1" hangingPunct="1">
              <a:defRPr/>
            </a:pPr>
            <a:endParaRPr lang="en-US" sz="2000" dirty="0" smtClean="0">
              <a:solidFill>
                <a:schemeClr val="bg1"/>
              </a:solidFill>
              <a:effectLst/>
            </a:endParaRP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An ideal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massless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pulley or ideal smooth peg will change the direction of an applied force without altering the magnitude:</a:t>
            </a:r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4692650" y="3854450"/>
            <a:ext cx="292100" cy="2921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2781300" y="3810000"/>
            <a:ext cx="213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5029200" y="40005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7113" name="Arc 9"/>
          <p:cNvSpPr>
            <a:spLocks/>
          </p:cNvSpPr>
          <p:nvPr/>
        </p:nvSpPr>
        <p:spPr bwMode="auto">
          <a:xfrm>
            <a:off x="4876800" y="3817938"/>
            <a:ext cx="152400" cy="190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H="1">
            <a:off x="2279650" y="3810000"/>
            <a:ext cx="546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5029200" y="4959350"/>
            <a:ext cx="0" cy="520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2273300" y="3940175"/>
            <a:ext cx="50494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charset="0"/>
              </a:rPr>
              <a:t>1</a:t>
            </a:r>
            <a:r>
              <a:rPr lang="en-US" sz="2000" i="1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grpSp>
        <p:nvGrpSpPr>
          <p:cNvPr id="47117" name="Group 15"/>
          <p:cNvGrpSpPr>
            <a:grpSpLocks/>
          </p:cNvGrpSpPr>
          <p:nvPr/>
        </p:nvGrpSpPr>
        <p:grpSpPr bwMode="auto">
          <a:xfrm>
            <a:off x="2882900" y="4267200"/>
            <a:ext cx="1758950" cy="790575"/>
            <a:chOff x="1816" y="2688"/>
            <a:chExt cx="1108" cy="498"/>
          </a:xfrm>
        </p:grpSpPr>
        <p:sp>
          <p:nvSpPr>
            <p:cNvPr id="47124" name="Rectangle 13"/>
            <p:cNvSpPr>
              <a:spLocks noChangeArrowheads="1"/>
            </p:cNvSpPr>
            <p:nvPr/>
          </p:nvSpPr>
          <p:spPr bwMode="auto">
            <a:xfrm>
              <a:off x="1816" y="2722"/>
              <a:ext cx="771" cy="4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sz="2000">
                  <a:solidFill>
                    <a:schemeClr val="bg1"/>
                  </a:solidFill>
                  <a:latin typeface="Arial" pitchFamily="34" charset="0"/>
                </a:rPr>
                <a:t>ideal peg</a:t>
              </a:r>
            </a:p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sz="2000">
                  <a:solidFill>
                    <a:schemeClr val="bg1"/>
                  </a:solidFill>
                  <a:latin typeface="Arial" pitchFamily="34" charset="0"/>
                </a:rPr>
                <a:t> or pulley</a:t>
              </a:r>
            </a:p>
          </p:txBody>
        </p:sp>
        <p:sp>
          <p:nvSpPr>
            <p:cNvPr id="47125" name="Arc 14"/>
            <p:cNvSpPr>
              <a:spLocks/>
            </p:cNvSpPr>
            <p:nvPr/>
          </p:nvSpPr>
          <p:spPr bwMode="auto">
            <a:xfrm>
              <a:off x="2736" y="2688"/>
              <a:ext cx="188" cy="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</p:grp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5091113" y="5083175"/>
            <a:ext cx="50494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sz="2000" i="1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6157913" y="4244975"/>
            <a:ext cx="148277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i="1">
                <a:solidFill>
                  <a:schemeClr val="bg1"/>
                </a:solidFill>
                <a:latin typeface="Arial" charset="0"/>
              </a:rPr>
              <a:t>| </a:t>
            </a: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charset="0"/>
              </a:rPr>
              <a:t>1 </a:t>
            </a:r>
            <a:r>
              <a:rPr lang="en-US" sz="2000" i="1">
                <a:solidFill>
                  <a:schemeClr val="bg1"/>
                </a:solidFill>
                <a:latin typeface="Arial" charset="0"/>
              </a:rPr>
              <a:t>| = | </a:t>
            </a: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charset="0"/>
              </a:rPr>
              <a:t>2 </a:t>
            </a:r>
            <a:r>
              <a:rPr lang="en-US" sz="2000" i="1">
                <a:solidFill>
                  <a:schemeClr val="bg1"/>
                </a:solidFill>
                <a:latin typeface="Arial" charset="0"/>
              </a:rPr>
              <a:t>|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 Pegs &amp; Pulleys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Used to change the direction of forces</a:t>
            </a:r>
          </a:p>
          <a:p>
            <a:pPr eaLnBrk="1" hangingPunct="1">
              <a:buFont typeface="Monotype Sorts" pitchFamily="2" charset="2"/>
              <a:buNone/>
              <a:defRPr/>
            </a:pPr>
            <a:endParaRPr lang="en-US" sz="2000" dirty="0" smtClean="0">
              <a:solidFill>
                <a:schemeClr val="bg1"/>
              </a:solidFill>
              <a:effectLst/>
            </a:endParaRP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An ideal </a:t>
            </a:r>
            <a:r>
              <a:rPr lang="en-US" sz="2000" dirty="0" err="1" smtClean="0">
                <a:solidFill>
                  <a:schemeClr val="bg1"/>
                </a:solidFill>
                <a:effectLst/>
              </a:rPr>
              <a:t>massless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pulley or ideal smooth peg will change the direction of an applied force without altering the magnitude:</a:t>
            </a:r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4692650" y="3854450"/>
            <a:ext cx="292100" cy="2921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2781300" y="3810000"/>
            <a:ext cx="213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5029200" y="40005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8137" name="Arc 9"/>
          <p:cNvSpPr>
            <a:spLocks/>
          </p:cNvSpPr>
          <p:nvPr/>
        </p:nvSpPr>
        <p:spPr bwMode="auto">
          <a:xfrm>
            <a:off x="4876800" y="3817938"/>
            <a:ext cx="152400" cy="190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grpSp>
        <p:nvGrpSpPr>
          <p:cNvPr id="48138" name="Group 16"/>
          <p:cNvGrpSpPr>
            <a:grpSpLocks/>
          </p:cNvGrpSpPr>
          <p:nvPr/>
        </p:nvGrpSpPr>
        <p:grpSpPr bwMode="auto">
          <a:xfrm>
            <a:off x="4648200" y="4114800"/>
            <a:ext cx="1081088" cy="2332038"/>
            <a:chOff x="2932" y="2636"/>
            <a:chExt cx="681" cy="1469"/>
          </a:xfrm>
        </p:grpSpPr>
        <p:sp>
          <p:nvSpPr>
            <p:cNvPr id="48147" name="Rectangle 10"/>
            <p:cNvSpPr>
              <a:spLocks noChangeArrowheads="1"/>
            </p:cNvSpPr>
            <p:nvPr/>
          </p:nvSpPr>
          <p:spPr bwMode="auto">
            <a:xfrm>
              <a:off x="3207" y="3874"/>
              <a:ext cx="33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sz="2000" i="1">
                  <a:solidFill>
                    <a:schemeClr val="bg1"/>
                  </a:solidFill>
                  <a:latin typeface="Arial" pitchFamily="34" charset="0"/>
                </a:rPr>
                <a:t>mg</a:t>
              </a:r>
            </a:p>
          </p:txBody>
        </p:sp>
        <p:sp>
          <p:nvSpPr>
            <p:cNvPr id="48148" name="Rectangle 11"/>
            <p:cNvSpPr>
              <a:spLocks noChangeArrowheads="1"/>
            </p:cNvSpPr>
            <p:nvPr/>
          </p:nvSpPr>
          <p:spPr bwMode="auto">
            <a:xfrm>
              <a:off x="3399" y="2674"/>
              <a:ext cx="21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sz="2000" i="1">
                  <a:solidFill>
                    <a:schemeClr val="bg1"/>
                  </a:solidFill>
                  <a:latin typeface="Arial" pitchFamily="34" charset="0"/>
                </a:rPr>
                <a:t>T</a:t>
              </a:r>
            </a:p>
          </p:txBody>
        </p:sp>
        <p:sp>
          <p:nvSpPr>
            <p:cNvPr id="48149" name="Rectangle 12"/>
            <p:cNvSpPr>
              <a:spLocks noChangeArrowheads="1"/>
            </p:cNvSpPr>
            <p:nvPr/>
          </p:nvSpPr>
          <p:spPr bwMode="auto">
            <a:xfrm>
              <a:off x="2932" y="3124"/>
              <a:ext cx="472" cy="472"/>
            </a:xfrm>
            <a:prstGeom prst="rect">
              <a:avLst/>
            </a:prstGeom>
            <a:solidFill>
              <a:srgbClr val="FC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8150" name="Line 13"/>
            <p:cNvSpPr>
              <a:spLocks noChangeShapeType="1"/>
            </p:cNvSpPr>
            <p:nvPr/>
          </p:nvSpPr>
          <p:spPr bwMode="auto">
            <a:xfrm flipV="1">
              <a:off x="3264" y="2636"/>
              <a:ext cx="0" cy="3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8151" name="Line 14"/>
            <p:cNvSpPr>
              <a:spLocks noChangeShapeType="1"/>
            </p:cNvSpPr>
            <p:nvPr/>
          </p:nvSpPr>
          <p:spPr bwMode="auto">
            <a:xfrm flipV="1">
              <a:off x="3168" y="3644"/>
              <a:ext cx="0" cy="3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8152" name="Rectangle 15"/>
            <p:cNvSpPr>
              <a:spLocks noChangeArrowheads="1"/>
            </p:cNvSpPr>
            <p:nvPr/>
          </p:nvSpPr>
          <p:spPr bwMode="auto">
            <a:xfrm>
              <a:off x="3063" y="3250"/>
              <a:ext cx="24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sz="2000" i="1">
                  <a:solidFill>
                    <a:schemeClr val="bg1"/>
                  </a:solidFill>
                  <a:latin typeface="Arial" pitchFamily="34" charset="0"/>
                </a:rPr>
                <a:t>m</a:t>
              </a:r>
            </a:p>
          </p:txBody>
        </p:sp>
      </p:grpSp>
      <p:sp>
        <p:nvSpPr>
          <p:cNvPr id="48139" name="Rectangle 17"/>
          <p:cNvSpPr>
            <a:spLocks noChangeArrowheads="1"/>
          </p:cNvSpPr>
          <p:nvPr/>
        </p:nvSpPr>
        <p:spPr bwMode="auto">
          <a:xfrm>
            <a:off x="5700713" y="5083175"/>
            <a:ext cx="105638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 = mg </a:t>
            </a:r>
          </a:p>
        </p:txBody>
      </p:sp>
      <p:sp>
        <p:nvSpPr>
          <p:cNvPr id="48140" name="Rectangle 18" descr="Wide upward diagonal"/>
          <p:cNvSpPr>
            <a:spLocks noChangeArrowheads="1"/>
          </p:cNvSpPr>
          <p:nvPr/>
        </p:nvSpPr>
        <p:spPr bwMode="auto">
          <a:xfrm>
            <a:off x="2590800" y="3505200"/>
            <a:ext cx="228600" cy="1981200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8141" name="Line 19"/>
          <p:cNvSpPr>
            <a:spLocks noChangeShapeType="1"/>
          </p:cNvSpPr>
          <p:nvPr/>
        </p:nvSpPr>
        <p:spPr bwMode="auto">
          <a:xfrm flipV="1">
            <a:off x="2819400" y="3422650"/>
            <a:ext cx="0" cy="2146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8142" name="Rectangle 20"/>
          <p:cNvSpPr>
            <a:spLocks noChangeArrowheads="1"/>
          </p:cNvSpPr>
          <p:nvPr/>
        </p:nvSpPr>
        <p:spPr bwMode="auto">
          <a:xfrm>
            <a:off x="2882900" y="4168775"/>
            <a:ext cx="137383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pitchFamily="34" charset="0"/>
              </a:rPr>
              <a:t>W,S</a:t>
            </a: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 = mg </a:t>
            </a:r>
          </a:p>
        </p:txBody>
      </p:sp>
      <p:sp>
        <p:nvSpPr>
          <p:cNvPr id="48143" name="Line 21"/>
          <p:cNvSpPr>
            <a:spLocks noChangeShapeType="1"/>
          </p:cNvSpPr>
          <p:nvPr/>
        </p:nvSpPr>
        <p:spPr bwMode="auto">
          <a:xfrm>
            <a:off x="2901950" y="4038600"/>
            <a:ext cx="520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The Free Body Diagram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Newton’s 2nd Law says that for an object  </a:t>
            </a:r>
            <a:r>
              <a:rPr lang="en-US" sz="2400" b="1" i="1" dirty="0" smtClean="0">
                <a:solidFill>
                  <a:schemeClr val="bg1"/>
                </a:solidFill>
                <a:effectLst/>
              </a:rPr>
              <a:t>F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 = m</a:t>
            </a:r>
            <a:r>
              <a:rPr lang="en-US" sz="2400" b="1" i="1" dirty="0" smtClean="0">
                <a:solidFill>
                  <a:schemeClr val="bg1"/>
                </a:solidFill>
                <a:effectLst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Key phrase here is</a:t>
            </a:r>
            <a:r>
              <a:rPr lang="en-US" sz="2400" b="1" i="1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400" b="1" i="1" u="sng" dirty="0" smtClean="0">
                <a:solidFill>
                  <a:schemeClr val="bg1"/>
                </a:solidFill>
                <a:effectLst/>
              </a:rPr>
              <a:t>for an object</a:t>
            </a:r>
            <a:r>
              <a:rPr lang="en-US" sz="2400" b="1" i="1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lvl="1" eaLnBrk="1" hangingPunct="1">
              <a:defRPr/>
            </a:pPr>
            <a:r>
              <a:rPr lang="en-US" sz="2400" i="1" dirty="0" smtClean="0">
                <a:solidFill>
                  <a:schemeClr val="bg1"/>
                </a:solidFill>
                <a:effectLst/>
              </a:rPr>
              <a:t>Object has mass and experiences forces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So before we can apply </a:t>
            </a:r>
            <a:r>
              <a:rPr lang="en-US" sz="2400" b="1" i="1" dirty="0" smtClean="0">
                <a:solidFill>
                  <a:schemeClr val="bg1"/>
                </a:solidFill>
                <a:effectLst/>
              </a:rPr>
              <a:t>F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 = m</a:t>
            </a:r>
            <a:r>
              <a:rPr lang="en-US" sz="2400" b="1" i="1" dirty="0" smtClean="0">
                <a:solidFill>
                  <a:schemeClr val="bg1"/>
                </a:solidFill>
                <a:effectLst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 to any given object we isolate the forces acting on this object:</a:t>
            </a:r>
          </a:p>
          <a:p>
            <a:pPr eaLnBrk="1" hangingPunct="1">
              <a:buFont typeface="Monotype Sort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buFont typeface="Monotype Sort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005513" y="131763"/>
            <a:ext cx="18280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endParaRPr lang="en-US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9155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7348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Scales:</a:t>
            </a:r>
          </a:p>
        </p:txBody>
      </p:sp>
      <p:sp>
        <p:nvSpPr>
          <p:cNvPr id="35845" name="Rectangle 102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Springs can be calibrated to tell us the applied force.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 We can calibrate scales to read </a:t>
            </a:r>
            <a:r>
              <a:rPr lang="en-US" sz="2000" i="1" dirty="0" err="1" smtClean="0">
                <a:solidFill>
                  <a:schemeClr val="bg1"/>
                </a:solidFill>
                <a:effectLst/>
              </a:rPr>
              <a:t>Newtons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, or...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Fishing scales usually read </a:t>
            </a:r>
            <a:br>
              <a:rPr lang="en-US" sz="2000" dirty="0" smtClean="0">
                <a:solidFill>
                  <a:schemeClr val="bg1"/>
                </a:solidFill>
                <a:effectLst/>
              </a:rPr>
            </a:br>
            <a:r>
              <a:rPr lang="en-US" sz="2000" dirty="0" smtClean="0">
                <a:solidFill>
                  <a:schemeClr val="bg1"/>
                </a:solidFill>
                <a:effectLst/>
              </a:rPr>
              <a:t>weight in </a:t>
            </a:r>
            <a:r>
              <a:rPr lang="en-US" sz="2000" i="1" dirty="0" smtClean="0">
                <a:solidFill>
                  <a:schemeClr val="bg1"/>
                </a:solidFill>
                <a:effectLst/>
              </a:rPr>
              <a:t>kg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or </a:t>
            </a:r>
            <a:r>
              <a:rPr lang="en-US" sz="2000" i="1" dirty="0" smtClean="0">
                <a:solidFill>
                  <a:schemeClr val="bg1"/>
                </a:solidFill>
                <a:effectLst/>
              </a:rPr>
              <a:t>lbs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.</a:t>
            </a:r>
          </a:p>
        </p:txBody>
      </p:sp>
      <p:sp>
        <p:nvSpPr>
          <p:cNvPr id="49158" name="Rectangle 1030"/>
          <p:cNvSpPr>
            <a:spLocks noChangeArrowheads="1"/>
          </p:cNvSpPr>
          <p:nvPr/>
        </p:nvSpPr>
        <p:spPr bwMode="auto">
          <a:xfrm>
            <a:off x="5330825" y="2781300"/>
            <a:ext cx="758825" cy="4445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9159" name="Rectangle 1031"/>
          <p:cNvSpPr>
            <a:spLocks noChangeArrowheads="1"/>
          </p:cNvSpPr>
          <p:nvPr/>
        </p:nvSpPr>
        <p:spPr bwMode="auto">
          <a:xfrm>
            <a:off x="5072063" y="2781300"/>
            <a:ext cx="246062" cy="269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9160" name="Line 1032"/>
          <p:cNvSpPr>
            <a:spLocks noChangeShapeType="1"/>
          </p:cNvSpPr>
          <p:nvPr/>
        </p:nvSpPr>
        <p:spPr bwMode="auto">
          <a:xfrm flipH="1">
            <a:off x="5059363" y="4413250"/>
            <a:ext cx="271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9161" name="Line 1033"/>
          <p:cNvSpPr>
            <a:spLocks noChangeShapeType="1"/>
          </p:cNvSpPr>
          <p:nvPr/>
        </p:nvSpPr>
        <p:spPr bwMode="auto">
          <a:xfrm flipH="1">
            <a:off x="5059363" y="4525963"/>
            <a:ext cx="271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9162" name="Line 1034"/>
          <p:cNvSpPr>
            <a:spLocks noChangeShapeType="1"/>
          </p:cNvSpPr>
          <p:nvPr/>
        </p:nvSpPr>
        <p:spPr bwMode="auto">
          <a:xfrm flipH="1">
            <a:off x="5059363" y="4638675"/>
            <a:ext cx="271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9163" name="Line 1035"/>
          <p:cNvSpPr>
            <a:spLocks noChangeShapeType="1"/>
          </p:cNvSpPr>
          <p:nvPr/>
        </p:nvSpPr>
        <p:spPr bwMode="auto">
          <a:xfrm flipH="1">
            <a:off x="5059363" y="4751388"/>
            <a:ext cx="271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 flipH="1">
            <a:off x="5059363" y="5091113"/>
            <a:ext cx="271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9165" name="Line 1037"/>
          <p:cNvSpPr>
            <a:spLocks noChangeShapeType="1"/>
          </p:cNvSpPr>
          <p:nvPr/>
        </p:nvSpPr>
        <p:spPr bwMode="auto">
          <a:xfrm flipH="1">
            <a:off x="5059363" y="4978400"/>
            <a:ext cx="271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9166" name="Line 1038"/>
          <p:cNvSpPr>
            <a:spLocks noChangeShapeType="1"/>
          </p:cNvSpPr>
          <p:nvPr/>
        </p:nvSpPr>
        <p:spPr bwMode="auto">
          <a:xfrm flipH="1">
            <a:off x="5059363" y="4865688"/>
            <a:ext cx="271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9167" name="Line 1039"/>
          <p:cNvSpPr>
            <a:spLocks noChangeShapeType="1"/>
          </p:cNvSpPr>
          <p:nvPr/>
        </p:nvSpPr>
        <p:spPr bwMode="auto">
          <a:xfrm flipH="1">
            <a:off x="5059363" y="5429250"/>
            <a:ext cx="271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9168" name="Line 1040"/>
          <p:cNvSpPr>
            <a:spLocks noChangeShapeType="1"/>
          </p:cNvSpPr>
          <p:nvPr/>
        </p:nvSpPr>
        <p:spPr bwMode="auto">
          <a:xfrm flipH="1">
            <a:off x="5059363" y="5316538"/>
            <a:ext cx="271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9169" name="Line 1041"/>
          <p:cNvSpPr>
            <a:spLocks noChangeShapeType="1"/>
          </p:cNvSpPr>
          <p:nvPr/>
        </p:nvSpPr>
        <p:spPr bwMode="auto">
          <a:xfrm flipH="1">
            <a:off x="5059363" y="5203825"/>
            <a:ext cx="271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9170" name="Rectangle 1042"/>
          <p:cNvSpPr>
            <a:spLocks noChangeArrowheads="1"/>
          </p:cNvSpPr>
          <p:nvPr/>
        </p:nvSpPr>
        <p:spPr bwMode="auto">
          <a:xfrm>
            <a:off x="4656138" y="4273550"/>
            <a:ext cx="310984" cy="3390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1800" i="1">
                <a:solidFill>
                  <a:schemeClr val="bg1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49171" name="Rectangle 1043"/>
          <p:cNvSpPr>
            <a:spLocks noChangeArrowheads="1"/>
          </p:cNvSpPr>
          <p:nvPr/>
        </p:nvSpPr>
        <p:spPr bwMode="auto">
          <a:xfrm>
            <a:off x="4656138" y="4498975"/>
            <a:ext cx="310984" cy="3390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1800" i="1">
                <a:solidFill>
                  <a:schemeClr val="bg1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49172" name="Rectangle 1044"/>
          <p:cNvSpPr>
            <a:spLocks noChangeArrowheads="1"/>
          </p:cNvSpPr>
          <p:nvPr/>
        </p:nvSpPr>
        <p:spPr bwMode="auto">
          <a:xfrm>
            <a:off x="4656138" y="4724400"/>
            <a:ext cx="310984" cy="3390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1800" i="1">
                <a:solidFill>
                  <a:schemeClr val="bg1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49173" name="Rectangle 1045"/>
          <p:cNvSpPr>
            <a:spLocks noChangeArrowheads="1"/>
          </p:cNvSpPr>
          <p:nvPr/>
        </p:nvSpPr>
        <p:spPr bwMode="auto">
          <a:xfrm>
            <a:off x="4656138" y="4951413"/>
            <a:ext cx="310984" cy="3390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1800" i="1">
                <a:solidFill>
                  <a:schemeClr val="bg1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49174" name="Rectangle 1046"/>
          <p:cNvSpPr>
            <a:spLocks noChangeArrowheads="1"/>
          </p:cNvSpPr>
          <p:nvPr/>
        </p:nvSpPr>
        <p:spPr bwMode="auto">
          <a:xfrm>
            <a:off x="4656138" y="5176838"/>
            <a:ext cx="310984" cy="3390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1800" i="1">
                <a:solidFill>
                  <a:schemeClr val="bg1"/>
                </a:solidFill>
                <a:latin typeface="Arial" pitchFamily="34" charset="0"/>
              </a:rPr>
              <a:t>8</a:t>
            </a:r>
          </a:p>
        </p:txBody>
      </p:sp>
      <p:grpSp>
        <p:nvGrpSpPr>
          <p:cNvPr id="49175" name="Group 1059"/>
          <p:cNvGrpSpPr>
            <a:grpSpLocks/>
          </p:cNvGrpSpPr>
          <p:nvPr/>
        </p:nvGrpSpPr>
        <p:grpSpPr bwMode="auto">
          <a:xfrm>
            <a:off x="5318125" y="2970213"/>
            <a:ext cx="525463" cy="334962"/>
            <a:chOff x="3350" y="1871"/>
            <a:chExt cx="331" cy="211"/>
          </a:xfrm>
        </p:grpSpPr>
        <p:grpSp>
          <p:nvGrpSpPr>
            <p:cNvPr id="49239" name="Group 1052"/>
            <p:cNvGrpSpPr>
              <a:grpSpLocks/>
            </p:cNvGrpSpPr>
            <p:nvPr/>
          </p:nvGrpSpPr>
          <p:grpSpPr bwMode="auto">
            <a:xfrm>
              <a:off x="3350" y="1871"/>
              <a:ext cx="331" cy="101"/>
              <a:chOff x="3350" y="1871"/>
              <a:chExt cx="331" cy="101"/>
            </a:xfrm>
          </p:grpSpPr>
          <p:sp>
            <p:nvSpPr>
              <p:cNvPr id="49246" name="Line 1047"/>
              <p:cNvSpPr>
                <a:spLocks noChangeShapeType="1"/>
              </p:cNvSpPr>
              <p:nvPr/>
            </p:nvSpPr>
            <p:spPr bwMode="auto">
              <a:xfrm>
                <a:off x="3521" y="1871"/>
                <a:ext cx="152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9247" name="Line 1048"/>
              <p:cNvSpPr>
                <a:spLocks noChangeShapeType="1"/>
              </p:cNvSpPr>
              <p:nvPr/>
            </p:nvSpPr>
            <p:spPr bwMode="auto">
              <a:xfrm flipH="1">
                <a:off x="3513" y="1898"/>
                <a:ext cx="168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9248" name="Group 1051"/>
              <p:cNvGrpSpPr>
                <a:grpSpLocks/>
              </p:cNvGrpSpPr>
              <p:nvPr/>
            </p:nvGrpSpPr>
            <p:grpSpPr bwMode="auto">
              <a:xfrm>
                <a:off x="3350" y="1925"/>
                <a:ext cx="171" cy="47"/>
                <a:chOff x="3350" y="1925"/>
                <a:chExt cx="171" cy="47"/>
              </a:xfrm>
            </p:grpSpPr>
            <p:sp>
              <p:nvSpPr>
                <p:cNvPr id="49249" name="Line 1049"/>
                <p:cNvSpPr>
                  <a:spLocks noChangeShapeType="1"/>
                </p:cNvSpPr>
                <p:nvPr/>
              </p:nvSpPr>
              <p:spPr bwMode="auto">
                <a:xfrm flipH="1">
                  <a:off x="3350" y="1925"/>
                  <a:ext cx="171" cy="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250" name="Line 1050"/>
                <p:cNvSpPr>
                  <a:spLocks noChangeShapeType="1"/>
                </p:cNvSpPr>
                <p:nvPr/>
              </p:nvSpPr>
              <p:spPr bwMode="auto">
                <a:xfrm>
                  <a:off x="3358" y="1953"/>
                  <a:ext cx="155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9240" name="Group 1058"/>
            <p:cNvGrpSpPr>
              <a:grpSpLocks/>
            </p:cNvGrpSpPr>
            <p:nvPr/>
          </p:nvGrpSpPr>
          <p:grpSpPr bwMode="auto">
            <a:xfrm>
              <a:off x="3350" y="1980"/>
              <a:ext cx="331" cy="102"/>
              <a:chOff x="3350" y="1980"/>
              <a:chExt cx="331" cy="102"/>
            </a:xfrm>
          </p:grpSpPr>
          <p:sp>
            <p:nvSpPr>
              <p:cNvPr id="49241" name="Line 1053"/>
              <p:cNvSpPr>
                <a:spLocks noChangeShapeType="1"/>
              </p:cNvSpPr>
              <p:nvPr/>
            </p:nvSpPr>
            <p:spPr bwMode="auto">
              <a:xfrm>
                <a:off x="3521" y="1980"/>
                <a:ext cx="152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9242" name="Line 1054"/>
              <p:cNvSpPr>
                <a:spLocks noChangeShapeType="1"/>
              </p:cNvSpPr>
              <p:nvPr/>
            </p:nvSpPr>
            <p:spPr bwMode="auto">
              <a:xfrm flipH="1">
                <a:off x="3513" y="2008"/>
                <a:ext cx="168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9243" name="Group 1057"/>
              <p:cNvGrpSpPr>
                <a:grpSpLocks/>
              </p:cNvGrpSpPr>
              <p:nvPr/>
            </p:nvGrpSpPr>
            <p:grpSpPr bwMode="auto">
              <a:xfrm>
                <a:off x="3350" y="2035"/>
                <a:ext cx="171" cy="47"/>
                <a:chOff x="3350" y="2035"/>
                <a:chExt cx="171" cy="47"/>
              </a:xfrm>
            </p:grpSpPr>
            <p:sp>
              <p:nvSpPr>
                <p:cNvPr id="49244" name="Line 1055"/>
                <p:cNvSpPr>
                  <a:spLocks noChangeShapeType="1"/>
                </p:cNvSpPr>
                <p:nvPr/>
              </p:nvSpPr>
              <p:spPr bwMode="auto">
                <a:xfrm flipH="1">
                  <a:off x="3350" y="2035"/>
                  <a:ext cx="171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245" name="Line 1056"/>
                <p:cNvSpPr>
                  <a:spLocks noChangeShapeType="1"/>
                </p:cNvSpPr>
                <p:nvPr/>
              </p:nvSpPr>
              <p:spPr bwMode="auto">
                <a:xfrm>
                  <a:off x="3358" y="2062"/>
                  <a:ext cx="155" cy="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49176" name="Group 1072"/>
          <p:cNvGrpSpPr>
            <a:grpSpLocks/>
          </p:cNvGrpSpPr>
          <p:nvPr/>
        </p:nvGrpSpPr>
        <p:grpSpPr bwMode="auto">
          <a:xfrm>
            <a:off x="5318125" y="3317875"/>
            <a:ext cx="525463" cy="334963"/>
            <a:chOff x="3350" y="2090"/>
            <a:chExt cx="331" cy="211"/>
          </a:xfrm>
        </p:grpSpPr>
        <p:grpSp>
          <p:nvGrpSpPr>
            <p:cNvPr id="49227" name="Group 1065"/>
            <p:cNvGrpSpPr>
              <a:grpSpLocks/>
            </p:cNvGrpSpPr>
            <p:nvPr/>
          </p:nvGrpSpPr>
          <p:grpSpPr bwMode="auto">
            <a:xfrm>
              <a:off x="3350" y="2090"/>
              <a:ext cx="331" cy="100"/>
              <a:chOff x="3350" y="2090"/>
              <a:chExt cx="331" cy="100"/>
            </a:xfrm>
          </p:grpSpPr>
          <p:sp>
            <p:nvSpPr>
              <p:cNvPr id="49234" name="Line 1060"/>
              <p:cNvSpPr>
                <a:spLocks noChangeShapeType="1"/>
              </p:cNvSpPr>
              <p:nvPr/>
            </p:nvSpPr>
            <p:spPr bwMode="auto">
              <a:xfrm>
                <a:off x="3521" y="2090"/>
                <a:ext cx="152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9235" name="Line 1061"/>
              <p:cNvSpPr>
                <a:spLocks noChangeShapeType="1"/>
              </p:cNvSpPr>
              <p:nvPr/>
            </p:nvSpPr>
            <p:spPr bwMode="auto">
              <a:xfrm flipH="1">
                <a:off x="3513" y="2117"/>
                <a:ext cx="168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9236" name="Group 1064"/>
              <p:cNvGrpSpPr>
                <a:grpSpLocks/>
              </p:cNvGrpSpPr>
              <p:nvPr/>
            </p:nvGrpSpPr>
            <p:grpSpPr bwMode="auto">
              <a:xfrm>
                <a:off x="3350" y="2145"/>
                <a:ext cx="171" cy="45"/>
                <a:chOff x="3350" y="2145"/>
                <a:chExt cx="171" cy="45"/>
              </a:xfrm>
            </p:grpSpPr>
            <p:sp>
              <p:nvSpPr>
                <p:cNvPr id="49237" name="Line 1062"/>
                <p:cNvSpPr>
                  <a:spLocks noChangeShapeType="1"/>
                </p:cNvSpPr>
                <p:nvPr/>
              </p:nvSpPr>
              <p:spPr bwMode="auto">
                <a:xfrm flipH="1">
                  <a:off x="3350" y="2145"/>
                  <a:ext cx="171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238" name="Line 1063"/>
                <p:cNvSpPr>
                  <a:spLocks noChangeShapeType="1"/>
                </p:cNvSpPr>
                <p:nvPr/>
              </p:nvSpPr>
              <p:spPr bwMode="auto">
                <a:xfrm>
                  <a:off x="3358" y="2172"/>
                  <a:ext cx="155" cy="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9228" name="Group 1071"/>
            <p:cNvGrpSpPr>
              <a:grpSpLocks/>
            </p:cNvGrpSpPr>
            <p:nvPr/>
          </p:nvGrpSpPr>
          <p:grpSpPr bwMode="auto">
            <a:xfrm>
              <a:off x="3350" y="2198"/>
              <a:ext cx="331" cy="103"/>
              <a:chOff x="3350" y="2198"/>
              <a:chExt cx="331" cy="103"/>
            </a:xfrm>
          </p:grpSpPr>
          <p:sp>
            <p:nvSpPr>
              <p:cNvPr id="49229" name="Line 1066"/>
              <p:cNvSpPr>
                <a:spLocks noChangeShapeType="1"/>
              </p:cNvSpPr>
              <p:nvPr/>
            </p:nvSpPr>
            <p:spPr bwMode="auto">
              <a:xfrm>
                <a:off x="3521" y="2198"/>
                <a:ext cx="152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9230" name="Line 1067"/>
              <p:cNvSpPr>
                <a:spLocks noChangeShapeType="1"/>
              </p:cNvSpPr>
              <p:nvPr/>
            </p:nvSpPr>
            <p:spPr bwMode="auto">
              <a:xfrm flipH="1">
                <a:off x="3513" y="2225"/>
                <a:ext cx="168" cy="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9231" name="Group 1070"/>
              <p:cNvGrpSpPr>
                <a:grpSpLocks/>
              </p:cNvGrpSpPr>
              <p:nvPr/>
            </p:nvGrpSpPr>
            <p:grpSpPr bwMode="auto">
              <a:xfrm>
                <a:off x="3350" y="2254"/>
                <a:ext cx="171" cy="47"/>
                <a:chOff x="3350" y="2254"/>
                <a:chExt cx="171" cy="47"/>
              </a:xfrm>
            </p:grpSpPr>
            <p:sp>
              <p:nvSpPr>
                <p:cNvPr id="49232" name="Line 1068"/>
                <p:cNvSpPr>
                  <a:spLocks noChangeShapeType="1"/>
                </p:cNvSpPr>
                <p:nvPr/>
              </p:nvSpPr>
              <p:spPr bwMode="auto">
                <a:xfrm flipH="1">
                  <a:off x="3350" y="2254"/>
                  <a:ext cx="171" cy="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233" name="Line 1069"/>
                <p:cNvSpPr>
                  <a:spLocks noChangeShapeType="1"/>
                </p:cNvSpPr>
                <p:nvPr/>
              </p:nvSpPr>
              <p:spPr bwMode="auto">
                <a:xfrm>
                  <a:off x="3358" y="2282"/>
                  <a:ext cx="155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49177" name="Group 1085"/>
          <p:cNvGrpSpPr>
            <a:grpSpLocks/>
          </p:cNvGrpSpPr>
          <p:nvPr/>
        </p:nvGrpSpPr>
        <p:grpSpPr bwMode="auto">
          <a:xfrm>
            <a:off x="5318125" y="3665538"/>
            <a:ext cx="525463" cy="334962"/>
            <a:chOff x="3350" y="2309"/>
            <a:chExt cx="331" cy="211"/>
          </a:xfrm>
        </p:grpSpPr>
        <p:grpSp>
          <p:nvGrpSpPr>
            <p:cNvPr id="49215" name="Group 1078"/>
            <p:cNvGrpSpPr>
              <a:grpSpLocks/>
            </p:cNvGrpSpPr>
            <p:nvPr/>
          </p:nvGrpSpPr>
          <p:grpSpPr bwMode="auto">
            <a:xfrm>
              <a:off x="3350" y="2309"/>
              <a:ext cx="331" cy="102"/>
              <a:chOff x="3350" y="2309"/>
              <a:chExt cx="331" cy="102"/>
            </a:xfrm>
          </p:grpSpPr>
          <p:sp>
            <p:nvSpPr>
              <p:cNvPr id="49222" name="Line 1073"/>
              <p:cNvSpPr>
                <a:spLocks noChangeShapeType="1"/>
              </p:cNvSpPr>
              <p:nvPr/>
            </p:nvSpPr>
            <p:spPr bwMode="auto">
              <a:xfrm>
                <a:off x="3521" y="2309"/>
                <a:ext cx="152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9223" name="Line 1074"/>
              <p:cNvSpPr>
                <a:spLocks noChangeShapeType="1"/>
              </p:cNvSpPr>
              <p:nvPr/>
            </p:nvSpPr>
            <p:spPr bwMode="auto">
              <a:xfrm flipH="1">
                <a:off x="3513" y="2336"/>
                <a:ext cx="168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9224" name="Group 1077"/>
              <p:cNvGrpSpPr>
                <a:grpSpLocks/>
              </p:cNvGrpSpPr>
              <p:nvPr/>
            </p:nvGrpSpPr>
            <p:grpSpPr bwMode="auto">
              <a:xfrm>
                <a:off x="3350" y="2363"/>
                <a:ext cx="171" cy="48"/>
                <a:chOff x="3350" y="2363"/>
                <a:chExt cx="171" cy="48"/>
              </a:xfrm>
            </p:grpSpPr>
            <p:sp>
              <p:nvSpPr>
                <p:cNvPr id="49225" name="Line 1075"/>
                <p:cNvSpPr>
                  <a:spLocks noChangeShapeType="1"/>
                </p:cNvSpPr>
                <p:nvPr/>
              </p:nvSpPr>
              <p:spPr bwMode="auto">
                <a:xfrm flipH="1">
                  <a:off x="3350" y="2363"/>
                  <a:ext cx="171" cy="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226" name="Line 1076"/>
                <p:cNvSpPr>
                  <a:spLocks noChangeShapeType="1"/>
                </p:cNvSpPr>
                <p:nvPr/>
              </p:nvSpPr>
              <p:spPr bwMode="auto">
                <a:xfrm>
                  <a:off x="3358" y="2391"/>
                  <a:ext cx="155" cy="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9216" name="Group 1084"/>
            <p:cNvGrpSpPr>
              <a:grpSpLocks/>
            </p:cNvGrpSpPr>
            <p:nvPr/>
          </p:nvGrpSpPr>
          <p:grpSpPr bwMode="auto">
            <a:xfrm>
              <a:off x="3350" y="2419"/>
              <a:ext cx="331" cy="101"/>
              <a:chOff x="3350" y="2419"/>
              <a:chExt cx="331" cy="101"/>
            </a:xfrm>
          </p:grpSpPr>
          <p:sp>
            <p:nvSpPr>
              <p:cNvPr id="49217" name="Line 1079"/>
              <p:cNvSpPr>
                <a:spLocks noChangeShapeType="1"/>
              </p:cNvSpPr>
              <p:nvPr/>
            </p:nvSpPr>
            <p:spPr bwMode="auto">
              <a:xfrm>
                <a:off x="3521" y="2419"/>
                <a:ext cx="152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9218" name="Line 1080"/>
              <p:cNvSpPr>
                <a:spLocks noChangeShapeType="1"/>
              </p:cNvSpPr>
              <p:nvPr/>
            </p:nvSpPr>
            <p:spPr bwMode="auto">
              <a:xfrm flipH="1">
                <a:off x="3513" y="2446"/>
                <a:ext cx="168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9219" name="Group 1083"/>
              <p:cNvGrpSpPr>
                <a:grpSpLocks/>
              </p:cNvGrpSpPr>
              <p:nvPr/>
            </p:nvGrpSpPr>
            <p:grpSpPr bwMode="auto">
              <a:xfrm>
                <a:off x="3350" y="2473"/>
                <a:ext cx="171" cy="47"/>
                <a:chOff x="3350" y="2473"/>
                <a:chExt cx="171" cy="47"/>
              </a:xfrm>
            </p:grpSpPr>
            <p:sp>
              <p:nvSpPr>
                <p:cNvPr id="49220" name="Line 1081"/>
                <p:cNvSpPr>
                  <a:spLocks noChangeShapeType="1"/>
                </p:cNvSpPr>
                <p:nvPr/>
              </p:nvSpPr>
              <p:spPr bwMode="auto">
                <a:xfrm flipH="1">
                  <a:off x="3350" y="2473"/>
                  <a:ext cx="171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221" name="Line 1082"/>
                <p:cNvSpPr>
                  <a:spLocks noChangeShapeType="1"/>
                </p:cNvSpPr>
                <p:nvPr/>
              </p:nvSpPr>
              <p:spPr bwMode="auto">
                <a:xfrm>
                  <a:off x="3358" y="2500"/>
                  <a:ext cx="155" cy="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49178" name="Group 1098"/>
          <p:cNvGrpSpPr>
            <a:grpSpLocks/>
          </p:cNvGrpSpPr>
          <p:nvPr/>
        </p:nvGrpSpPr>
        <p:grpSpPr bwMode="auto">
          <a:xfrm>
            <a:off x="5318125" y="4013200"/>
            <a:ext cx="525463" cy="334963"/>
            <a:chOff x="3350" y="2528"/>
            <a:chExt cx="331" cy="211"/>
          </a:xfrm>
        </p:grpSpPr>
        <p:grpSp>
          <p:nvGrpSpPr>
            <p:cNvPr id="49203" name="Group 1091"/>
            <p:cNvGrpSpPr>
              <a:grpSpLocks/>
            </p:cNvGrpSpPr>
            <p:nvPr/>
          </p:nvGrpSpPr>
          <p:grpSpPr bwMode="auto">
            <a:xfrm>
              <a:off x="3350" y="2528"/>
              <a:ext cx="331" cy="100"/>
              <a:chOff x="3350" y="2528"/>
              <a:chExt cx="331" cy="100"/>
            </a:xfrm>
          </p:grpSpPr>
          <p:sp>
            <p:nvSpPr>
              <p:cNvPr id="49210" name="Line 1086"/>
              <p:cNvSpPr>
                <a:spLocks noChangeShapeType="1"/>
              </p:cNvSpPr>
              <p:nvPr/>
            </p:nvSpPr>
            <p:spPr bwMode="auto">
              <a:xfrm>
                <a:off x="3521" y="2528"/>
                <a:ext cx="152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9211" name="Line 1087"/>
              <p:cNvSpPr>
                <a:spLocks noChangeShapeType="1"/>
              </p:cNvSpPr>
              <p:nvPr/>
            </p:nvSpPr>
            <p:spPr bwMode="auto">
              <a:xfrm flipH="1">
                <a:off x="3513" y="2554"/>
                <a:ext cx="168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9212" name="Group 1090"/>
              <p:cNvGrpSpPr>
                <a:grpSpLocks/>
              </p:cNvGrpSpPr>
              <p:nvPr/>
            </p:nvGrpSpPr>
            <p:grpSpPr bwMode="auto">
              <a:xfrm>
                <a:off x="3350" y="2582"/>
                <a:ext cx="171" cy="46"/>
                <a:chOff x="3350" y="2582"/>
                <a:chExt cx="171" cy="46"/>
              </a:xfrm>
            </p:grpSpPr>
            <p:sp>
              <p:nvSpPr>
                <p:cNvPr id="49213" name="Line 1088"/>
                <p:cNvSpPr>
                  <a:spLocks noChangeShapeType="1"/>
                </p:cNvSpPr>
                <p:nvPr/>
              </p:nvSpPr>
              <p:spPr bwMode="auto">
                <a:xfrm flipH="1">
                  <a:off x="3350" y="2582"/>
                  <a:ext cx="171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214" name="Line 1089"/>
                <p:cNvSpPr>
                  <a:spLocks noChangeShapeType="1"/>
                </p:cNvSpPr>
                <p:nvPr/>
              </p:nvSpPr>
              <p:spPr bwMode="auto">
                <a:xfrm>
                  <a:off x="3358" y="2609"/>
                  <a:ext cx="155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9204" name="Group 1097"/>
            <p:cNvGrpSpPr>
              <a:grpSpLocks/>
            </p:cNvGrpSpPr>
            <p:nvPr/>
          </p:nvGrpSpPr>
          <p:grpSpPr bwMode="auto">
            <a:xfrm>
              <a:off x="3350" y="2636"/>
              <a:ext cx="331" cy="103"/>
              <a:chOff x="3350" y="2636"/>
              <a:chExt cx="331" cy="103"/>
            </a:xfrm>
          </p:grpSpPr>
          <p:sp>
            <p:nvSpPr>
              <p:cNvPr id="49205" name="Line 1092"/>
              <p:cNvSpPr>
                <a:spLocks noChangeShapeType="1"/>
              </p:cNvSpPr>
              <p:nvPr/>
            </p:nvSpPr>
            <p:spPr bwMode="auto">
              <a:xfrm>
                <a:off x="3521" y="2636"/>
                <a:ext cx="152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9206" name="Line 1093"/>
              <p:cNvSpPr>
                <a:spLocks noChangeShapeType="1"/>
              </p:cNvSpPr>
              <p:nvPr/>
            </p:nvSpPr>
            <p:spPr bwMode="auto">
              <a:xfrm flipH="1">
                <a:off x="3513" y="2663"/>
                <a:ext cx="168" cy="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9207" name="Group 1096"/>
              <p:cNvGrpSpPr>
                <a:grpSpLocks/>
              </p:cNvGrpSpPr>
              <p:nvPr/>
            </p:nvGrpSpPr>
            <p:grpSpPr bwMode="auto">
              <a:xfrm>
                <a:off x="3350" y="2692"/>
                <a:ext cx="171" cy="47"/>
                <a:chOff x="3350" y="2692"/>
                <a:chExt cx="171" cy="47"/>
              </a:xfrm>
            </p:grpSpPr>
            <p:sp>
              <p:nvSpPr>
                <p:cNvPr id="49208" name="Line 1094"/>
                <p:cNvSpPr>
                  <a:spLocks noChangeShapeType="1"/>
                </p:cNvSpPr>
                <p:nvPr/>
              </p:nvSpPr>
              <p:spPr bwMode="auto">
                <a:xfrm flipH="1">
                  <a:off x="3350" y="2692"/>
                  <a:ext cx="171" cy="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209" name="Line 1095"/>
                <p:cNvSpPr>
                  <a:spLocks noChangeShapeType="1"/>
                </p:cNvSpPr>
                <p:nvPr/>
              </p:nvSpPr>
              <p:spPr bwMode="auto">
                <a:xfrm>
                  <a:off x="3358" y="2720"/>
                  <a:ext cx="155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9179" name="Line 1099"/>
          <p:cNvSpPr>
            <a:spLocks noChangeShapeType="1"/>
          </p:cNvSpPr>
          <p:nvPr/>
        </p:nvSpPr>
        <p:spPr bwMode="auto">
          <a:xfrm flipV="1">
            <a:off x="5583238" y="2825750"/>
            <a:ext cx="0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9180" name="Line 1100"/>
          <p:cNvSpPr>
            <a:spLocks noChangeShapeType="1"/>
          </p:cNvSpPr>
          <p:nvPr/>
        </p:nvSpPr>
        <p:spPr bwMode="auto">
          <a:xfrm flipV="1">
            <a:off x="5583238" y="4348163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9181" name="Line 1101"/>
          <p:cNvSpPr>
            <a:spLocks noChangeShapeType="1"/>
          </p:cNvSpPr>
          <p:nvPr/>
        </p:nvSpPr>
        <p:spPr bwMode="auto">
          <a:xfrm flipH="1">
            <a:off x="5211763" y="4648200"/>
            <a:ext cx="396875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9182" name="Oval 1102"/>
          <p:cNvSpPr>
            <a:spLocks noChangeArrowheads="1"/>
          </p:cNvSpPr>
          <p:nvPr/>
        </p:nvSpPr>
        <p:spPr bwMode="auto">
          <a:xfrm>
            <a:off x="5502275" y="4551363"/>
            <a:ext cx="158750" cy="1047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grpSp>
        <p:nvGrpSpPr>
          <p:cNvPr id="49183" name="Group 1120"/>
          <p:cNvGrpSpPr>
            <a:grpSpLocks/>
          </p:cNvGrpSpPr>
          <p:nvPr/>
        </p:nvGrpSpPr>
        <p:grpSpPr bwMode="auto">
          <a:xfrm>
            <a:off x="5383213" y="4575175"/>
            <a:ext cx="485775" cy="1370013"/>
            <a:chOff x="3391" y="2882"/>
            <a:chExt cx="306" cy="863"/>
          </a:xfrm>
        </p:grpSpPr>
        <p:sp>
          <p:nvSpPr>
            <p:cNvPr id="49188" name="Freeform 1105"/>
            <p:cNvSpPr>
              <a:spLocks/>
            </p:cNvSpPr>
            <p:nvPr/>
          </p:nvSpPr>
          <p:spPr bwMode="auto">
            <a:xfrm>
              <a:off x="3415" y="3100"/>
              <a:ext cx="83" cy="102"/>
            </a:xfrm>
            <a:custGeom>
              <a:avLst/>
              <a:gdLst>
                <a:gd name="T0" fmla="*/ 82 w 83"/>
                <a:gd name="T1" fmla="*/ 0 h 102"/>
                <a:gd name="T2" fmla="*/ 74 w 83"/>
                <a:gd name="T3" fmla="*/ 3 h 102"/>
                <a:gd name="T4" fmla="*/ 65 w 83"/>
                <a:gd name="T5" fmla="*/ 8 h 102"/>
                <a:gd name="T6" fmla="*/ 56 w 83"/>
                <a:gd name="T7" fmla="*/ 14 h 102"/>
                <a:gd name="T8" fmla="*/ 48 w 83"/>
                <a:gd name="T9" fmla="*/ 20 h 102"/>
                <a:gd name="T10" fmla="*/ 39 w 83"/>
                <a:gd name="T11" fmla="*/ 28 h 102"/>
                <a:gd name="T12" fmla="*/ 30 w 83"/>
                <a:gd name="T13" fmla="*/ 36 h 102"/>
                <a:gd name="T14" fmla="*/ 23 w 83"/>
                <a:gd name="T15" fmla="*/ 42 h 102"/>
                <a:gd name="T16" fmla="*/ 17 w 83"/>
                <a:gd name="T17" fmla="*/ 49 h 102"/>
                <a:gd name="T18" fmla="*/ 12 w 83"/>
                <a:gd name="T19" fmla="*/ 56 h 102"/>
                <a:gd name="T20" fmla="*/ 8 w 83"/>
                <a:gd name="T21" fmla="*/ 64 h 102"/>
                <a:gd name="T22" fmla="*/ 4 w 83"/>
                <a:gd name="T23" fmla="*/ 72 h 102"/>
                <a:gd name="T24" fmla="*/ 1 w 83"/>
                <a:gd name="T25" fmla="*/ 80 h 102"/>
                <a:gd name="T26" fmla="*/ 0 w 83"/>
                <a:gd name="T27" fmla="*/ 88 h 102"/>
                <a:gd name="T28" fmla="*/ 0 w 83"/>
                <a:gd name="T29" fmla="*/ 96 h 102"/>
                <a:gd name="T30" fmla="*/ 0 w 83"/>
                <a:gd name="T31" fmla="*/ 101 h 102"/>
                <a:gd name="T32" fmla="*/ 6 w 83"/>
                <a:gd name="T33" fmla="*/ 96 h 102"/>
                <a:gd name="T34" fmla="*/ 13 w 83"/>
                <a:gd name="T35" fmla="*/ 90 h 102"/>
                <a:gd name="T36" fmla="*/ 20 w 83"/>
                <a:gd name="T37" fmla="*/ 85 h 102"/>
                <a:gd name="T38" fmla="*/ 29 w 83"/>
                <a:gd name="T39" fmla="*/ 79 h 102"/>
                <a:gd name="T40" fmla="*/ 37 w 83"/>
                <a:gd name="T41" fmla="*/ 74 h 102"/>
                <a:gd name="T42" fmla="*/ 45 w 83"/>
                <a:gd name="T43" fmla="*/ 70 h 102"/>
                <a:gd name="T44" fmla="*/ 53 w 83"/>
                <a:gd name="T45" fmla="*/ 68 h 102"/>
                <a:gd name="T46" fmla="*/ 64 w 83"/>
                <a:gd name="T47" fmla="*/ 65 h 102"/>
                <a:gd name="T48" fmla="*/ 74 w 83"/>
                <a:gd name="T49" fmla="*/ 65 h 102"/>
                <a:gd name="T50" fmla="*/ 80 w 83"/>
                <a:gd name="T51" fmla="*/ 65 h 102"/>
                <a:gd name="T52" fmla="*/ 82 w 83"/>
                <a:gd name="T53" fmla="*/ 0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3"/>
                <a:gd name="T82" fmla="*/ 0 h 102"/>
                <a:gd name="T83" fmla="*/ 83 w 83"/>
                <a:gd name="T84" fmla="*/ 102 h 1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3" h="102">
                  <a:moveTo>
                    <a:pt x="82" y="0"/>
                  </a:moveTo>
                  <a:lnTo>
                    <a:pt x="74" y="3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20"/>
                  </a:lnTo>
                  <a:lnTo>
                    <a:pt x="39" y="28"/>
                  </a:lnTo>
                  <a:lnTo>
                    <a:pt x="30" y="36"/>
                  </a:lnTo>
                  <a:lnTo>
                    <a:pt x="23" y="42"/>
                  </a:lnTo>
                  <a:lnTo>
                    <a:pt x="17" y="49"/>
                  </a:lnTo>
                  <a:lnTo>
                    <a:pt x="12" y="56"/>
                  </a:lnTo>
                  <a:lnTo>
                    <a:pt x="8" y="64"/>
                  </a:lnTo>
                  <a:lnTo>
                    <a:pt x="4" y="72"/>
                  </a:lnTo>
                  <a:lnTo>
                    <a:pt x="1" y="80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0" y="101"/>
                  </a:lnTo>
                  <a:lnTo>
                    <a:pt x="6" y="96"/>
                  </a:lnTo>
                  <a:lnTo>
                    <a:pt x="13" y="90"/>
                  </a:lnTo>
                  <a:lnTo>
                    <a:pt x="20" y="85"/>
                  </a:lnTo>
                  <a:lnTo>
                    <a:pt x="29" y="79"/>
                  </a:lnTo>
                  <a:lnTo>
                    <a:pt x="37" y="74"/>
                  </a:lnTo>
                  <a:lnTo>
                    <a:pt x="45" y="70"/>
                  </a:lnTo>
                  <a:lnTo>
                    <a:pt x="53" y="68"/>
                  </a:lnTo>
                  <a:lnTo>
                    <a:pt x="64" y="65"/>
                  </a:lnTo>
                  <a:lnTo>
                    <a:pt x="74" y="65"/>
                  </a:lnTo>
                  <a:lnTo>
                    <a:pt x="80" y="65"/>
                  </a:lnTo>
                  <a:lnTo>
                    <a:pt x="82" y="0"/>
                  </a:lnTo>
                </a:path>
              </a:pathLst>
            </a:custGeom>
            <a:solidFill>
              <a:srgbClr val="5F5F7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9189" name="Freeform 1106"/>
            <p:cNvSpPr>
              <a:spLocks/>
            </p:cNvSpPr>
            <p:nvPr/>
          </p:nvSpPr>
          <p:spPr bwMode="auto">
            <a:xfrm>
              <a:off x="3431" y="2882"/>
              <a:ext cx="266" cy="863"/>
            </a:xfrm>
            <a:custGeom>
              <a:avLst/>
              <a:gdLst>
                <a:gd name="T0" fmla="*/ 107 w 266"/>
                <a:gd name="T1" fmla="*/ 9 h 863"/>
                <a:gd name="T2" fmla="*/ 118 w 266"/>
                <a:gd name="T3" fmla="*/ 35 h 863"/>
                <a:gd name="T4" fmla="*/ 131 w 266"/>
                <a:gd name="T5" fmla="*/ 75 h 863"/>
                <a:gd name="T6" fmla="*/ 140 w 266"/>
                <a:gd name="T7" fmla="*/ 117 h 863"/>
                <a:gd name="T8" fmla="*/ 148 w 266"/>
                <a:gd name="T9" fmla="*/ 158 h 863"/>
                <a:gd name="T10" fmla="*/ 156 w 266"/>
                <a:gd name="T11" fmla="*/ 201 h 863"/>
                <a:gd name="T12" fmla="*/ 164 w 266"/>
                <a:gd name="T13" fmla="*/ 237 h 863"/>
                <a:gd name="T14" fmla="*/ 176 w 266"/>
                <a:gd name="T15" fmla="*/ 257 h 863"/>
                <a:gd name="T16" fmla="*/ 197 w 266"/>
                <a:gd name="T17" fmla="*/ 277 h 863"/>
                <a:gd name="T18" fmla="*/ 228 w 266"/>
                <a:gd name="T19" fmla="*/ 306 h 863"/>
                <a:gd name="T20" fmla="*/ 255 w 266"/>
                <a:gd name="T21" fmla="*/ 337 h 863"/>
                <a:gd name="T22" fmla="*/ 232 w 266"/>
                <a:gd name="T23" fmla="*/ 358 h 863"/>
                <a:gd name="T24" fmla="*/ 186 w 266"/>
                <a:gd name="T25" fmla="*/ 370 h 863"/>
                <a:gd name="T26" fmla="*/ 167 w 266"/>
                <a:gd name="T27" fmla="*/ 378 h 863"/>
                <a:gd name="T28" fmla="*/ 158 w 266"/>
                <a:gd name="T29" fmla="*/ 428 h 863"/>
                <a:gd name="T30" fmla="*/ 149 w 266"/>
                <a:gd name="T31" fmla="*/ 478 h 863"/>
                <a:gd name="T32" fmla="*/ 149 w 266"/>
                <a:gd name="T33" fmla="*/ 516 h 863"/>
                <a:gd name="T34" fmla="*/ 157 w 266"/>
                <a:gd name="T35" fmla="*/ 556 h 863"/>
                <a:gd name="T36" fmla="*/ 135 w 266"/>
                <a:gd name="T37" fmla="*/ 587 h 863"/>
                <a:gd name="T38" fmla="*/ 126 w 266"/>
                <a:gd name="T39" fmla="*/ 617 h 863"/>
                <a:gd name="T40" fmla="*/ 126 w 266"/>
                <a:gd name="T41" fmla="*/ 655 h 863"/>
                <a:gd name="T42" fmla="*/ 142 w 266"/>
                <a:gd name="T43" fmla="*/ 696 h 863"/>
                <a:gd name="T44" fmla="*/ 181 w 266"/>
                <a:gd name="T45" fmla="*/ 740 h 863"/>
                <a:gd name="T46" fmla="*/ 227 w 266"/>
                <a:gd name="T47" fmla="*/ 793 h 863"/>
                <a:gd name="T48" fmla="*/ 245 w 266"/>
                <a:gd name="T49" fmla="*/ 845 h 863"/>
                <a:gd name="T50" fmla="*/ 229 w 266"/>
                <a:gd name="T51" fmla="*/ 847 h 863"/>
                <a:gd name="T52" fmla="*/ 197 w 266"/>
                <a:gd name="T53" fmla="*/ 822 h 863"/>
                <a:gd name="T54" fmla="*/ 165 w 266"/>
                <a:gd name="T55" fmla="*/ 793 h 863"/>
                <a:gd name="T56" fmla="*/ 133 w 266"/>
                <a:gd name="T57" fmla="*/ 774 h 863"/>
                <a:gd name="T58" fmla="*/ 100 w 266"/>
                <a:gd name="T59" fmla="*/ 774 h 863"/>
                <a:gd name="T60" fmla="*/ 66 w 266"/>
                <a:gd name="T61" fmla="*/ 795 h 863"/>
                <a:gd name="T62" fmla="*/ 41 w 266"/>
                <a:gd name="T63" fmla="*/ 821 h 863"/>
                <a:gd name="T64" fmla="*/ 20 w 266"/>
                <a:gd name="T65" fmla="*/ 844 h 863"/>
                <a:gd name="T66" fmla="*/ 10 w 266"/>
                <a:gd name="T67" fmla="*/ 845 h 863"/>
                <a:gd name="T68" fmla="*/ 10 w 266"/>
                <a:gd name="T69" fmla="*/ 812 h 863"/>
                <a:gd name="T70" fmla="*/ 18 w 266"/>
                <a:gd name="T71" fmla="*/ 783 h 863"/>
                <a:gd name="T72" fmla="*/ 33 w 266"/>
                <a:gd name="T73" fmla="*/ 756 h 863"/>
                <a:gd name="T74" fmla="*/ 63 w 266"/>
                <a:gd name="T75" fmla="*/ 711 h 863"/>
                <a:gd name="T76" fmla="*/ 67 w 266"/>
                <a:gd name="T77" fmla="*/ 655 h 863"/>
                <a:gd name="T78" fmla="*/ 59 w 266"/>
                <a:gd name="T79" fmla="*/ 588 h 863"/>
                <a:gd name="T80" fmla="*/ 42 w 266"/>
                <a:gd name="T81" fmla="*/ 545 h 863"/>
                <a:gd name="T82" fmla="*/ 21 w 266"/>
                <a:gd name="T83" fmla="*/ 531 h 863"/>
                <a:gd name="T84" fmla="*/ 23 w 266"/>
                <a:gd name="T85" fmla="*/ 471 h 863"/>
                <a:gd name="T86" fmla="*/ 6 w 266"/>
                <a:gd name="T87" fmla="*/ 421 h 863"/>
                <a:gd name="T88" fmla="*/ 0 w 266"/>
                <a:gd name="T89" fmla="*/ 233 h 863"/>
                <a:gd name="T90" fmla="*/ 11 w 266"/>
                <a:gd name="T91" fmla="*/ 125 h 863"/>
                <a:gd name="T92" fmla="*/ 44 w 266"/>
                <a:gd name="T93" fmla="*/ 30 h 863"/>
                <a:gd name="T94" fmla="*/ 62 w 266"/>
                <a:gd name="T95" fmla="*/ 30 h 863"/>
                <a:gd name="T96" fmla="*/ 82 w 266"/>
                <a:gd name="T97" fmla="*/ 9 h 863"/>
                <a:gd name="T98" fmla="*/ 96 w 266"/>
                <a:gd name="T99" fmla="*/ 1 h 8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6"/>
                <a:gd name="T151" fmla="*/ 0 h 863"/>
                <a:gd name="T152" fmla="*/ 266 w 266"/>
                <a:gd name="T153" fmla="*/ 863 h 8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6" h="863">
                  <a:moveTo>
                    <a:pt x="100" y="0"/>
                  </a:moveTo>
                  <a:lnTo>
                    <a:pt x="103" y="2"/>
                  </a:lnTo>
                  <a:lnTo>
                    <a:pt x="107" y="9"/>
                  </a:lnTo>
                  <a:lnTo>
                    <a:pt x="111" y="19"/>
                  </a:lnTo>
                  <a:lnTo>
                    <a:pt x="114" y="26"/>
                  </a:lnTo>
                  <a:lnTo>
                    <a:pt x="118" y="35"/>
                  </a:lnTo>
                  <a:lnTo>
                    <a:pt x="123" y="49"/>
                  </a:lnTo>
                  <a:lnTo>
                    <a:pt x="127" y="62"/>
                  </a:lnTo>
                  <a:lnTo>
                    <a:pt x="131" y="75"/>
                  </a:lnTo>
                  <a:lnTo>
                    <a:pt x="134" y="88"/>
                  </a:lnTo>
                  <a:lnTo>
                    <a:pt x="137" y="101"/>
                  </a:lnTo>
                  <a:lnTo>
                    <a:pt x="140" y="117"/>
                  </a:lnTo>
                  <a:lnTo>
                    <a:pt x="143" y="132"/>
                  </a:lnTo>
                  <a:lnTo>
                    <a:pt x="146" y="145"/>
                  </a:lnTo>
                  <a:lnTo>
                    <a:pt x="148" y="158"/>
                  </a:lnTo>
                  <a:lnTo>
                    <a:pt x="150" y="170"/>
                  </a:lnTo>
                  <a:lnTo>
                    <a:pt x="154" y="187"/>
                  </a:lnTo>
                  <a:lnTo>
                    <a:pt x="156" y="201"/>
                  </a:lnTo>
                  <a:lnTo>
                    <a:pt x="159" y="215"/>
                  </a:lnTo>
                  <a:lnTo>
                    <a:pt x="161" y="226"/>
                  </a:lnTo>
                  <a:lnTo>
                    <a:pt x="164" y="237"/>
                  </a:lnTo>
                  <a:lnTo>
                    <a:pt x="168" y="245"/>
                  </a:lnTo>
                  <a:lnTo>
                    <a:pt x="171" y="251"/>
                  </a:lnTo>
                  <a:lnTo>
                    <a:pt x="176" y="257"/>
                  </a:lnTo>
                  <a:lnTo>
                    <a:pt x="182" y="263"/>
                  </a:lnTo>
                  <a:lnTo>
                    <a:pt x="189" y="269"/>
                  </a:lnTo>
                  <a:lnTo>
                    <a:pt x="197" y="277"/>
                  </a:lnTo>
                  <a:lnTo>
                    <a:pt x="208" y="287"/>
                  </a:lnTo>
                  <a:lnTo>
                    <a:pt x="217" y="296"/>
                  </a:lnTo>
                  <a:lnTo>
                    <a:pt x="228" y="306"/>
                  </a:lnTo>
                  <a:lnTo>
                    <a:pt x="237" y="316"/>
                  </a:lnTo>
                  <a:lnTo>
                    <a:pt x="246" y="326"/>
                  </a:lnTo>
                  <a:lnTo>
                    <a:pt x="255" y="337"/>
                  </a:lnTo>
                  <a:lnTo>
                    <a:pt x="265" y="349"/>
                  </a:lnTo>
                  <a:lnTo>
                    <a:pt x="248" y="354"/>
                  </a:lnTo>
                  <a:lnTo>
                    <a:pt x="232" y="358"/>
                  </a:lnTo>
                  <a:lnTo>
                    <a:pt x="217" y="363"/>
                  </a:lnTo>
                  <a:lnTo>
                    <a:pt x="200" y="368"/>
                  </a:lnTo>
                  <a:lnTo>
                    <a:pt x="186" y="370"/>
                  </a:lnTo>
                  <a:lnTo>
                    <a:pt x="177" y="370"/>
                  </a:lnTo>
                  <a:lnTo>
                    <a:pt x="170" y="364"/>
                  </a:lnTo>
                  <a:lnTo>
                    <a:pt x="167" y="378"/>
                  </a:lnTo>
                  <a:lnTo>
                    <a:pt x="165" y="392"/>
                  </a:lnTo>
                  <a:lnTo>
                    <a:pt x="162" y="409"/>
                  </a:lnTo>
                  <a:lnTo>
                    <a:pt x="158" y="428"/>
                  </a:lnTo>
                  <a:lnTo>
                    <a:pt x="154" y="447"/>
                  </a:lnTo>
                  <a:lnTo>
                    <a:pt x="151" y="462"/>
                  </a:lnTo>
                  <a:lnTo>
                    <a:pt x="149" y="478"/>
                  </a:lnTo>
                  <a:lnTo>
                    <a:pt x="147" y="493"/>
                  </a:lnTo>
                  <a:lnTo>
                    <a:pt x="146" y="506"/>
                  </a:lnTo>
                  <a:lnTo>
                    <a:pt x="149" y="516"/>
                  </a:lnTo>
                  <a:lnTo>
                    <a:pt x="154" y="525"/>
                  </a:lnTo>
                  <a:lnTo>
                    <a:pt x="161" y="535"/>
                  </a:lnTo>
                  <a:lnTo>
                    <a:pt x="157" y="556"/>
                  </a:lnTo>
                  <a:lnTo>
                    <a:pt x="151" y="579"/>
                  </a:lnTo>
                  <a:lnTo>
                    <a:pt x="148" y="598"/>
                  </a:lnTo>
                  <a:lnTo>
                    <a:pt x="135" y="587"/>
                  </a:lnTo>
                  <a:lnTo>
                    <a:pt x="133" y="594"/>
                  </a:lnTo>
                  <a:lnTo>
                    <a:pt x="129" y="605"/>
                  </a:lnTo>
                  <a:lnTo>
                    <a:pt x="126" y="617"/>
                  </a:lnTo>
                  <a:lnTo>
                    <a:pt x="124" y="630"/>
                  </a:lnTo>
                  <a:lnTo>
                    <a:pt x="125" y="642"/>
                  </a:lnTo>
                  <a:lnTo>
                    <a:pt x="126" y="655"/>
                  </a:lnTo>
                  <a:lnTo>
                    <a:pt x="129" y="669"/>
                  </a:lnTo>
                  <a:lnTo>
                    <a:pt x="134" y="683"/>
                  </a:lnTo>
                  <a:lnTo>
                    <a:pt x="142" y="696"/>
                  </a:lnTo>
                  <a:lnTo>
                    <a:pt x="154" y="712"/>
                  </a:lnTo>
                  <a:lnTo>
                    <a:pt x="165" y="725"/>
                  </a:lnTo>
                  <a:lnTo>
                    <a:pt x="181" y="740"/>
                  </a:lnTo>
                  <a:lnTo>
                    <a:pt x="200" y="757"/>
                  </a:lnTo>
                  <a:lnTo>
                    <a:pt x="215" y="776"/>
                  </a:lnTo>
                  <a:lnTo>
                    <a:pt x="227" y="793"/>
                  </a:lnTo>
                  <a:lnTo>
                    <a:pt x="236" y="809"/>
                  </a:lnTo>
                  <a:lnTo>
                    <a:pt x="242" y="825"/>
                  </a:lnTo>
                  <a:lnTo>
                    <a:pt x="245" y="845"/>
                  </a:lnTo>
                  <a:lnTo>
                    <a:pt x="244" y="862"/>
                  </a:lnTo>
                  <a:lnTo>
                    <a:pt x="236" y="853"/>
                  </a:lnTo>
                  <a:lnTo>
                    <a:pt x="229" y="847"/>
                  </a:lnTo>
                  <a:lnTo>
                    <a:pt x="224" y="844"/>
                  </a:lnTo>
                  <a:lnTo>
                    <a:pt x="205" y="831"/>
                  </a:lnTo>
                  <a:lnTo>
                    <a:pt x="197" y="822"/>
                  </a:lnTo>
                  <a:lnTo>
                    <a:pt x="187" y="811"/>
                  </a:lnTo>
                  <a:lnTo>
                    <a:pt x="176" y="801"/>
                  </a:lnTo>
                  <a:lnTo>
                    <a:pt x="165" y="793"/>
                  </a:lnTo>
                  <a:lnTo>
                    <a:pt x="154" y="786"/>
                  </a:lnTo>
                  <a:lnTo>
                    <a:pt x="143" y="779"/>
                  </a:lnTo>
                  <a:lnTo>
                    <a:pt x="133" y="774"/>
                  </a:lnTo>
                  <a:lnTo>
                    <a:pt x="123" y="771"/>
                  </a:lnTo>
                  <a:lnTo>
                    <a:pt x="112" y="770"/>
                  </a:lnTo>
                  <a:lnTo>
                    <a:pt x="100" y="774"/>
                  </a:lnTo>
                  <a:lnTo>
                    <a:pt x="87" y="779"/>
                  </a:lnTo>
                  <a:lnTo>
                    <a:pt x="77" y="786"/>
                  </a:lnTo>
                  <a:lnTo>
                    <a:pt x="66" y="795"/>
                  </a:lnTo>
                  <a:lnTo>
                    <a:pt x="58" y="803"/>
                  </a:lnTo>
                  <a:lnTo>
                    <a:pt x="50" y="811"/>
                  </a:lnTo>
                  <a:lnTo>
                    <a:pt x="41" y="821"/>
                  </a:lnTo>
                  <a:lnTo>
                    <a:pt x="31" y="831"/>
                  </a:lnTo>
                  <a:lnTo>
                    <a:pt x="25" y="837"/>
                  </a:lnTo>
                  <a:lnTo>
                    <a:pt x="20" y="844"/>
                  </a:lnTo>
                  <a:lnTo>
                    <a:pt x="15" y="851"/>
                  </a:lnTo>
                  <a:lnTo>
                    <a:pt x="10" y="855"/>
                  </a:lnTo>
                  <a:lnTo>
                    <a:pt x="10" y="845"/>
                  </a:lnTo>
                  <a:lnTo>
                    <a:pt x="10" y="833"/>
                  </a:lnTo>
                  <a:lnTo>
                    <a:pt x="9" y="822"/>
                  </a:lnTo>
                  <a:lnTo>
                    <a:pt x="10" y="812"/>
                  </a:lnTo>
                  <a:lnTo>
                    <a:pt x="12" y="801"/>
                  </a:lnTo>
                  <a:lnTo>
                    <a:pt x="15" y="792"/>
                  </a:lnTo>
                  <a:lnTo>
                    <a:pt x="18" y="783"/>
                  </a:lnTo>
                  <a:lnTo>
                    <a:pt x="22" y="775"/>
                  </a:lnTo>
                  <a:lnTo>
                    <a:pt x="27" y="765"/>
                  </a:lnTo>
                  <a:lnTo>
                    <a:pt x="33" y="756"/>
                  </a:lnTo>
                  <a:lnTo>
                    <a:pt x="46" y="739"/>
                  </a:lnTo>
                  <a:lnTo>
                    <a:pt x="53" y="728"/>
                  </a:lnTo>
                  <a:lnTo>
                    <a:pt x="63" y="711"/>
                  </a:lnTo>
                  <a:lnTo>
                    <a:pt x="65" y="695"/>
                  </a:lnTo>
                  <a:lnTo>
                    <a:pt x="65" y="678"/>
                  </a:lnTo>
                  <a:lnTo>
                    <a:pt x="67" y="655"/>
                  </a:lnTo>
                  <a:lnTo>
                    <a:pt x="65" y="634"/>
                  </a:lnTo>
                  <a:lnTo>
                    <a:pt x="64" y="612"/>
                  </a:lnTo>
                  <a:lnTo>
                    <a:pt x="59" y="588"/>
                  </a:lnTo>
                  <a:lnTo>
                    <a:pt x="53" y="563"/>
                  </a:lnTo>
                  <a:lnTo>
                    <a:pt x="47" y="548"/>
                  </a:lnTo>
                  <a:lnTo>
                    <a:pt x="42" y="545"/>
                  </a:lnTo>
                  <a:lnTo>
                    <a:pt x="37" y="548"/>
                  </a:lnTo>
                  <a:lnTo>
                    <a:pt x="28" y="560"/>
                  </a:lnTo>
                  <a:lnTo>
                    <a:pt x="21" y="531"/>
                  </a:lnTo>
                  <a:lnTo>
                    <a:pt x="10" y="491"/>
                  </a:lnTo>
                  <a:lnTo>
                    <a:pt x="18" y="482"/>
                  </a:lnTo>
                  <a:lnTo>
                    <a:pt x="23" y="471"/>
                  </a:lnTo>
                  <a:lnTo>
                    <a:pt x="26" y="460"/>
                  </a:lnTo>
                  <a:lnTo>
                    <a:pt x="27" y="443"/>
                  </a:lnTo>
                  <a:lnTo>
                    <a:pt x="6" y="421"/>
                  </a:lnTo>
                  <a:lnTo>
                    <a:pt x="21" y="402"/>
                  </a:lnTo>
                  <a:lnTo>
                    <a:pt x="1" y="261"/>
                  </a:lnTo>
                  <a:lnTo>
                    <a:pt x="0" y="233"/>
                  </a:lnTo>
                  <a:lnTo>
                    <a:pt x="1" y="206"/>
                  </a:lnTo>
                  <a:lnTo>
                    <a:pt x="4" y="179"/>
                  </a:lnTo>
                  <a:lnTo>
                    <a:pt x="11" y="125"/>
                  </a:lnTo>
                  <a:lnTo>
                    <a:pt x="24" y="76"/>
                  </a:lnTo>
                  <a:lnTo>
                    <a:pt x="34" y="49"/>
                  </a:lnTo>
                  <a:lnTo>
                    <a:pt x="44" y="30"/>
                  </a:lnTo>
                  <a:lnTo>
                    <a:pt x="48" y="50"/>
                  </a:lnTo>
                  <a:lnTo>
                    <a:pt x="56" y="38"/>
                  </a:lnTo>
                  <a:lnTo>
                    <a:pt x="62" y="30"/>
                  </a:lnTo>
                  <a:lnTo>
                    <a:pt x="74" y="16"/>
                  </a:lnTo>
                  <a:lnTo>
                    <a:pt x="77" y="13"/>
                  </a:lnTo>
                  <a:lnTo>
                    <a:pt x="82" y="9"/>
                  </a:lnTo>
                  <a:lnTo>
                    <a:pt x="85" y="6"/>
                  </a:lnTo>
                  <a:lnTo>
                    <a:pt x="92" y="4"/>
                  </a:lnTo>
                  <a:lnTo>
                    <a:pt x="96" y="1"/>
                  </a:lnTo>
                  <a:lnTo>
                    <a:pt x="100" y="0"/>
                  </a:lnTo>
                </a:path>
              </a:pathLst>
            </a:custGeom>
            <a:solidFill>
              <a:srgbClr val="7F7F9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grpSp>
          <p:nvGrpSpPr>
            <p:cNvPr id="49190" name="Group 1109"/>
            <p:cNvGrpSpPr>
              <a:grpSpLocks/>
            </p:cNvGrpSpPr>
            <p:nvPr/>
          </p:nvGrpSpPr>
          <p:grpSpPr bwMode="auto">
            <a:xfrm>
              <a:off x="3505" y="2957"/>
              <a:ext cx="19" cy="21"/>
              <a:chOff x="3505" y="2957"/>
              <a:chExt cx="19" cy="21"/>
            </a:xfrm>
          </p:grpSpPr>
          <p:sp>
            <p:nvSpPr>
              <p:cNvPr id="49201" name="Oval 1107"/>
              <p:cNvSpPr>
                <a:spLocks noChangeArrowheads="1"/>
              </p:cNvSpPr>
              <p:nvPr/>
            </p:nvSpPr>
            <p:spPr bwMode="auto">
              <a:xfrm>
                <a:off x="3505" y="2957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9202" name="Arc 1108"/>
              <p:cNvSpPr>
                <a:spLocks/>
              </p:cNvSpPr>
              <p:nvPr/>
            </p:nvSpPr>
            <p:spPr bwMode="auto">
              <a:xfrm>
                <a:off x="3505" y="2959"/>
                <a:ext cx="18" cy="19"/>
              </a:xfrm>
              <a:custGeom>
                <a:avLst/>
                <a:gdLst>
                  <a:gd name="T0" fmla="*/ 0 w 41825"/>
                  <a:gd name="T1" fmla="*/ 0 h 43200"/>
                  <a:gd name="T2" fmla="*/ 0 w 41825"/>
                  <a:gd name="T3" fmla="*/ 0 h 43200"/>
                  <a:gd name="T4" fmla="*/ 0 w 41825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1825"/>
                  <a:gd name="T10" fmla="*/ 0 h 43200"/>
                  <a:gd name="T11" fmla="*/ 41825 w 41825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825" h="43200" fill="none" extrusionOk="0">
                    <a:moveTo>
                      <a:pt x="36873" y="36873"/>
                    </a:moveTo>
                    <a:cubicBezTo>
                      <a:pt x="32822" y="40924"/>
                      <a:pt x="27328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603" y="-1"/>
                      <a:pt x="38663" y="5585"/>
                      <a:pt x="41824" y="14016"/>
                    </a:cubicBezTo>
                  </a:path>
                  <a:path w="41825" h="43200" stroke="0" extrusionOk="0">
                    <a:moveTo>
                      <a:pt x="36873" y="36873"/>
                    </a:moveTo>
                    <a:cubicBezTo>
                      <a:pt x="32822" y="40924"/>
                      <a:pt x="27328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603" y="-1"/>
                      <a:pt x="38663" y="5585"/>
                      <a:pt x="41824" y="14016"/>
                    </a:cubicBezTo>
                    <a:lnTo>
                      <a:pt x="21600" y="21600"/>
                    </a:lnTo>
                    <a:lnTo>
                      <a:pt x="36873" y="36873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191" name="Group 1115"/>
            <p:cNvGrpSpPr>
              <a:grpSpLocks/>
            </p:cNvGrpSpPr>
            <p:nvPr/>
          </p:nvGrpSpPr>
          <p:grpSpPr bwMode="auto">
            <a:xfrm>
              <a:off x="3460" y="3010"/>
              <a:ext cx="44" cy="55"/>
              <a:chOff x="3460" y="3010"/>
              <a:chExt cx="44" cy="55"/>
            </a:xfrm>
          </p:grpSpPr>
          <p:sp>
            <p:nvSpPr>
              <p:cNvPr id="49196" name="Arc 1110"/>
              <p:cNvSpPr>
                <a:spLocks/>
              </p:cNvSpPr>
              <p:nvPr/>
            </p:nvSpPr>
            <p:spPr bwMode="auto">
              <a:xfrm>
                <a:off x="3460" y="3022"/>
                <a:ext cx="44" cy="7"/>
              </a:xfrm>
              <a:custGeom>
                <a:avLst/>
                <a:gdLst>
                  <a:gd name="T0" fmla="*/ 0 w 43200"/>
                  <a:gd name="T1" fmla="*/ 0 h 25151"/>
                  <a:gd name="T2" fmla="*/ 0 w 43200"/>
                  <a:gd name="T3" fmla="*/ 0 h 25151"/>
                  <a:gd name="T4" fmla="*/ 0 w 43200"/>
                  <a:gd name="T5" fmla="*/ 0 h 2515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51"/>
                  <a:gd name="T11" fmla="*/ 43200 w 43200"/>
                  <a:gd name="T12" fmla="*/ 25151 h 251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51" fill="none" extrusionOk="0">
                    <a:moveTo>
                      <a:pt x="43200" y="3551"/>
                    </a:moveTo>
                    <a:cubicBezTo>
                      <a:pt x="43200" y="15480"/>
                      <a:pt x="33529" y="25151"/>
                      <a:pt x="21600" y="25151"/>
                    </a:cubicBezTo>
                    <a:cubicBezTo>
                      <a:pt x="9670" y="25151"/>
                      <a:pt x="0" y="15480"/>
                      <a:pt x="0" y="3551"/>
                    </a:cubicBezTo>
                    <a:cubicBezTo>
                      <a:pt x="-1" y="2361"/>
                      <a:pt x="98" y="1173"/>
                      <a:pt x="293" y="-1"/>
                    </a:cubicBezTo>
                  </a:path>
                  <a:path w="43200" h="25151" stroke="0" extrusionOk="0">
                    <a:moveTo>
                      <a:pt x="43200" y="3551"/>
                    </a:moveTo>
                    <a:cubicBezTo>
                      <a:pt x="43200" y="15480"/>
                      <a:pt x="33529" y="25151"/>
                      <a:pt x="21600" y="25151"/>
                    </a:cubicBezTo>
                    <a:cubicBezTo>
                      <a:pt x="9670" y="25151"/>
                      <a:pt x="0" y="15480"/>
                      <a:pt x="0" y="3551"/>
                    </a:cubicBezTo>
                    <a:cubicBezTo>
                      <a:pt x="-1" y="2361"/>
                      <a:pt x="98" y="1173"/>
                      <a:pt x="293" y="-1"/>
                    </a:cubicBezTo>
                    <a:lnTo>
                      <a:pt x="21600" y="3551"/>
                    </a:lnTo>
                    <a:lnTo>
                      <a:pt x="43200" y="35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9197" name="Arc 1111"/>
              <p:cNvSpPr>
                <a:spLocks/>
              </p:cNvSpPr>
              <p:nvPr/>
            </p:nvSpPr>
            <p:spPr bwMode="auto">
              <a:xfrm>
                <a:off x="3460" y="3010"/>
                <a:ext cx="44" cy="8"/>
              </a:xfrm>
              <a:custGeom>
                <a:avLst/>
                <a:gdLst>
                  <a:gd name="T0" fmla="*/ 0 w 43200"/>
                  <a:gd name="T1" fmla="*/ 0 h 27952"/>
                  <a:gd name="T2" fmla="*/ 0 w 43200"/>
                  <a:gd name="T3" fmla="*/ 0 h 27952"/>
                  <a:gd name="T4" fmla="*/ 0 w 43200"/>
                  <a:gd name="T5" fmla="*/ 0 h 2795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7952"/>
                  <a:gd name="T11" fmla="*/ 43200 w 43200"/>
                  <a:gd name="T12" fmla="*/ 27952 h 279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7952" fill="none" extrusionOk="0">
                    <a:moveTo>
                      <a:pt x="42948" y="3068"/>
                    </a:moveTo>
                    <a:cubicBezTo>
                      <a:pt x="43116" y="4154"/>
                      <a:pt x="43200" y="5252"/>
                      <a:pt x="43200" y="6352"/>
                    </a:cubicBezTo>
                    <a:cubicBezTo>
                      <a:pt x="43200" y="18281"/>
                      <a:pt x="33529" y="27952"/>
                      <a:pt x="21600" y="27952"/>
                    </a:cubicBezTo>
                    <a:cubicBezTo>
                      <a:pt x="9670" y="27952"/>
                      <a:pt x="0" y="18281"/>
                      <a:pt x="0" y="6352"/>
                    </a:cubicBezTo>
                    <a:cubicBezTo>
                      <a:pt x="-1" y="4198"/>
                      <a:pt x="321" y="2057"/>
                      <a:pt x="955" y="0"/>
                    </a:cubicBezTo>
                  </a:path>
                  <a:path w="43200" h="27952" stroke="0" extrusionOk="0">
                    <a:moveTo>
                      <a:pt x="42948" y="3068"/>
                    </a:moveTo>
                    <a:cubicBezTo>
                      <a:pt x="43116" y="4154"/>
                      <a:pt x="43200" y="5252"/>
                      <a:pt x="43200" y="6352"/>
                    </a:cubicBezTo>
                    <a:cubicBezTo>
                      <a:pt x="43200" y="18281"/>
                      <a:pt x="33529" y="27952"/>
                      <a:pt x="21600" y="27952"/>
                    </a:cubicBezTo>
                    <a:cubicBezTo>
                      <a:pt x="9670" y="27952"/>
                      <a:pt x="0" y="18281"/>
                      <a:pt x="0" y="6352"/>
                    </a:cubicBezTo>
                    <a:cubicBezTo>
                      <a:pt x="-1" y="4198"/>
                      <a:pt x="321" y="2057"/>
                      <a:pt x="955" y="0"/>
                    </a:cubicBezTo>
                    <a:lnTo>
                      <a:pt x="21600" y="6352"/>
                    </a:lnTo>
                    <a:lnTo>
                      <a:pt x="42948" y="306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9198" name="Arc 1112"/>
              <p:cNvSpPr>
                <a:spLocks/>
              </p:cNvSpPr>
              <p:nvPr/>
            </p:nvSpPr>
            <p:spPr bwMode="auto">
              <a:xfrm>
                <a:off x="3460" y="3033"/>
                <a:ext cx="44" cy="8"/>
              </a:xfrm>
              <a:custGeom>
                <a:avLst/>
                <a:gdLst>
                  <a:gd name="T0" fmla="*/ 0 w 43200"/>
                  <a:gd name="T1" fmla="*/ 0 h 27952"/>
                  <a:gd name="T2" fmla="*/ 0 w 43200"/>
                  <a:gd name="T3" fmla="*/ 0 h 27952"/>
                  <a:gd name="T4" fmla="*/ 0 w 43200"/>
                  <a:gd name="T5" fmla="*/ 0 h 2795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7952"/>
                  <a:gd name="T11" fmla="*/ 43200 w 43200"/>
                  <a:gd name="T12" fmla="*/ 27952 h 279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7952" fill="none" extrusionOk="0">
                    <a:moveTo>
                      <a:pt x="42948" y="3068"/>
                    </a:moveTo>
                    <a:cubicBezTo>
                      <a:pt x="43116" y="4154"/>
                      <a:pt x="43200" y="5252"/>
                      <a:pt x="43200" y="6352"/>
                    </a:cubicBezTo>
                    <a:cubicBezTo>
                      <a:pt x="43200" y="18281"/>
                      <a:pt x="33529" y="27952"/>
                      <a:pt x="21600" y="27952"/>
                    </a:cubicBezTo>
                    <a:cubicBezTo>
                      <a:pt x="9670" y="27952"/>
                      <a:pt x="0" y="18281"/>
                      <a:pt x="0" y="6352"/>
                    </a:cubicBezTo>
                    <a:cubicBezTo>
                      <a:pt x="-1" y="4198"/>
                      <a:pt x="321" y="2057"/>
                      <a:pt x="955" y="0"/>
                    </a:cubicBezTo>
                  </a:path>
                  <a:path w="43200" h="27952" stroke="0" extrusionOk="0">
                    <a:moveTo>
                      <a:pt x="42948" y="3068"/>
                    </a:moveTo>
                    <a:cubicBezTo>
                      <a:pt x="43116" y="4154"/>
                      <a:pt x="43200" y="5252"/>
                      <a:pt x="43200" y="6352"/>
                    </a:cubicBezTo>
                    <a:cubicBezTo>
                      <a:pt x="43200" y="18281"/>
                      <a:pt x="33529" y="27952"/>
                      <a:pt x="21600" y="27952"/>
                    </a:cubicBezTo>
                    <a:cubicBezTo>
                      <a:pt x="9670" y="27952"/>
                      <a:pt x="0" y="18281"/>
                      <a:pt x="0" y="6352"/>
                    </a:cubicBezTo>
                    <a:cubicBezTo>
                      <a:pt x="-1" y="4198"/>
                      <a:pt x="321" y="2057"/>
                      <a:pt x="955" y="0"/>
                    </a:cubicBezTo>
                    <a:lnTo>
                      <a:pt x="21600" y="6352"/>
                    </a:lnTo>
                    <a:lnTo>
                      <a:pt x="42948" y="306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9199" name="Arc 1113"/>
              <p:cNvSpPr>
                <a:spLocks/>
              </p:cNvSpPr>
              <p:nvPr/>
            </p:nvSpPr>
            <p:spPr bwMode="auto">
              <a:xfrm>
                <a:off x="3460" y="3045"/>
                <a:ext cx="44" cy="7"/>
              </a:xfrm>
              <a:custGeom>
                <a:avLst/>
                <a:gdLst>
                  <a:gd name="T0" fmla="*/ 0 w 43200"/>
                  <a:gd name="T1" fmla="*/ 0 h 25151"/>
                  <a:gd name="T2" fmla="*/ 0 w 43200"/>
                  <a:gd name="T3" fmla="*/ 0 h 25151"/>
                  <a:gd name="T4" fmla="*/ 0 w 43200"/>
                  <a:gd name="T5" fmla="*/ 0 h 2515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51"/>
                  <a:gd name="T11" fmla="*/ 43200 w 43200"/>
                  <a:gd name="T12" fmla="*/ 25151 h 251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51" fill="none" extrusionOk="0">
                    <a:moveTo>
                      <a:pt x="43200" y="3551"/>
                    </a:moveTo>
                    <a:cubicBezTo>
                      <a:pt x="43200" y="15480"/>
                      <a:pt x="33529" y="25151"/>
                      <a:pt x="21600" y="25151"/>
                    </a:cubicBezTo>
                    <a:cubicBezTo>
                      <a:pt x="9670" y="25151"/>
                      <a:pt x="0" y="15480"/>
                      <a:pt x="0" y="3551"/>
                    </a:cubicBezTo>
                    <a:cubicBezTo>
                      <a:pt x="-1" y="2361"/>
                      <a:pt x="98" y="1173"/>
                      <a:pt x="293" y="-1"/>
                    </a:cubicBezTo>
                  </a:path>
                  <a:path w="43200" h="25151" stroke="0" extrusionOk="0">
                    <a:moveTo>
                      <a:pt x="43200" y="3551"/>
                    </a:moveTo>
                    <a:cubicBezTo>
                      <a:pt x="43200" y="15480"/>
                      <a:pt x="33529" y="25151"/>
                      <a:pt x="21600" y="25151"/>
                    </a:cubicBezTo>
                    <a:cubicBezTo>
                      <a:pt x="9670" y="25151"/>
                      <a:pt x="0" y="15480"/>
                      <a:pt x="0" y="3551"/>
                    </a:cubicBezTo>
                    <a:cubicBezTo>
                      <a:pt x="-1" y="2361"/>
                      <a:pt x="98" y="1173"/>
                      <a:pt x="293" y="-1"/>
                    </a:cubicBezTo>
                    <a:lnTo>
                      <a:pt x="21600" y="3551"/>
                    </a:lnTo>
                    <a:lnTo>
                      <a:pt x="43200" y="35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9200" name="Arc 1114"/>
              <p:cNvSpPr>
                <a:spLocks/>
              </p:cNvSpPr>
              <p:nvPr/>
            </p:nvSpPr>
            <p:spPr bwMode="auto">
              <a:xfrm>
                <a:off x="3460" y="3058"/>
                <a:ext cx="44" cy="7"/>
              </a:xfrm>
              <a:custGeom>
                <a:avLst/>
                <a:gdLst>
                  <a:gd name="T0" fmla="*/ 0 w 43200"/>
                  <a:gd name="T1" fmla="*/ 0 h 25151"/>
                  <a:gd name="T2" fmla="*/ 0 w 43200"/>
                  <a:gd name="T3" fmla="*/ 0 h 25151"/>
                  <a:gd name="T4" fmla="*/ 0 w 43200"/>
                  <a:gd name="T5" fmla="*/ 0 h 2515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51"/>
                  <a:gd name="T11" fmla="*/ 43200 w 43200"/>
                  <a:gd name="T12" fmla="*/ 25151 h 251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51" fill="none" extrusionOk="0">
                    <a:moveTo>
                      <a:pt x="43200" y="3551"/>
                    </a:moveTo>
                    <a:cubicBezTo>
                      <a:pt x="43200" y="15480"/>
                      <a:pt x="33529" y="25151"/>
                      <a:pt x="21600" y="25151"/>
                    </a:cubicBezTo>
                    <a:cubicBezTo>
                      <a:pt x="9670" y="25151"/>
                      <a:pt x="0" y="15480"/>
                      <a:pt x="0" y="3551"/>
                    </a:cubicBezTo>
                    <a:cubicBezTo>
                      <a:pt x="-1" y="2361"/>
                      <a:pt x="98" y="1173"/>
                      <a:pt x="293" y="-1"/>
                    </a:cubicBezTo>
                  </a:path>
                  <a:path w="43200" h="25151" stroke="0" extrusionOk="0">
                    <a:moveTo>
                      <a:pt x="43200" y="3551"/>
                    </a:moveTo>
                    <a:cubicBezTo>
                      <a:pt x="43200" y="15480"/>
                      <a:pt x="33529" y="25151"/>
                      <a:pt x="21600" y="25151"/>
                    </a:cubicBezTo>
                    <a:cubicBezTo>
                      <a:pt x="9670" y="25151"/>
                      <a:pt x="0" y="15480"/>
                      <a:pt x="0" y="3551"/>
                    </a:cubicBezTo>
                    <a:cubicBezTo>
                      <a:pt x="-1" y="2361"/>
                      <a:pt x="98" y="1173"/>
                      <a:pt x="293" y="-1"/>
                    </a:cubicBezTo>
                    <a:lnTo>
                      <a:pt x="21600" y="3551"/>
                    </a:lnTo>
                    <a:lnTo>
                      <a:pt x="43200" y="35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192" name="Freeform 1116"/>
            <p:cNvSpPr>
              <a:spLocks/>
            </p:cNvSpPr>
            <p:nvPr/>
          </p:nvSpPr>
          <p:spPr bwMode="auto">
            <a:xfrm>
              <a:off x="3514" y="2883"/>
              <a:ext cx="181" cy="860"/>
            </a:xfrm>
            <a:custGeom>
              <a:avLst/>
              <a:gdLst>
                <a:gd name="T0" fmla="*/ 27 w 181"/>
                <a:gd name="T1" fmla="*/ 18 h 860"/>
                <a:gd name="T2" fmla="*/ 42 w 181"/>
                <a:gd name="T3" fmla="*/ 58 h 860"/>
                <a:gd name="T4" fmla="*/ 56 w 181"/>
                <a:gd name="T5" fmla="*/ 115 h 860"/>
                <a:gd name="T6" fmla="*/ 67 w 181"/>
                <a:gd name="T7" fmla="*/ 172 h 860"/>
                <a:gd name="T8" fmla="*/ 77 w 181"/>
                <a:gd name="T9" fmla="*/ 227 h 860"/>
                <a:gd name="T10" fmla="*/ 93 w 181"/>
                <a:gd name="T11" fmla="*/ 258 h 860"/>
                <a:gd name="T12" fmla="*/ 124 w 181"/>
                <a:gd name="T13" fmla="*/ 287 h 860"/>
                <a:gd name="T14" fmla="*/ 163 w 181"/>
                <a:gd name="T15" fmla="*/ 327 h 860"/>
                <a:gd name="T16" fmla="*/ 148 w 181"/>
                <a:gd name="T17" fmla="*/ 357 h 860"/>
                <a:gd name="T18" fmla="*/ 102 w 181"/>
                <a:gd name="T19" fmla="*/ 369 h 860"/>
                <a:gd name="T20" fmla="*/ 81 w 181"/>
                <a:gd name="T21" fmla="*/ 391 h 860"/>
                <a:gd name="T22" fmla="*/ 67 w 181"/>
                <a:gd name="T23" fmla="*/ 461 h 860"/>
                <a:gd name="T24" fmla="*/ 65 w 181"/>
                <a:gd name="T25" fmla="*/ 515 h 860"/>
                <a:gd name="T26" fmla="*/ 67 w 181"/>
                <a:gd name="T27" fmla="*/ 578 h 860"/>
                <a:gd name="T28" fmla="*/ 45 w 181"/>
                <a:gd name="T29" fmla="*/ 604 h 860"/>
                <a:gd name="T30" fmla="*/ 42 w 181"/>
                <a:gd name="T31" fmla="*/ 655 h 860"/>
                <a:gd name="T32" fmla="*/ 70 w 181"/>
                <a:gd name="T33" fmla="*/ 712 h 860"/>
                <a:gd name="T34" fmla="*/ 116 w 181"/>
                <a:gd name="T35" fmla="*/ 757 h 860"/>
                <a:gd name="T36" fmla="*/ 143 w 181"/>
                <a:gd name="T37" fmla="*/ 793 h 860"/>
                <a:gd name="T38" fmla="*/ 158 w 181"/>
                <a:gd name="T39" fmla="*/ 825 h 860"/>
                <a:gd name="T40" fmla="*/ 154 w 181"/>
                <a:gd name="T41" fmla="*/ 852 h 860"/>
                <a:gd name="T42" fmla="*/ 123 w 181"/>
                <a:gd name="T43" fmla="*/ 830 h 860"/>
                <a:gd name="T44" fmla="*/ 95 w 181"/>
                <a:gd name="T45" fmla="*/ 801 h 860"/>
                <a:gd name="T46" fmla="*/ 72 w 181"/>
                <a:gd name="T47" fmla="*/ 784 h 860"/>
                <a:gd name="T48" fmla="*/ 51 w 181"/>
                <a:gd name="T49" fmla="*/ 772 h 860"/>
                <a:gd name="T50" fmla="*/ 29 w 181"/>
                <a:gd name="T51" fmla="*/ 768 h 860"/>
                <a:gd name="T52" fmla="*/ 33 w 181"/>
                <a:gd name="T53" fmla="*/ 744 h 860"/>
                <a:gd name="T54" fmla="*/ 25 w 181"/>
                <a:gd name="T55" fmla="*/ 722 h 860"/>
                <a:gd name="T56" fmla="*/ 28 w 181"/>
                <a:gd name="T57" fmla="*/ 696 h 860"/>
                <a:gd name="T58" fmla="*/ 27 w 181"/>
                <a:gd name="T59" fmla="*/ 668 h 860"/>
                <a:gd name="T60" fmla="*/ 30 w 181"/>
                <a:gd name="T61" fmla="*/ 639 h 860"/>
                <a:gd name="T62" fmla="*/ 28 w 181"/>
                <a:gd name="T63" fmla="*/ 606 h 860"/>
                <a:gd name="T64" fmla="*/ 22 w 181"/>
                <a:gd name="T65" fmla="*/ 572 h 860"/>
                <a:gd name="T66" fmla="*/ 21 w 181"/>
                <a:gd name="T67" fmla="*/ 540 h 860"/>
                <a:gd name="T68" fmla="*/ 20 w 181"/>
                <a:gd name="T69" fmla="*/ 508 h 860"/>
                <a:gd name="T70" fmla="*/ 17 w 181"/>
                <a:gd name="T71" fmla="*/ 478 h 860"/>
                <a:gd name="T72" fmla="*/ 9 w 181"/>
                <a:gd name="T73" fmla="*/ 446 h 860"/>
                <a:gd name="T74" fmla="*/ 9 w 181"/>
                <a:gd name="T75" fmla="*/ 409 h 860"/>
                <a:gd name="T76" fmla="*/ 7 w 181"/>
                <a:gd name="T77" fmla="*/ 376 h 860"/>
                <a:gd name="T78" fmla="*/ 13 w 181"/>
                <a:gd name="T79" fmla="*/ 343 h 860"/>
                <a:gd name="T80" fmla="*/ 9 w 181"/>
                <a:gd name="T81" fmla="*/ 311 h 860"/>
                <a:gd name="T82" fmla="*/ 14 w 181"/>
                <a:gd name="T83" fmla="*/ 286 h 860"/>
                <a:gd name="T84" fmla="*/ 9 w 181"/>
                <a:gd name="T85" fmla="*/ 253 h 860"/>
                <a:gd name="T86" fmla="*/ 7 w 181"/>
                <a:gd name="T87" fmla="*/ 220 h 860"/>
                <a:gd name="T88" fmla="*/ 0 w 181"/>
                <a:gd name="T89" fmla="*/ 176 h 860"/>
                <a:gd name="T90" fmla="*/ 0 w 181"/>
                <a:gd name="T91" fmla="*/ 125 h 860"/>
                <a:gd name="T92" fmla="*/ 6 w 181"/>
                <a:gd name="T93" fmla="*/ 84 h 860"/>
                <a:gd name="T94" fmla="*/ 4 w 181"/>
                <a:gd name="T95" fmla="*/ 45 h 860"/>
                <a:gd name="T96" fmla="*/ 13 w 181"/>
                <a:gd name="T97" fmla="*/ 9 h 8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1"/>
                <a:gd name="T148" fmla="*/ 0 h 860"/>
                <a:gd name="T149" fmla="*/ 181 w 181"/>
                <a:gd name="T150" fmla="*/ 860 h 8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1" h="860">
                  <a:moveTo>
                    <a:pt x="17" y="0"/>
                  </a:moveTo>
                  <a:lnTo>
                    <a:pt x="21" y="4"/>
                  </a:lnTo>
                  <a:lnTo>
                    <a:pt x="24" y="11"/>
                  </a:lnTo>
                  <a:lnTo>
                    <a:pt x="27" y="18"/>
                  </a:lnTo>
                  <a:lnTo>
                    <a:pt x="30" y="26"/>
                  </a:lnTo>
                  <a:lnTo>
                    <a:pt x="34" y="34"/>
                  </a:lnTo>
                  <a:lnTo>
                    <a:pt x="38" y="47"/>
                  </a:lnTo>
                  <a:lnTo>
                    <a:pt x="42" y="58"/>
                  </a:lnTo>
                  <a:lnTo>
                    <a:pt x="46" y="72"/>
                  </a:lnTo>
                  <a:lnTo>
                    <a:pt x="50" y="86"/>
                  </a:lnTo>
                  <a:lnTo>
                    <a:pt x="53" y="100"/>
                  </a:lnTo>
                  <a:lnTo>
                    <a:pt x="56" y="115"/>
                  </a:lnTo>
                  <a:lnTo>
                    <a:pt x="58" y="129"/>
                  </a:lnTo>
                  <a:lnTo>
                    <a:pt x="61" y="144"/>
                  </a:lnTo>
                  <a:lnTo>
                    <a:pt x="64" y="158"/>
                  </a:lnTo>
                  <a:lnTo>
                    <a:pt x="67" y="172"/>
                  </a:lnTo>
                  <a:lnTo>
                    <a:pt x="69" y="184"/>
                  </a:lnTo>
                  <a:lnTo>
                    <a:pt x="72" y="200"/>
                  </a:lnTo>
                  <a:lnTo>
                    <a:pt x="75" y="214"/>
                  </a:lnTo>
                  <a:lnTo>
                    <a:pt x="77" y="227"/>
                  </a:lnTo>
                  <a:lnTo>
                    <a:pt x="80" y="237"/>
                  </a:lnTo>
                  <a:lnTo>
                    <a:pt x="84" y="246"/>
                  </a:lnTo>
                  <a:lnTo>
                    <a:pt x="88" y="253"/>
                  </a:lnTo>
                  <a:lnTo>
                    <a:pt x="93" y="258"/>
                  </a:lnTo>
                  <a:lnTo>
                    <a:pt x="99" y="264"/>
                  </a:lnTo>
                  <a:lnTo>
                    <a:pt x="105" y="270"/>
                  </a:lnTo>
                  <a:lnTo>
                    <a:pt x="115" y="278"/>
                  </a:lnTo>
                  <a:lnTo>
                    <a:pt x="124" y="287"/>
                  </a:lnTo>
                  <a:lnTo>
                    <a:pt x="134" y="296"/>
                  </a:lnTo>
                  <a:lnTo>
                    <a:pt x="143" y="306"/>
                  </a:lnTo>
                  <a:lnTo>
                    <a:pt x="154" y="316"/>
                  </a:lnTo>
                  <a:lnTo>
                    <a:pt x="163" y="327"/>
                  </a:lnTo>
                  <a:lnTo>
                    <a:pt x="173" y="338"/>
                  </a:lnTo>
                  <a:lnTo>
                    <a:pt x="180" y="348"/>
                  </a:lnTo>
                  <a:lnTo>
                    <a:pt x="164" y="352"/>
                  </a:lnTo>
                  <a:lnTo>
                    <a:pt x="148" y="357"/>
                  </a:lnTo>
                  <a:lnTo>
                    <a:pt x="132" y="362"/>
                  </a:lnTo>
                  <a:lnTo>
                    <a:pt x="116" y="366"/>
                  </a:lnTo>
                  <a:lnTo>
                    <a:pt x="109" y="367"/>
                  </a:lnTo>
                  <a:lnTo>
                    <a:pt x="102" y="369"/>
                  </a:lnTo>
                  <a:lnTo>
                    <a:pt x="94" y="367"/>
                  </a:lnTo>
                  <a:lnTo>
                    <a:pt x="86" y="362"/>
                  </a:lnTo>
                  <a:lnTo>
                    <a:pt x="83" y="377"/>
                  </a:lnTo>
                  <a:lnTo>
                    <a:pt x="81" y="391"/>
                  </a:lnTo>
                  <a:lnTo>
                    <a:pt x="77" y="408"/>
                  </a:lnTo>
                  <a:lnTo>
                    <a:pt x="74" y="427"/>
                  </a:lnTo>
                  <a:lnTo>
                    <a:pt x="70" y="447"/>
                  </a:lnTo>
                  <a:lnTo>
                    <a:pt x="67" y="461"/>
                  </a:lnTo>
                  <a:lnTo>
                    <a:pt x="65" y="477"/>
                  </a:lnTo>
                  <a:lnTo>
                    <a:pt x="63" y="492"/>
                  </a:lnTo>
                  <a:lnTo>
                    <a:pt x="62" y="504"/>
                  </a:lnTo>
                  <a:lnTo>
                    <a:pt x="65" y="515"/>
                  </a:lnTo>
                  <a:lnTo>
                    <a:pt x="70" y="524"/>
                  </a:lnTo>
                  <a:lnTo>
                    <a:pt x="77" y="534"/>
                  </a:lnTo>
                  <a:lnTo>
                    <a:pt x="73" y="555"/>
                  </a:lnTo>
                  <a:lnTo>
                    <a:pt x="67" y="578"/>
                  </a:lnTo>
                  <a:lnTo>
                    <a:pt x="63" y="596"/>
                  </a:lnTo>
                  <a:lnTo>
                    <a:pt x="52" y="584"/>
                  </a:lnTo>
                  <a:lnTo>
                    <a:pt x="48" y="593"/>
                  </a:lnTo>
                  <a:lnTo>
                    <a:pt x="45" y="604"/>
                  </a:lnTo>
                  <a:lnTo>
                    <a:pt x="42" y="616"/>
                  </a:lnTo>
                  <a:lnTo>
                    <a:pt x="40" y="629"/>
                  </a:lnTo>
                  <a:lnTo>
                    <a:pt x="41" y="641"/>
                  </a:lnTo>
                  <a:lnTo>
                    <a:pt x="42" y="655"/>
                  </a:lnTo>
                  <a:lnTo>
                    <a:pt x="45" y="668"/>
                  </a:lnTo>
                  <a:lnTo>
                    <a:pt x="50" y="682"/>
                  </a:lnTo>
                  <a:lnTo>
                    <a:pt x="58" y="696"/>
                  </a:lnTo>
                  <a:lnTo>
                    <a:pt x="70" y="712"/>
                  </a:lnTo>
                  <a:lnTo>
                    <a:pt x="82" y="725"/>
                  </a:lnTo>
                  <a:lnTo>
                    <a:pt x="97" y="740"/>
                  </a:lnTo>
                  <a:lnTo>
                    <a:pt x="104" y="746"/>
                  </a:lnTo>
                  <a:lnTo>
                    <a:pt x="116" y="757"/>
                  </a:lnTo>
                  <a:lnTo>
                    <a:pt x="124" y="766"/>
                  </a:lnTo>
                  <a:lnTo>
                    <a:pt x="131" y="775"/>
                  </a:lnTo>
                  <a:lnTo>
                    <a:pt x="137" y="785"/>
                  </a:lnTo>
                  <a:lnTo>
                    <a:pt x="143" y="793"/>
                  </a:lnTo>
                  <a:lnTo>
                    <a:pt x="148" y="802"/>
                  </a:lnTo>
                  <a:lnTo>
                    <a:pt x="152" y="810"/>
                  </a:lnTo>
                  <a:lnTo>
                    <a:pt x="155" y="817"/>
                  </a:lnTo>
                  <a:lnTo>
                    <a:pt x="158" y="825"/>
                  </a:lnTo>
                  <a:lnTo>
                    <a:pt x="159" y="833"/>
                  </a:lnTo>
                  <a:lnTo>
                    <a:pt x="160" y="843"/>
                  </a:lnTo>
                  <a:lnTo>
                    <a:pt x="160" y="859"/>
                  </a:lnTo>
                  <a:lnTo>
                    <a:pt x="154" y="852"/>
                  </a:lnTo>
                  <a:lnTo>
                    <a:pt x="147" y="846"/>
                  </a:lnTo>
                  <a:lnTo>
                    <a:pt x="141" y="842"/>
                  </a:lnTo>
                  <a:lnTo>
                    <a:pt x="132" y="836"/>
                  </a:lnTo>
                  <a:lnTo>
                    <a:pt x="123" y="830"/>
                  </a:lnTo>
                  <a:lnTo>
                    <a:pt x="116" y="822"/>
                  </a:lnTo>
                  <a:lnTo>
                    <a:pt x="107" y="811"/>
                  </a:lnTo>
                  <a:lnTo>
                    <a:pt x="102" y="806"/>
                  </a:lnTo>
                  <a:lnTo>
                    <a:pt x="95" y="801"/>
                  </a:lnTo>
                  <a:lnTo>
                    <a:pt x="89" y="795"/>
                  </a:lnTo>
                  <a:lnTo>
                    <a:pt x="84" y="792"/>
                  </a:lnTo>
                  <a:lnTo>
                    <a:pt x="78" y="788"/>
                  </a:lnTo>
                  <a:lnTo>
                    <a:pt x="72" y="784"/>
                  </a:lnTo>
                  <a:lnTo>
                    <a:pt x="66" y="781"/>
                  </a:lnTo>
                  <a:lnTo>
                    <a:pt x="61" y="778"/>
                  </a:lnTo>
                  <a:lnTo>
                    <a:pt x="56" y="775"/>
                  </a:lnTo>
                  <a:lnTo>
                    <a:pt x="51" y="772"/>
                  </a:lnTo>
                  <a:lnTo>
                    <a:pt x="45" y="770"/>
                  </a:lnTo>
                  <a:lnTo>
                    <a:pt x="40" y="769"/>
                  </a:lnTo>
                  <a:lnTo>
                    <a:pt x="34" y="769"/>
                  </a:lnTo>
                  <a:lnTo>
                    <a:pt x="29" y="768"/>
                  </a:lnTo>
                  <a:lnTo>
                    <a:pt x="31" y="763"/>
                  </a:lnTo>
                  <a:lnTo>
                    <a:pt x="33" y="756"/>
                  </a:lnTo>
                  <a:lnTo>
                    <a:pt x="34" y="750"/>
                  </a:lnTo>
                  <a:lnTo>
                    <a:pt x="33" y="744"/>
                  </a:lnTo>
                  <a:lnTo>
                    <a:pt x="31" y="738"/>
                  </a:lnTo>
                  <a:lnTo>
                    <a:pt x="29" y="733"/>
                  </a:lnTo>
                  <a:lnTo>
                    <a:pt x="27" y="728"/>
                  </a:lnTo>
                  <a:lnTo>
                    <a:pt x="25" y="722"/>
                  </a:lnTo>
                  <a:lnTo>
                    <a:pt x="24" y="716"/>
                  </a:lnTo>
                  <a:lnTo>
                    <a:pt x="26" y="708"/>
                  </a:lnTo>
                  <a:lnTo>
                    <a:pt x="27" y="701"/>
                  </a:lnTo>
                  <a:lnTo>
                    <a:pt x="28" y="696"/>
                  </a:lnTo>
                  <a:lnTo>
                    <a:pt x="30" y="690"/>
                  </a:lnTo>
                  <a:lnTo>
                    <a:pt x="30" y="684"/>
                  </a:lnTo>
                  <a:lnTo>
                    <a:pt x="28" y="676"/>
                  </a:lnTo>
                  <a:lnTo>
                    <a:pt x="27" y="668"/>
                  </a:lnTo>
                  <a:lnTo>
                    <a:pt x="27" y="663"/>
                  </a:lnTo>
                  <a:lnTo>
                    <a:pt x="28" y="655"/>
                  </a:lnTo>
                  <a:lnTo>
                    <a:pt x="30" y="647"/>
                  </a:lnTo>
                  <a:lnTo>
                    <a:pt x="30" y="639"/>
                  </a:lnTo>
                  <a:lnTo>
                    <a:pt x="28" y="632"/>
                  </a:lnTo>
                  <a:lnTo>
                    <a:pt x="26" y="622"/>
                  </a:lnTo>
                  <a:lnTo>
                    <a:pt x="26" y="615"/>
                  </a:lnTo>
                  <a:lnTo>
                    <a:pt x="28" y="606"/>
                  </a:lnTo>
                  <a:lnTo>
                    <a:pt x="28" y="598"/>
                  </a:lnTo>
                  <a:lnTo>
                    <a:pt x="27" y="589"/>
                  </a:lnTo>
                  <a:lnTo>
                    <a:pt x="24" y="582"/>
                  </a:lnTo>
                  <a:lnTo>
                    <a:pt x="22" y="572"/>
                  </a:lnTo>
                  <a:lnTo>
                    <a:pt x="21" y="565"/>
                  </a:lnTo>
                  <a:lnTo>
                    <a:pt x="20" y="556"/>
                  </a:lnTo>
                  <a:lnTo>
                    <a:pt x="20" y="549"/>
                  </a:lnTo>
                  <a:lnTo>
                    <a:pt x="21" y="540"/>
                  </a:lnTo>
                  <a:lnTo>
                    <a:pt x="23" y="531"/>
                  </a:lnTo>
                  <a:lnTo>
                    <a:pt x="21" y="522"/>
                  </a:lnTo>
                  <a:lnTo>
                    <a:pt x="21" y="515"/>
                  </a:lnTo>
                  <a:lnTo>
                    <a:pt x="20" y="508"/>
                  </a:lnTo>
                  <a:lnTo>
                    <a:pt x="21" y="500"/>
                  </a:lnTo>
                  <a:lnTo>
                    <a:pt x="21" y="493"/>
                  </a:lnTo>
                  <a:lnTo>
                    <a:pt x="20" y="485"/>
                  </a:lnTo>
                  <a:lnTo>
                    <a:pt x="17" y="478"/>
                  </a:lnTo>
                  <a:lnTo>
                    <a:pt x="15" y="471"/>
                  </a:lnTo>
                  <a:lnTo>
                    <a:pt x="12" y="463"/>
                  </a:lnTo>
                  <a:lnTo>
                    <a:pt x="11" y="455"/>
                  </a:lnTo>
                  <a:lnTo>
                    <a:pt x="9" y="446"/>
                  </a:lnTo>
                  <a:lnTo>
                    <a:pt x="8" y="437"/>
                  </a:lnTo>
                  <a:lnTo>
                    <a:pt x="9" y="426"/>
                  </a:lnTo>
                  <a:lnTo>
                    <a:pt x="10" y="415"/>
                  </a:lnTo>
                  <a:lnTo>
                    <a:pt x="9" y="409"/>
                  </a:lnTo>
                  <a:lnTo>
                    <a:pt x="8" y="398"/>
                  </a:lnTo>
                  <a:lnTo>
                    <a:pt x="8" y="391"/>
                  </a:lnTo>
                  <a:lnTo>
                    <a:pt x="7" y="383"/>
                  </a:lnTo>
                  <a:lnTo>
                    <a:pt x="7" y="376"/>
                  </a:lnTo>
                  <a:lnTo>
                    <a:pt x="8" y="365"/>
                  </a:lnTo>
                  <a:lnTo>
                    <a:pt x="11" y="356"/>
                  </a:lnTo>
                  <a:lnTo>
                    <a:pt x="13" y="350"/>
                  </a:lnTo>
                  <a:lnTo>
                    <a:pt x="13" y="343"/>
                  </a:lnTo>
                  <a:lnTo>
                    <a:pt x="14" y="335"/>
                  </a:lnTo>
                  <a:lnTo>
                    <a:pt x="12" y="327"/>
                  </a:lnTo>
                  <a:lnTo>
                    <a:pt x="10" y="319"/>
                  </a:lnTo>
                  <a:lnTo>
                    <a:pt x="9" y="311"/>
                  </a:lnTo>
                  <a:lnTo>
                    <a:pt x="9" y="305"/>
                  </a:lnTo>
                  <a:lnTo>
                    <a:pt x="11" y="300"/>
                  </a:lnTo>
                  <a:lnTo>
                    <a:pt x="13" y="292"/>
                  </a:lnTo>
                  <a:lnTo>
                    <a:pt x="14" y="286"/>
                  </a:lnTo>
                  <a:lnTo>
                    <a:pt x="13" y="278"/>
                  </a:lnTo>
                  <a:lnTo>
                    <a:pt x="12" y="272"/>
                  </a:lnTo>
                  <a:lnTo>
                    <a:pt x="11" y="263"/>
                  </a:lnTo>
                  <a:lnTo>
                    <a:pt x="9" y="253"/>
                  </a:lnTo>
                  <a:lnTo>
                    <a:pt x="9" y="245"/>
                  </a:lnTo>
                  <a:lnTo>
                    <a:pt x="10" y="237"/>
                  </a:lnTo>
                  <a:lnTo>
                    <a:pt x="9" y="228"/>
                  </a:lnTo>
                  <a:lnTo>
                    <a:pt x="7" y="220"/>
                  </a:lnTo>
                  <a:lnTo>
                    <a:pt x="5" y="210"/>
                  </a:lnTo>
                  <a:lnTo>
                    <a:pt x="2" y="202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0" y="162"/>
                  </a:lnTo>
                  <a:lnTo>
                    <a:pt x="0" y="149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1" y="118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6" y="84"/>
                  </a:lnTo>
                  <a:lnTo>
                    <a:pt x="5" y="73"/>
                  </a:lnTo>
                  <a:lnTo>
                    <a:pt x="4" y="64"/>
                  </a:lnTo>
                  <a:lnTo>
                    <a:pt x="4" y="54"/>
                  </a:lnTo>
                  <a:lnTo>
                    <a:pt x="4" y="45"/>
                  </a:lnTo>
                  <a:lnTo>
                    <a:pt x="5" y="35"/>
                  </a:lnTo>
                  <a:lnTo>
                    <a:pt x="7" y="26"/>
                  </a:lnTo>
                  <a:lnTo>
                    <a:pt x="10" y="16"/>
                  </a:lnTo>
                  <a:lnTo>
                    <a:pt x="13" y="9"/>
                  </a:lnTo>
                  <a:lnTo>
                    <a:pt x="15" y="0"/>
                  </a:lnTo>
                  <a:lnTo>
                    <a:pt x="17" y="0"/>
                  </a:lnTo>
                </a:path>
              </a:pathLst>
            </a:custGeom>
            <a:solidFill>
              <a:srgbClr val="5F5F7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grpSp>
          <p:nvGrpSpPr>
            <p:cNvPr id="49193" name="Group 1119"/>
            <p:cNvGrpSpPr>
              <a:grpSpLocks/>
            </p:cNvGrpSpPr>
            <p:nvPr/>
          </p:nvGrpSpPr>
          <p:grpSpPr bwMode="auto">
            <a:xfrm>
              <a:off x="3391" y="3056"/>
              <a:ext cx="94" cy="123"/>
              <a:chOff x="3391" y="3056"/>
              <a:chExt cx="94" cy="123"/>
            </a:xfrm>
          </p:grpSpPr>
          <p:sp>
            <p:nvSpPr>
              <p:cNvPr id="49194" name="Freeform 1117"/>
              <p:cNvSpPr>
                <a:spLocks/>
              </p:cNvSpPr>
              <p:nvPr/>
            </p:nvSpPr>
            <p:spPr bwMode="auto">
              <a:xfrm>
                <a:off x="3391" y="3056"/>
                <a:ext cx="82" cy="123"/>
              </a:xfrm>
              <a:custGeom>
                <a:avLst/>
                <a:gdLst>
                  <a:gd name="T0" fmla="*/ 8 w 82"/>
                  <a:gd name="T1" fmla="*/ 114 h 123"/>
                  <a:gd name="T2" fmla="*/ 15 w 82"/>
                  <a:gd name="T3" fmla="*/ 107 h 123"/>
                  <a:gd name="T4" fmla="*/ 20 w 82"/>
                  <a:gd name="T5" fmla="*/ 103 h 123"/>
                  <a:gd name="T6" fmla="*/ 24 w 82"/>
                  <a:gd name="T7" fmla="*/ 99 h 123"/>
                  <a:gd name="T8" fmla="*/ 28 w 82"/>
                  <a:gd name="T9" fmla="*/ 96 h 123"/>
                  <a:gd name="T10" fmla="*/ 33 w 82"/>
                  <a:gd name="T11" fmla="*/ 93 h 123"/>
                  <a:gd name="T12" fmla="*/ 37 w 82"/>
                  <a:gd name="T13" fmla="*/ 90 h 123"/>
                  <a:gd name="T14" fmla="*/ 42 w 82"/>
                  <a:gd name="T15" fmla="*/ 87 h 123"/>
                  <a:gd name="T16" fmla="*/ 48 w 82"/>
                  <a:gd name="T17" fmla="*/ 84 h 123"/>
                  <a:gd name="T18" fmla="*/ 54 w 82"/>
                  <a:gd name="T19" fmla="*/ 82 h 123"/>
                  <a:gd name="T20" fmla="*/ 60 w 82"/>
                  <a:gd name="T21" fmla="*/ 80 h 123"/>
                  <a:gd name="T22" fmla="*/ 66 w 82"/>
                  <a:gd name="T23" fmla="*/ 79 h 123"/>
                  <a:gd name="T24" fmla="*/ 72 w 82"/>
                  <a:gd name="T25" fmla="*/ 79 h 123"/>
                  <a:gd name="T26" fmla="*/ 81 w 82"/>
                  <a:gd name="T27" fmla="*/ 78 h 123"/>
                  <a:gd name="T28" fmla="*/ 80 w 82"/>
                  <a:gd name="T29" fmla="*/ 0 h 123"/>
                  <a:gd name="T30" fmla="*/ 75 w 82"/>
                  <a:gd name="T31" fmla="*/ 2 h 123"/>
                  <a:gd name="T32" fmla="*/ 69 w 82"/>
                  <a:gd name="T33" fmla="*/ 6 h 123"/>
                  <a:gd name="T34" fmla="*/ 63 w 82"/>
                  <a:gd name="T35" fmla="*/ 10 h 123"/>
                  <a:gd name="T36" fmla="*/ 57 w 82"/>
                  <a:gd name="T37" fmla="*/ 14 h 123"/>
                  <a:gd name="T38" fmla="*/ 51 w 82"/>
                  <a:gd name="T39" fmla="*/ 19 h 123"/>
                  <a:gd name="T40" fmla="*/ 45 w 82"/>
                  <a:gd name="T41" fmla="*/ 25 h 123"/>
                  <a:gd name="T42" fmla="*/ 39 w 82"/>
                  <a:gd name="T43" fmla="*/ 31 h 123"/>
                  <a:gd name="T44" fmla="*/ 34 w 82"/>
                  <a:gd name="T45" fmla="*/ 38 h 123"/>
                  <a:gd name="T46" fmla="*/ 28 w 82"/>
                  <a:gd name="T47" fmla="*/ 45 h 123"/>
                  <a:gd name="T48" fmla="*/ 21 w 82"/>
                  <a:gd name="T49" fmla="*/ 54 h 123"/>
                  <a:gd name="T50" fmla="*/ 17 w 82"/>
                  <a:gd name="T51" fmla="*/ 61 h 123"/>
                  <a:gd name="T52" fmla="*/ 13 w 82"/>
                  <a:gd name="T53" fmla="*/ 67 h 123"/>
                  <a:gd name="T54" fmla="*/ 11 w 82"/>
                  <a:gd name="T55" fmla="*/ 73 h 123"/>
                  <a:gd name="T56" fmla="*/ 8 w 82"/>
                  <a:gd name="T57" fmla="*/ 80 h 123"/>
                  <a:gd name="T58" fmla="*/ 5 w 82"/>
                  <a:gd name="T59" fmla="*/ 87 h 123"/>
                  <a:gd name="T60" fmla="*/ 3 w 82"/>
                  <a:gd name="T61" fmla="*/ 95 h 123"/>
                  <a:gd name="T62" fmla="*/ 2 w 82"/>
                  <a:gd name="T63" fmla="*/ 103 h 123"/>
                  <a:gd name="T64" fmla="*/ 1 w 82"/>
                  <a:gd name="T65" fmla="*/ 110 h 123"/>
                  <a:gd name="T66" fmla="*/ 0 w 82"/>
                  <a:gd name="T67" fmla="*/ 116 h 123"/>
                  <a:gd name="T68" fmla="*/ 0 w 82"/>
                  <a:gd name="T69" fmla="*/ 122 h 123"/>
                  <a:gd name="T70" fmla="*/ 8 w 82"/>
                  <a:gd name="T71" fmla="*/ 114 h 1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2"/>
                  <a:gd name="T109" fmla="*/ 0 h 123"/>
                  <a:gd name="T110" fmla="*/ 82 w 82"/>
                  <a:gd name="T111" fmla="*/ 123 h 1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2" h="123">
                    <a:moveTo>
                      <a:pt x="8" y="114"/>
                    </a:moveTo>
                    <a:lnTo>
                      <a:pt x="15" y="107"/>
                    </a:lnTo>
                    <a:lnTo>
                      <a:pt x="20" y="103"/>
                    </a:lnTo>
                    <a:lnTo>
                      <a:pt x="24" y="99"/>
                    </a:lnTo>
                    <a:lnTo>
                      <a:pt x="28" y="96"/>
                    </a:lnTo>
                    <a:lnTo>
                      <a:pt x="33" y="93"/>
                    </a:lnTo>
                    <a:lnTo>
                      <a:pt x="37" y="90"/>
                    </a:lnTo>
                    <a:lnTo>
                      <a:pt x="42" y="87"/>
                    </a:lnTo>
                    <a:lnTo>
                      <a:pt x="48" y="84"/>
                    </a:lnTo>
                    <a:lnTo>
                      <a:pt x="54" y="82"/>
                    </a:lnTo>
                    <a:lnTo>
                      <a:pt x="60" y="80"/>
                    </a:lnTo>
                    <a:lnTo>
                      <a:pt x="66" y="79"/>
                    </a:lnTo>
                    <a:lnTo>
                      <a:pt x="72" y="79"/>
                    </a:lnTo>
                    <a:lnTo>
                      <a:pt x="81" y="78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69" y="6"/>
                    </a:lnTo>
                    <a:lnTo>
                      <a:pt x="63" y="10"/>
                    </a:lnTo>
                    <a:lnTo>
                      <a:pt x="57" y="14"/>
                    </a:lnTo>
                    <a:lnTo>
                      <a:pt x="51" y="19"/>
                    </a:lnTo>
                    <a:lnTo>
                      <a:pt x="45" y="25"/>
                    </a:lnTo>
                    <a:lnTo>
                      <a:pt x="39" y="31"/>
                    </a:lnTo>
                    <a:lnTo>
                      <a:pt x="34" y="38"/>
                    </a:lnTo>
                    <a:lnTo>
                      <a:pt x="28" y="45"/>
                    </a:lnTo>
                    <a:lnTo>
                      <a:pt x="21" y="54"/>
                    </a:lnTo>
                    <a:lnTo>
                      <a:pt x="17" y="61"/>
                    </a:lnTo>
                    <a:lnTo>
                      <a:pt x="13" y="67"/>
                    </a:lnTo>
                    <a:lnTo>
                      <a:pt x="11" y="73"/>
                    </a:lnTo>
                    <a:lnTo>
                      <a:pt x="8" y="80"/>
                    </a:lnTo>
                    <a:lnTo>
                      <a:pt x="5" y="87"/>
                    </a:lnTo>
                    <a:lnTo>
                      <a:pt x="3" y="95"/>
                    </a:lnTo>
                    <a:lnTo>
                      <a:pt x="2" y="103"/>
                    </a:lnTo>
                    <a:lnTo>
                      <a:pt x="1" y="110"/>
                    </a:lnTo>
                    <a:lnTo>
                      <a:pt x="0" y="116"/>
                    </a:lnTo>
                    <a:lnTo>
                      <a:pt x="0" y="122"/>
                    </a:lnTo>
                    <a:lnTo>
                      <a:pt x="8" y="114"/>
                    </a:lnTo>
                  </a:path>
                </a:pathLst>
              </a:custGeom>
              <a:solidFill>
                <a:srgbClr val="7F7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49195" name="Freeform 1118"/>
              <p:cNvSpPr>
                <a:spLocks/>
              </p:cNvSpPr>
              <p:nvPr/>
            </p:nvSpPr>
            <p:spPr bwMode="auto">
              <a:xfrm>
                <a:off x="3468" y="3057"/>
                <a:ext cx="17" cy="78"/>
              </a:xfrm>
              <a:custGeom>
                <a:avLst/>
                <a:gdLst>
                  <a:gd name="T0" fmla="*/ 16 w 17"/>
                  <a:gd name="T1" fmla="*/ 0 h 78"/>
                  <a:gd name="T2" fmla="*/ 10 w 17"/>
                  <a:gd name="T3" fmla="*/ 0 h 78"/>
                  <a:gd name="T4" fmla="*/ 0 w 17"/>
                  <a:gd name="T5" fmla="*/ 1 h 78"/>
                  <a:gd name="T6" fmla="*/ 0 w 17"/>
                  <a:gd name="T7" fmla="*/ 77 h 78"/>
                  <a:gd name="T8" fmla="*/ 16 w 17"/>
                  <a:gd name="T9" fmla="*/ 77 h 78"/>
                  <a:gd name="T10" fmla="*/ 16 w 17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78"/>
                  <a:gd name="T20" fmla="*/ 17 w 17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78">
                    <a:moveTo>
                      <a:pt x="16" y="0"/>
                    </a:moveTo>
                    <a:lnTo>
                      <a:pt x="10" y="0"/>
                    </a:lnTo>
                    <a:lnTo>
                      <a:pt x="0" y="1"/>
                    </a:lnTo>
                    <a:lnTo>
                      <a:pt x="0" y="77"/>
                    </a:lnTo>
                    <a:lnTo>
                      <a:pt x="16" y="77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7F7F9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9184" name="Text Box 1121"/>
          <p:cNvSpPr txBox="1">
            <a:spLocks noChangeArrowheads="1"/>
          </p:cNvSpPr>
          <p:nvPr/>
        </p:nvSpPr>
        <p:spPr bwMode="auto">
          <a:xfrm>
            <a:off x="1001713" y="4049713"/>
            <a:ext cx="3387725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1 lb = 4.45 N</a:t>
            </a:r>
          </a:p>
          <a:p>
            <a:pPr marL="285750" indent="-285750"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How many Newtons is 1 kg?</a:t>
            </a:r>
            <a:endParaRPr lang="en-US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6" name="Right Arrow 95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val 2"/>
          <p:cNvSpPr>
            <a:spLocks noChangeArrowheads="1"/>
          </p:cNvSpPr>
          <p:nvPr/>
        </p:nvSpPr>
        <p:spPr bwMode="auto">
          <a:xfrm>
            <a:off x="2881313" y="3406775"/>
            <a:ext cx="295275" cy="25241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 flipH="1">
            <a:off x="954088" y="3368675"/>
            <a:ext cx="2151062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221038" y="3533775"/>
            <a:ext cx="1587" cy="78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181" name="Arc 5"/>
          <p:cNvSpPr>
            <a:spLocks/>
          </p:cNvSpPr>
          <p:nvPr/>
        </p:nvSpPr>
        <p:spPr bwMode="auto">
          <a:xfrm>
            <a:off x="3067050" y="3376613"/>
            <a:ext cx="153988" cy="1635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182" name="Rectangle 6" descr="Wide upward diagonal"/>
          <p:cNvSpPr>
            <a:spLocks noChangeArrowheads="1"/>
          </p:cNvSpPr>
          <p:nvPr/>
        </p:nvSpPr>
        <p:spPr bwMode="auto">
          <a:xfrm>
            <a:off x="762000" y="3106738"/>
            <a:ext cx="230188" cy="1708150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V="1">
            <a:off x="992188" y="3035300"/>
            <a:ext cx="1587" cy="18510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1054100" y="3678238"/>
            <a:ext cx="18280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endParaRPr lang="en-US" sz="2000" i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2867025" y="4294188"/>
            <a:ext cx="755650" cy="646112"/>
          </a:xfrm>
          <a:prstGeom prst="rect">
            <a:avLst/>
          </a:prstGeom>
          <a:solidFill>
            <a:srgbClr val="FC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3044825" y="4443413"/>
            <a:ext cx="39594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50187" name="Oval 11"/>
          <p:cNvSpPr>
            <a:spLocks noChangeArrowheads="1"/>
          </p:cNvSpPr>
          <p:nvPr/>
        </p:nvSpPr>
        <p:spPr bwMode="auto">
          <a:xfrm flipH="1">
            <a:off x="5232400" y="3406775"/>
            <a:ext cx="295275" cy="25241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5303838" y="3368675"/>
            <a:ext cx="2151062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>
            <a:off x="5186363" y="3533775"/>
            <a:ext cx="1587" cy="78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190" name="Arc 14"/>
          <p:cNvSpPr>
            <a:spLocks/>
          </p:cNvSpPr>
          <p:nvPr/>
        </p:nvSpPr>
        <p:spPr bwMode="auto">
          <a:xfrm flipH="1">
            <a:off x="5187950" y="3376613"/>
            <a:ext cx="153988" cy="1635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 flipH="1">
            <a:off x="7173913" y="3678238"/>
            <a:ext cx="18280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endParaRPr lang="en-US" sz="2000" i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 flipH="1">
            <a:off x="4786313" y="4294188"/>
            <a:ext cx="755650" cy="646112"/>
          </a:xfrm>
          <a:prstGeom prst="rect">
            <a:avLst/>
          </a:prstGeom>
          <a:solidFill>
            <a:srgbClr val="FC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 flipH="1">
            <a:off x="4972050" y="4443413"/>
            <a:ext cx="39594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50194" name="Oval 18"/>
          <p:cNvSpPr>
            <a:spLocks noChangeArrowheads="1"/>
          </p:cNvSpPr>
          <p:nvPr/>
        </p:nvSpPr>
        <p:spPr bwMode="auto">
          <a:xfrm>
            <a:off x="7516813" y="3406775"/>
            <a:ext cx="295275" cy="25241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 flipH="1">
            <a:off x="5589588" y="3368675"/>
            <a:ext cx="2151062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7856538" y="3533775"/>
            <a:ext cx="1587" cy="78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197" name="Arc 21"/>
          <p:cNvSpPr>
            <a:spLocks/>
          </p:cNvSpPr>
          <p:nvPr/>
        </p:nvSpPr>
        <p:spPr bwMode="auto">
          <a:xfrm>
            <a:off x="7702550" y="3376613"/>
            <a:ext cx="153988" cy="1635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5689600" y="3678238"/>
            <a:ext cx="18280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endParaRPr lang="en-US" sz="2000" i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7502525" y="4294188"/>
            <a:ext cx="755650" cy="646112"/>
          </a:xfrm>
          <a:prstGeom prst="rect">
            <a:avLst/>
          </a:prstGeom>
          <a:solidFill>
            <a:srgbClr val="FC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7680325" y="4443413"/>
            <a:ext cx="39594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66585" name="Rectangle 25"/>
          <p:cNvSpPr>
            <a:spLocks noChangeArrowheads="1"/>
          </p:cNvSpPr>
          <p:nvPr/>
        </p:nvSpPr>
        <p:spPr bwMode="auto">
          <a:xfrm>
            <a:off x="1397000" y="5718175"/>
            <a:ext cx="6584950" cy="4206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(a)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000" i="1">
                <a:solidFill>
                  <a:schemeClr val="bg1"/>
                </a:solidFill>
                <a:latin typeface="Arial" charset="0"/>
              </a:rPr>
              <a:t>0 lbs.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(b)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000" i="1">
                <a:solidFill>
                  <a:schemeClr val="bg1"/>
                </a:solidFill>
                <a:latin typeface="Arial" charset="0"/>
              </a:rPr>
              <a:t>4 lbs.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(c)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000" i="1">
                <a:solidFill>
                  <a:schemeClr val="bg1"/>
                </a:solidFill>
                <a:latin typeface="Arial" charset="0"/>
              </a:rPr>
              <a:t>8 lbs.</a:t>
            </a:r>
            <a:r>
              <a:rPr lang="en-US" sz="2400" b="1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1866900" y="5016500"/>
            <a:ext cx="148590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(1)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6362700" y="5003800"/>
            <a:ext cx="148590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(2)</a:t>
            </a:r>
          </a:p>
        </p:txBody>
      </p:sp>
      <p:sp>
        <p:nvSpPr>
          <p:cNvPr id="50204" name="Oval 28"/>
          <p:cNvSpPr>
            <a:spLocks noChangeArrowheads="1"/>
          </p:cNvSpPr>
          <p:nvPr/>
        </p:nvSpPr>
        <p:spPr bwMode="auto">
          <a:xfrm>
            <a:off x="1673225" y="3078163"/>
            <a:ext cx="628650" cy="611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</a:pPr>
            <a:endParaRPr lang="en-US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>
            <a:off x="2006600" y="3389313"/>
            <a:ext cx="179388" cy="171450"/>
          </a:xfrm>
          <a:prstGeom prst="line">
            <a:avLst/>
          </a:prstGeom>
          <a:noFill/>
          <a:ln w="28575">
            <a:solidFill>
              <a:srgbClr val="FF0033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1993900" y="3124200"/>
            <a:ext cx="0" cy="63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 rot="2412386">
            <a:off x="2146300" y="3200400"/>
            <a:ext cx="1588" cy="63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 rot="19187614" flipH="1">
            <a:off x="1828800" y="3187700"/>
            <a:ext cx="1588" cy="63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>
            <a:off x="2171700" y="3352800"/>
            <a:ext cx="7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>
            <a:off x="1752600" y="3365500"/>
            <a:ext cx="7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>
            <a:off x="1993900" y="3581400"/>
            <a:ext cx="0" cy="63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0212" name="Line 36"/>
          <p:cNvSpPr>
            <a:spLocks noChangeShapeType="1"/>
          </p:cNvSpPr>
          <p:nvPr/>
        </p:nvSpPr>
        <p:spPr bwMode="auto">
          <a:xfrm rot="2412386">
            <a:off x="1841500" y="3492500"/>
            <a:ext cx="1588" cy="63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grpSp>
        <p:nvGrpSpPr>
          <p:cNvPr id="50213" name="Group 37"/>
          <p:cNvGrpSpPr>
            <a:grpSpLocks/>
          </p:cNvGrpSpPr>
          <p:nvPr/>
        </p:nvGrpSpPr>
        <p:grpSpPr bwMode="auto">
          <a:xfrm>
            <a:off x="6181725" y="3052763"/>
            <a:ext cx="701675" cy="611187"/>
            <a:chOff x="3894" y="1883"/>
            <a:chExt cx="442" cy="385"/>
          </a:xfrm>
        </p:grpSpPr>
        <p:sp>
          <p:nvSpPr>
            <p:cNvPr id="50219" name="Oval 38"/>
            <p:cNvSpPr>
              <a:spLocks noChangeArrowheads="1"/>
            </p:cNvSpPr>
            <p:nvPr/>
          </p:nvSpPr>
          <p:spPr bwMode="auto">
            <a:xfrm>
              <a:off x="3894" y="1883"/>
              <a:ext cx="396" cy="38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0220" name="Line 39"/>
            <p:cNvSpPr>
              <a:spLocks noChangeShapeType="1"/>
            </p:cNvSpPr>
            <p:nvPr/>
          </p:nvSpPr>
          <p:spPr bwMode="auto">
            <a:xfrm>
              <a:off x="4096" y="1912"/>
              <a:ext cx="0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0221" name="Line 40"/>
            <p:cNvSpPr>
              <a:spLocks noChangeShapeType="1"/>
            </p:cNvSpPr>
            <p:nvPr/>
          </p:nvSpPr>
          <p:spPr bwMode="auto">
            <a:xfrm rot="2412386">
              <a:off x="4192" y="1960"/>
              <a:ext cx="1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0222" name="Line 41"/>
            <p:cNvSpPr>
              <a:spLocks noChangeShapeType="1"/>
            </p:cNvSpPr>
            <p:nvPr/>
          </p:nvSpPr>
          <p:spPr bwMode="auto">
            <a:xfrm rot="19187614" flipH="1">
              <a:off x="3992" y="1952"/>
              <a:ext cx="1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0223" name="Line 42"/>
            <p:cNvSpPr>
              <a:spLocks noChangeShapeType="1"/>
            </p:cNvSpPr>
            <p:nvPr/>
          </p:nvSpPr>
          <p:spPr bwMode="auto">
            <a:xfrm>
              <a:off x="4208" y="2056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0224" name="Line 43"/>
            <p:cNvSpPr>
              <a:spLocks noChangeShapeType="1"/>
            </p:cNvSpPr>
            <p:nvPr/>
          </p:nvSpPr>
          <p:spPr bwMode="auto">
            <a:xfrm>
              <a:off x="3944" y="2064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0225" name="Line 44"/>
            <p:cNvSpPr>
              <a:spLocks noChangeShapeType="1"/>
            </p:cNvSpPr>
            <p:nvPr/>
          </p:nvSpPr>
          <p:spPr bwMode="auto">
            <a:xfrm>
              <a:off x="4096" y="2200"/>
              <a:ext cx="0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0226" name="Line 45"/>
            <p:cNvSpPr>
              <a:spLocks noChangeShapeType="1"/>
            </p:cNvSpPr>
            <p:nvPr/>
          </p:nvSpPr>
          <p:spPr bwMode="auto">
            <a:xfrm rot="2412386">
              <a:off x="4000" y="2144"/>
              <a:ext cx="1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0227" name="Text Box 46"/>
            <p:cNvSpPr txBox="1">
              <a:spLocks noChangeArrowheads="1"/>
            </p:cNvSpPr>
            <p:nvPr/>
          </p:nvSpPr>
          <p:spPr bwMode="auto">
            <a:xfrm>
              <a:off x="3996" y="1977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Arial" pitchFamily="34" charset="0"/>
                </a:rPr>
                <a:t>?</a:t>
              </a:r>
            </a:p>
          </p:txBody>
        </p:sp>
        <p:sp>
          <p:nvSpPr>
            <p:cNvPr id="50228" name="Line 47"/>
            <p:cNvSpPr>
              <a:spLocks noChangeShapeType="1"/>
            </p:cNvSpPr>
            <p:nvPr/>
          </p:nvSpPr>
          <p:spPr bwMode="auto">
            <a:xfrm rot="19187614" flipH="1">
              <a:off x="4208" y="2136"/>
              <a:ext cx="1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</p:grpSp>
      <p:sp>
        <p:nvSpPr>
          <p:cNvPr id="66608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Force and acceleration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6903" name="Rectangle 4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A block weighing 4 lbs is hung from a rope attached to a scale. The scale is then attached to a wall and reads 4 lbs.  What will the scale read when it is instead attached to another block weighing 4 lbs?</a:t>
            </a:r>
          </a:p>
        </p:txBody>
      </p:sp>
      <p:sp>
        <p:nvSpPr>
          <p:cNvPr id="50" name="Right Arrow 49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4676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Solution: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idx="1"/>
          </p:nvPr>
        </p:nvSpPr>
        <p:spPr>
          <a:xfrm>
            <a:off x="434975" y="1676400"/>
            <a:ext cx="7947025" cy="609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Draw a Free Body Diagram of one of the blocks!!</a:t>
            </a:r>
          </a:p>
        </p:txBody>
      </p:sp>
      <p:sp>
        <p:nvSpPr>
          <p:cNvPr id="51204" name="Rectangle 1028"/>
          <p:cNvSpPr>
            <a:spLocks noChangeArrowheads="1"/>
          </p:cNvSpPr>
          <p:nvPr/>
        </p:nvSpPr>
        <p:spPr bwMode="auto">
          <a:xfrm>
            <a:off x="898525" y="2427288"/>
            <a:ext cx="5208588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Use Newton’s 2nd Law</a:t>
            </a:r>
            <a:br>
              <a:rPr lang="en-US" sz="200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in the y direction:</a:t>
            </a:r>
          </a:p>
          <a:p>
            <a:pPr marL="285750" indent="-285750" algn="l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endParaRPr lang="en-US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7829" name="Rectangle 1029"/>
          <p:cNvSpPr>
            <a:spLocks noChangeArrowheads="1"/>
          </p:cNvSpPr>
          <p:nvPr/>
        </p:nvSpPr>
        <p:spPr bwMode="auto">
          <a:xfrm>
            <a:off x="1736725" y="4344988"/>
            <a:ext cx="111421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pitchFamily="34" charset="0"/>
              </a:rPr>
              <a:t>TOT</a:t>
            </a: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 = 0</a:t>
            </a:r>
          </a:p>
        </p:txBody>
      </p:sp>
      <p:sp>
        <p:nvSpPr>
          <p:cNvPr id="77830" name="Rectangle 1030"/>
          <p:cNvSpPr>
            <a:spLocks noChangeArrowheads="1"/>
          </p:cNvSpPr>
          <p:nvPr/>
        </p:nvSpPr>
        <p:spPr bwMode="auto">
          <a:xfrm>
            <a:off x="1724025" y="4827588"/>
            <a:ext cx="1344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 - mg = 0</a:t>
            </a:r>
          </a:p>
        </p:txBody>
      </p:sp>
      <p:sp>
        <p:nvSpPr>
          <p:cNvPr id="77831" name="Rectangle 1031"/>
          <p:cNvSpPr>
            <a:spLocks noChangeArrowheads="1"/>
          </p:cNvSpPr>
          <p:nvPr/>
        </p:nvSpPr>
        <p:spPr bwMode="auto">
          <a:xfrm>
            <a:off x="1724025" y="536098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 = mg = 4 lbs.</a:t>
            </a:r>
          </a:p>
        </p:txBody>
      </p:sp>
      <p:sp>
        <p:nvSpPr>
          <p:cNvPr id="51208" name="Rectangle 1032"/>
          <p:cNvSpPr>
            <a:spLocks noChangeArrowheads="1"/>
          </p:cNvSpPr>
          <p:nvPr/>
        </p:nvSpPr>
        <p:spPr bwMode="auto">
          <a:xfrm>
            <a:off x="6684963" y="3857625"/>
            <a:ext cx="53861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mg</a:t>
            </a:r>
          </a:p>
        </p:txBody>
      </p:sp>
      <p:sp>
        <p:nvSpPr>
          <p:cNvPr id="51209" name="Rectangle 1033"/>
          <p:cNvSpPr>
            <a:spLocks noChangeArrowheads="1"/>
          </p:cNvSpPr>
          <p:nvPr/>
        </p:nvSpPr>
        <p:spPr bwMode="auto">
          <a:xfrm>
            <a:off x="6989763" y="1952625"/>
            <a:ext cx="33983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51210" name="Rectangle 1034"/>
          <p:cNvSpPr>
            <a:spLocks noChangeArrowheads="1"/>
          </p:cNvSpPr>
          <p:nvPr/>
        </p:nvSpPr>
        <p:spPr bwMode="auto">
          <a:xfrm>
            <a:off x="6248400" y="2667000"/>
            <a:ext cx="749300" cy="749300"/>
          </a:xfrm>
          <a:prstGeom prst="rect">
            <a:avLst/>
          </a:prstGeom>
          <a:solidFill>
            <a:srgbClr val="FC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1211" name="Line 1035"/>
          <p:cNvSpPr>
            <a:spLocks noChangeShapeType="1"/>
          </p:cNvSpPr>
          <p:nvPr/>
        </p:nvSpPr>
        <p:spPr bwMode="auto">
          <a:xfrm flipV="1">
            <a:off x="6627813" y="2133600"/>
            <a:ext cx="7937" cy="53340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1212" name="Line 1036"/>
          <p:cNvSpPr>
            <a:spLocks noChangeShapeType="1"/>
          </p:cNvSpPr>
          <p:nvPr/>
        </p:nvSpPr>
        <p:spPr bwMode="auto">
          <a:xfrm flipV="1">
            <a:off x="6623050" y="3416300"/>
            <a:ext cx="0" cy="54610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1213" name="Rectangle 1037"/>
          <p:cNvSpPr>
            <a:spLocks noChangeArrowheads="1"/>
          </p:cNvSpPr>
          <p:nvPr/>
        </p:nvSpPr>
        <p:spPr bwMode="auto">
          <a:xfrm>
            <a:off x="6430963" y="2841625"/>
            <a:ext cx="39594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51214" name="Rectangle 1038"/>
          <p:cNvSpPr>
            <a:spLocks noChangeArrowheads="1"/>
          </p:cNvSpPr>
          <p:nvPr/>
        </p:nvSpPr>
        <p:spPr bwMode="auto">
          <a:xfrm>
            <a:off x="7300913" y="2860675"/>
            <a:ext cx="105638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 = mg </a:t>
            </a:r>
          </a:p>
        </p:txBody>
      </p:sp>
      <p:sp>
        <p:nvSpPr>
          <p:cNvPr id="51215" name="Text Box 1039"/>
          <p:cNvSpPr txBox="1">
            <a:spLocks noChangeArrowheads="1"/>
          </p:cNvSpPr>
          <p:nvPr/>
        </p:nvSpPr>
        <p:spPr bwMode="auto">
          <a:xfrm>
            <a:off x="1284288" y="3213100"/>
            <a:ext cx="3617912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a = 0</a:t>
            </a:r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 since the blocks are stationary </a:t>
            </a:r>
          </a:p>
        </p:txBody>
      </p:sp>
      <p:sp>
        <p:nvSpPr>
          <p:cNvPr id="16" name="Right Arrow 15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utoUpdateAnimBg="0"/>
      <p:bldP spid="77830" grpId="0" autoUpdateAnimBg="0"/>
      <p:bldP spid="77831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Solution: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idx="1"/>
          </p:nvPr>
        </p:nvSpPr>
        <p:spPr>
          <a:xfrm>
            <a:off x="928688" y="1925638"/>
            <a:ext cx="7408862" cy="11826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The scale reads the tension in the rope, which is </a:t>
            </a:r>
            <a:r>
              <a:rPr lang="en-US" i="1" dirty="0" smtClean="0">
                <a:solidFill>
                  <a:schemeClr val="bg1"/>
                </a:solidFill>
                <a:effectLst/>
              </a:rPr>
              <a:t>T = 4 lbs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in both cases!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52228" name="Oval 1028"/>
          <p:cNvSpPr>
            <a:spLocks noChangeArrowheads="1"/>
          </p:cNvSpPr>
          <p:nvPr/>
        </p:nvSpPr>
        <p:spPr bwMode="auto">
          <a:xfrm>
            <a:off x="2881313" y="3778250"/>
            <a:ext cx="295275" cy="25241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29" name="Line 1029"/>
          <p:cNvSpPr>
            <a:spLocks noChangeShapeType="1"/>
          </p:cNvSpPr>
          <p:nvPr/>
        </p:nvSpPr>
        <p:spPr bwMode="auto">
          <a:xfrm flipH="1">
            <a:off x="954088" y="3740150"/>
            <a:ext cx="2151062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30" name="Arc 1030"/>
          <p:cNvSpPr>
            <a:spLocks/>
          </p:cNvSpPr>
          <p:nvPr/>
        </p:nvSpPr>
        <p:spPr bwMode="auto">
          <a:xfrm>
            <a:off x="3067050" y="3748088"/>
            <a:ext cx="153988" cy="1635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31" name="Rectangle 1031" descr="Wide upward diagonal"/>
          <p:cNvSpPr>
            <a:spLocks noChangeArrowheads="1"/>
          </p:cNvSpPr>
          <p:nvPr/>
        </p:nvSpPr>
        <p:spPr bwMode="auto">
          <a:xfrm>
            <a:off x="762000" y="3478213"/>
            <a:ext cx="230188" cy="1708150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32" name="Line 1032"/>
          <p:cNvSpPr>
            <a:spLocks noChangeShapeType="1"/>
          </p:cNvSpPr>
          <p:nvPr/>
        </p:nvSpPr>
        <p:spPr bwMode="auto">
          <a:xfrm flipV="1">
            <a:off x="992188" y="3406775"/>
            <a:ext cx="1587" cy="18510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33" name="Rectangle 1033"/>
          <p:cNvSpPr>
            <a:spLocks noChangeArrowheads="1"/>
          </p:cNvSpPr>
          <p:nvPr/>
        </p:nvSpPr>
        <p:spPr bwMode="auto">
          <a:xfrm>
            <a:off x="1054100" y="4049713"/>
            <a:ext cx="18280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endParaRPr lang="en-US" sz="2000" i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2234" name="Rectangle 1034"/>
          <p:cNvSpPr>
            <a:spLocks noChangeArrowheads="1"/>
          </p:cNvSpPr>
          <p:nvPr/>
        </p:nvSpPr>
        <p:spPr bwMode="auto">
          <a:xfrm>
            <a:off x="2867025" y="4665663"/>
            <a:ext cx="755650" cy="646112"/>
          </a:xfrm>
          <a:prstGeom prst="rect">
            <a:avLst/>
          </a:prstGeom>
          <a:solidFill>
            <a:srgbClr val="FC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35" name="Rectangle 1035"/>
          <p:cNvSpPr>
            <a:spLocks noChangeArrowheads="1"/>
          </p:cNvSpPr>
          <p:nvPr/>
        </p:nvSpPr>
        <p:spPr bwMode="auto">
          <a:xfrm>
            <a:off x="3044825" y="4814888"/>
            <a:ext cx="39594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52236" name="Oval 1036"/>
          <p:cNvSpPr>
            <a:spLocks noChangeArrowheads="1"/>
          </p:cNvSpPr>
          <p:nvPr/>
        </p:nvSpPr>
        <p:spPr bwMode="auto">
          <a:xfrm flipH="1">
            <a:off x="5232400" y="3778250"/>
            <a:ext cx="295275" cy="25241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37" name="Line 1037"/>
          <p:cNvSpPr>
            <a:spLocks noChangeShapeType="1"/>
          </p:cNvSpPr>
          <p:nvPr/>
        </p:nvSpPr>
        <p:spPr bwMode="auto">
          <a:xfrm flipH="1">
            <a:off x="5186363" y="3905250"/>
            <a:ext cx="1587" cy="78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38" name="Arc 1038"/>
          <p:cNvSpPr>
            <a:spLocks/>
          </p:cNvSpPr>
          <p:nvPr/>
        </p:nvSpPr>
        <p:spPr bwMode="auto">
          <a:xfrm flipH="1">
            <a:off x="5187950" y="3748088"/>
            <a:ext cx="153988" cy="1635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39" name="Rectangle 1039"/>
          <p:cNvSpPr>
            <a:spLocks noChangeArrowheads="1"/>
          </p:cNvSpPr>
          <p:nvPr/>
        </p:nvSpPr>
        <p:spPr bwMode="auto">
          <a:xfrm flipH="1">
            <a:off x="7173913" y="4049713"/>
            <a:ext cx="18280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endParaRPr lang="en-US" sz="2000" i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2240" name="Rectangle 1040"/>
          <p:cNvSpPr>
            <a:spLocks noChangeArrowheads="1"/>
          </p:cNvSpPr>
          <p:nvPr/>
        </p:nvSpPr>
        <p:spPr bwMode="auto">
          <a:xfrm flipH="1">
            <a:off x="4786313" y="4665663"/>
            <a:ext cx="755650" cy="646112"/>
          </a:xfrm>
          <a:prstGeom prst="rect">
            <a:avLst/>
          </a:prstGeom>
          <a:solidFill>
            <a:srgbClr val="FC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41" name="Rectangle 1041"/>
          <p:cNvSpPr>
            <a:spLocks noChangeArrowheads="1"/>
          </p:cNvSpPr>
          <p:nvPr/>
        </p:nvSpPr>
        <p:spPr bwMode="auto">
          <a:xfrm flipH="1">
            <a:off x="4972050" y="4814888"/>
            <a:ext cx="39594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52242" name="Oval 1042"/>
          <p:cNvSpPr>
            <a:spLocks noChangeArrowheads="1"/>
          </p:cNvSpPr>
          <p:nvPr/>
        </p:nvSpPr>
        <p:spPr bwMode="auto">
          <a:xfrm>
            <a:off x="7516813" y="3778250"/>
            <a:ext cx="295275" cy="25241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43" name="Line 1043"/>
          <p:cNvSpPr>
            <a:spLocks noChangeShapeType="1"/>
          </p:cNvSpPr>
          <p:nvPr/>
        </p:nvSpPr>
        <p:spPr bwMode="auto">
          <a:xfrm flipH="1">
            <a:off x="5341938" y="3740150"/>
            <a:ext cx="2398712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44" name="Line 1044"/>
          <p:cNvSpPr>
            <a:spLocks noChangeShapeType="1"/>
          </p:cNvSpPr>
          <p:nvPr/>
        </p:nvSpPr>
        <p:spPr bwMode="auto">
          <a:xfrm>
            <a:off x="7856538" y="3905250"/>
            <a:ext cx="1587" cy="78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45" name="Arc 1045"/>
          <p:cNvSpPr>
            <a:spLocks/>
          </p:cNvSpPr>
          <p:nvPr/>
        </p:nvSpPr>
        <p:spPr bwMode="auto">
          <a:xfrm>
            <a:off x="7702550" y="3748088"/>
            <a:ext cx="153988" cy="1635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46" name="Rectangle 1046"/>
          <p:cNvSpPr>
            <a:spLocks noChangeArrowheads="1"/>
          </p:cNvSpPr>
          <p:nvPr/>
        </p:nvSpPr>
        <p:spPr bwMode="auto">
          <a:xfrm>
            <a:off x="5689600" y="4049713"/>
            <a:ext cx="18280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endParaRPr lang="en-US" sz="2000" i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2247" name="Rectangle 1047"/>
          <p:cNvSpPr>
            <a:spLocks noChangeArrowheads="1"/>
          </p:cNvSpPr>
          <p:nvPr/>
        </p:nvSpPr>
        <p:spPr bwMode="auto">
          <a:xfrm>
            <a:off x="7502525" y="4665663"/>
            <a:ext cx="755650" cy="646112"/>
          </a:xfrm>
          <a:prstGeom prst="rect">
            <a:avLst/>
          </a:prstGeom>
          <a:solidFill>
            <a:srgbClr val="FC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48" name="Rectangle 1048"/>
          <p:cNvSpPr>
            <a:spLocks noChangeArrowheads="1"/>
          </p:cNvSpPr>
          <p:nvPr/>
        </p:nvSpPr>
        <p:spPr bwMode="auto">
          <a:xfrm>
            <a:off x="7680325" y="4814888"/>
            <a:ext cx="39594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m</a:t>
            </a:r>
          </a:p>
        </p:txBody>
      </p:sp>
      <p:grpSp>
        <p:nvGrpSpPr>
          <p:cNvPr id="52249" name="Group 1049"/>
          <p:cNvGrpSpPr>
            <a:grpSpLocks/>
          </p:cNvGrpSpPr>
          <p:nvPr/>
        </p:nvGrpSpPr>
        <p:grpSpPr bwMode="auto">
          <a:xfrm>
            <a:off x="1673225" y="3449638"/>
            <a:ext cx="628650" cy="611187"/>
            <a:chOff x="1054" y="2173"/>
            <a:chExt cx="396" cy="385"/>
          </a:xfrm>
        </p:grpSpPr>
        <p:sp>
          <p:nvSpPr>
            <p:cNvPr id="52278" name="Oval 1050"/>
            <p:cNvSpPr>
              <a:spLocks noChangeArrowheads="1"/>
            </p:cNvSpPr>
            <p:nvPr/>
          </p:nvSpPr>
          <p:spPr bwMode="auto">
            <a:xfrm>
              <a:off x="1054" y="2173"/>
              <a:ext cx="396" cy="38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285750" indent="-285750">
                <a:lnSpc>
                  <a:spcPct val="90000"/>
                </a:lnSpc>
                <a:spcBef>
                  <a:spcPct val="50000"/>
                </a:spcBef>
              </a:pPr>
              <a:endParaRPr lang="en-US" sz="20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52279" name="Line 1051"/>
            <p:cNvSpPr>
              <a:spLocks noChangeShapeType="1"/>
            </p:cNvSpPr>
            <p:nvPr/>
          </p:nvSpPr>
          <p:spPr bwMode="auto">
            <a:xfrm>
              <a:off x="1264" y="2369"/>
              <a:ext cx="113" cy="108"/>
            </a:xfrm>
            <a:prstGeom prst="line">
              <a:avLst/>
            </a:prstGeom>
            <a:noFill/>
            <a:ln w="28575">
              <a:solidFill>
                <a:srgbClr val="FF0033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2280" name="Line 1052"/>
            <p:cNvSpPr>
              <a:spLocks noChangeShapeType="1"/>
            </p:cNvSpPr>
            <p:nvPr/>
          </p:nvSpPr>
          <p:spPr bwMode="auto">
            <a:xfrm>
              <a:off x="1256" y="2202"/>
              <a:ext cx="0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2281" name="Line 1053"/>
            <p:cNvSpPr>
              <a:spLocks noChangeShapeType="1"/>
            </p:cNvSpPr>
            <p:nvPr/>
          </p:nvSpPr>
          <p:spPr bwMode="auto">
            <a:xfrm rot="2412386">
              <a:off x="1352" y="2250"/>
              <a:ext cx="1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2282" name="Line 1054"/>
            <p:cNvSpPr>
              <a:spLocks noChangeShapeType="1"/>
            </p:cNvSpPr>
            <p:nvPr/>
          </p:nvSpPr>
          <p:spPr bwMode="auto">
            <a:xfrm rot="19187614" flipH="1">
              <a:off x="1152" y="2242"/>
              <a:ext cx="1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2283" name="Line 1055"/>
            <p:cNvSpPr>
              <a:spLocks noChangeShapeType="1"/>
            </p:cNvSpPr>
            <p:nvPr/>
          </p:nvSpPr>
          <p:spPr bwMode="auto">
            <a:xfrm>
              <a:off x="1368" y="2346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2284" name="Line 1056"/>
            <p:cNvSpPr>
              <a:spLocks noChangeShapeType="1"/>
            </p:cNvSpPr>
            <p:nvPr/>
          </p:nvSpPr>
          <p:spPr bwMode="auto">
            <a:xfrm>
              <a:off x="1104" y="2354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2285" name="Line 1057"/>
            <p:cNvSpPr>
              <a:spLocks noChangeShapeType="1"/>
            </p:cNvSpPr>
            <p:nvPr/>
          </p:nvSpPr>
          <p:spPr bwMode="auto">
            <a:xfrm>
              <a:off x="1256" y="2490"/>
              <a:ext cx="0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2286" name="Line 1058"/>
            <p:cNvSpPr>
              <a:spLocks noChangeShapeType="1"/>
            </p:cNvSpPr>
            <p:nvPr/>
          </p:nvSpPr>
          <p:spPr bwMode="auto">
            <a:xfrm rot="2412386">
              <a:off x="1160" y="2434"/>
              <a:ext cx="1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</p:grpSp>
      <p:sp>
        <p:nvSpPr>
          <p:cNvPr id="52250" name="Line 1059"/>
          <p:cNvSpPr>
            <a:spLocks noChangeShapeType="1"/>
          </p:cNvSpPr>
          <p:nvPr/>
        </p:nvSpPr>
        <p:spPr bwMode="auto">
          <a:xfrm>
            <a:off x="3216275" y="3922713"/>
            <a:ext cx="0" cy="741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grpSp>
        <p:nvGrpSpPr>
          <p:cNvPr id="52251" name="Group 1060"/>
          <p:cNvGrpSpPr>
            <a:grpSpLocks/>
          </p:cNvGrpSpPr>
          <p:nvPr/>
        </p:nvGrpSpPr>
        <p:grpSpPr bwMode="auto">
          <a:xfrm>
            <a:off x="6216650" y="3452813"/>
            <a:ext cx="628650" cy="611187"/>
            <a:chOff x="1054" y="2173"/>
            <a:chExt cx="396" cy="385"/>
          </a:xfrm>
        </p:grpSpPr>
        <p:sp>
          <p:nvSpPr>
            <p:cNvPr id="52269" name="Oval 1061"/>
            <p:cNvSpPr>
              <a:spLocks noChangeArrowheads="1"/>
            </p:cNvSpPr>
            <p:nvPr/>
          </p:nvSpPr>
          <p:spPr bwMode="auto">
            <a:xfrm>
              <a:off x="1054" y="2173"/>
              <a:ext cx="396" cy="38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285750" indent="-285750">
                <a:lnSpc>
                  <a:spcPct val="90000"/>
                </a:lnSpc>
                <a:spcBef>
                  <a:spcPct val="50000"/>
                </a:spcBef>
              </a:pPr>
              <a:endParaRPr lang="en-US" sz="20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52270" name="Line 1062"/>
            <p:cNvSpPr>
              <a:spLocks noChangeShapeType="1"/>
            </p:cNvSpPr>
            <p:nvPr/>
          </p:nvSpPr>
          <p:spPr bwMode="auto">
            <a:xfrm>
              <a:off x="1264" y="2369"/>
              <a:ext cx="113" cy="108"/>
            </a:xfrm>
            <a:prstGeom prst="line">
              <a:avLst/>
            </a:prstGeom>
            <a:noFill/>
            <a:ln w="28575">
              <a:solidFill>
                <a:srgbClr val="FF0033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2271" name="Line 1063"/>
            <p:cNvSpPr>
              <a:spLocks noChangeShapeType="1"/>
            </p:cNvSpPr>
            <p:nvPr/>
          </p:nvSpPr>
          <p:spPr bwMode="auto">
            <a:xfrm>
              <a:off x="1256" y="2202"/>
              <a:ext cx="0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2272" name="Line 1064"/>
            <p:cNvSpPr>
              <a:spLocks noChangeShapeType="1"/>
            </p:cNvSpPr>
            <p:nvPr/>
          </p:nvSpPr>
          <p:spPr bwMode="auto">
            <a:xfrm rot="2412386">
              <a:off x="1352" y="2250"/>
              <a:ext cx="1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2273" name="Line 1065"/>
            <p:cNvSpPr>
              <a:spLocks noChangeShapeType="1"/>
            </p:cNvSpPr>
            <p:nvPr/>
          </p:nvSpPr>
          <p:spPr bwMode="auto">
            <a:xfrm rot="19187614" flipH="1">
              <a:off x="1152" y="2242"/>
              <a:ext cx="1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2274" name="Line 1066"/>
            <p:cNvSpPr>
              <a:spLocks noChangeShapeType="1"/>
            </p:cNvSpPr>
            <p:nvPr/>
          </p:nvSpPr>
          <p:spPr bwMode="auto">
            <a:xfrm>
              <a:off x="1368" y="2346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2275" name="Line 1067"/>
            <p:cNvSpPr>
              <a:spLocks noChangeShapeType="1"/>
            </p:cNvSpPr>
            <p:nvPr/>
          </p:nvSpPr>
          <p:spPr bwMode="auto">
            <a:xfrm>
              <a:off x="1104" y="2354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2276" name="Line 1068"/>
            <p:cNvSpPr>
              <a:spLocks noChangeShapeType="1"/>
            </p:cNvSpPr>
            <p:nvPr/>
          </p:nvSpPr>
          <p:spPr bwMode="auto">
            <a:xfrm>
              <a:off x="1256" y="2490"/>
              <a:ext cx="0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2277" name="Line 1069"/>
            <p:cNvSpPr>
              <a:spLocks noChangeShapeType="1"/>
            </p:cNvSpPr>
            <p:nvPr/>
          </p:nvSpPr>
          <p:spPr bwMode="auto">
            <a:xfrm rot="2412386">
              <a:off x="1160" y="2434"/>
              <a:ext cx="1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</p:grpSp>
      <p:sp>
        <p:nvSpPr>
          <p:cNvPr id="52252" name="Line 1070"/>
          <p:cNvSpPr>
            <a:spLocks noChangeShapeType="1"/>
          </p:cNvSpPr>
          <p:nvPr/>
        </p:nvSpPr>
        <p:spPr bwMode="auto">
          <a:xfrm flipH="1">
            <a:off x="1174750" y="3736975"/>
            <a:ext cx="482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53" name="Line 1071"/>
          <p:cNvSpPr>
            <a:spLocks noChangeShapeType="1"/>
          </p:cNvSpPr>
          <p:nvPr/>
        </p:nvSpPr>
        <p:spPr bwMode="auto">
          <a:xfrm flipH="1">
            <a:off x="5730875" y="3740150"/>
            <a:ext cx="482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54" name="Line 1072"/>
          <p:cNvSpPr>
            <a:spLocks noChangeShapeType="1"/>
          </p:cNvSpPr>
          <p:nvPr/>
        </p:nvSpPr>
        <p:spPr bwMode="auto">
          <a:xfrm flipV="1">
            <a:off x="2319338" y="3741738"/>
            <a:ext cx="482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55" name="Line 1073"/>
          <p:cNvSpPr>
            <a:spLocks noChangeShapeType="1"/>
          </p:cNvSpPr>
          <p:nvPr/>
        </p:nvSpPr>
        <p:spPr bwMode="auto">
          <a:xfrm flipV="1">
            <a:off x="6850063" y="3733800"/>
            <a:ext cx="482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56" name="Line 1074"/>
          <p:cNvSpPr>
            <a:spLocks noChangeShapeType="1"/>
          </p:cNvSpPr>
          <p:nvPr/>
        </p:nvSpPr>
        <p:spPr bwMode="auto">
          <a:xfrm rot="5400000" flipV="1">
            <a:off x="2978150" y="4191000"/>
            <a:ext cx="482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57" name="Line 1075"/>
          <p:cNvSpPr>
            <a:spLocks noChangeShapeType="1"/>
          </p:cNvSpPr>
          <p:nvPr/>
        </p:nvSpPr>
        <p:spPr bwMode="auto">
          <a:xfrm rot="5400000" flipV="1">
            <a:off x="4937125" y="4194175"/>
            <a:ext cx="482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58" name="Line 1076"/>
          <p:cNvSpPr>
            <a:spLocks noChangeShapeType="1"/>
          </p:cNvSpPr>
          <p:nvPr/>
        </p:nvSpPr>
        <p:spPr bwMode="auto">
          <a:xfrm rot="5400000" flipV="1">
            <a:off x="7613650" y="4197350"/>
            <a:ext cx="482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52259" name="Rectangle 1077"/>
          <p:cNvSpPr>
            <a:spLocks noChangeArrowheads="1"/>
          </p:cNvSpPr>
          <p:nvPr/>
        </p:nvSpPr>
        <p:spPr bwMode="auto">
          <a:xfrm>
            <a:off x="1311275" y="3251200"/>
            <a:ext cx="33983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52260" name="Rectangle 1078"/>
          <p:cNvSpPr>
            <a:spLocks noChangeArrowheads="1"/>
          </p:cNvSpPr>
          <p:nvPr/>
        </p:nvSpPr>
        <p:spPr bwMode="auto">
          <a:xfrm>
            <a:off x="2363788" y="3252788"/>
            <a:ext cx="33983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52261" name="Rectangle 1079"/>
          <p:cNvSpPr>
            <a:spLocks noChangeArrowheads="1"/>
          </p:cNvSpPr>
          <p:nvPr/>
        </p:nvSpPr>
        <p:spPr bwMode="auto">
          <a:xfrm>
            <a:off x="5819775" y="3243263"/>
            <a:ext cx="33983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52262" name="Rectangle 1080"/>
          <p:cNvSpPr>
            <a:spLocks noChangeArrowheads="1"/>
          </p:cNvSpPr>
          <p:nvPr/>
        </p:nvSpPr>
        <p:spPr bwMode="auto">
          <a:xfrm>
            <a:off x="6888163" y="3233738"/>
            <a:ext cx="33983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52263" name="Rectangle 1081"/>
          <p:cNvSpPr>
            <a:spLocks noChangeArrowheads="1"/>
          </p:cNvSpPr>
          <p:nvPr/>
        </p:nvSpPr>
        <p:spPr bwMode="auto">
          <a:xfrm>
            <a:off x="7956550" y="3941763"/>
            <a:ext cx="33983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52264" name="Rectangle 1082"/>
          <p:cNvSpPr>
            <a:spLocks noChangeArrowheads="1"/>
          </p:cNvSpPr>
          <p:nvPr/>
        </p:nvSpPr>
        <p:spPr bwMode="auto">
          <a:xfrm>
            <a:off x="4670425" y="3943350"/>
            <a:ext cx="33983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52265" name="Rectangle 1083"/>
          <p:cNvSpPr>
            <a:spLocks noChangeArrowheads="1"/>
          </p:cNvSpPr>
          <p:nvPr/>
        </p:nvSpPr>
        <p:spPr bwMode="auto">
          <a:xfrm>
            <a:off x="3289300" y="3944938"/>
            <a:ext cx="33983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 i="1">
                <a:solidFill>
                  <a:schemeClr val="bg1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60" name="Right Arrow 59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The Free Body Diagram...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Consider the following case as an example of this….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What are the forces acting 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on the plank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?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Other forces act on F, W and E.   </a:t>
            </a:r>
            <a:r>
              <a:rPr lang="en-US" sz="2400" i="1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focus on plank</a:t>
            </a:r>
          </a:p>
          <a:p>
            <a:pPr eaLnBrk="1" hangingPunct="1">
              <a:buFont typeface="Monotype Sorts" pitchFamily="2" charset="2"/>
              <a:buNone/>
              <a:defRPr/>
            </a:pPr>
            <a:endParaRPr lang="en-US" sz="2400" i="1" dirty="0" smtClean="0">
              <a:solidFill>
                <a:schemeClr val="bg1"/>
              </a:solidFill>
              <a:effectLst/>
              <a:latin typeface="Comic Sans MS" pitchFamily="66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		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P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 = plank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		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F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 = floor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		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W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= wall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		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E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= earth</a:t>
            </a:r>
          </a:p>
        </p:txBody>
      </p:sp>
      <p:sp>
        <p:nvSpPr>
          <p:cNvPr id="12294" name="Line 15"/>
          <p:cNvSpPr>
            <a:spLocks noChangeShapeType="1"/>
          </p:cNvSpPr>
          <p:nvPr/>
        </p:nvSpPr>
        <p:spPr bwMode="auto">
          <a:xfrm>
            <a:off x="1701800" y="5524500"/>
            <a:ext cx="5842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grpSp>
        <p:nvGrpSpPr>
          <p:cNvPr id="12295" name="Group 29"/>
          <p:cNvGrpSpPr>
            <a:grpSpLocks/>
          </p:cNvGrpSpPr>
          <p:nvPr/>
        </p:nvGrpSpPr>
        <p:grpSpPr bwMode="auto">
          <a:xfrm>
            <a:off x="3629025" y="3244850"/>
            <a:ext cx="3078163" cy="3194050"/>
            <a:chOff x="2286" y="2044"/>
            <a:chExt cx="1939" cy="2012"/>
          </a:xfrm>
        </p:grpSpPr>
        <p:sp>
          <p:nvSpPr>
            <p:cNvPr id="12300" name="Line 11"/>
            <p:cNvSpPr>
              <a:spLocks noChangeShapeType="1"/>
            </p:cNvSpPr>
            <p:nvPr/>
          </p:nvSpPr>
          <p:spPr bwMode="auto">
            <a:xfrm flipV="1">
              <a:off x="2798" y="3438"/>
              <a:ext cx="121" cy="40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2301" name="Line 12"/>
            <p:cNvSpPr>
              <a:spLocks noChangeShapeType="1"/>
            </p:cNvSpPr>
            <p:nvPr/>
          </p:nvSpPr>
          <p:spPr bwMode="auto">
            <a:xfrm>
              <a:off x="3139" y="3616"/>
              <a:ext cx="0" cy="4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3787" y="2584"/>
              <a:ext cx="4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20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</a:t>
              </a:r>
              <a:r>
                <a:rPr lang="en-US" sz="2000" i="1" baseline="-25000">
                  <a:solidFill>
                    <a:schemeClr val="bg1"/>
                  </a:solidFill>
                  <a:latin typeface="Arial" charset="0"/>
                </a:rPr>
                <a:t>W,P </a:t>
              </a:r>
            </a:p>
          </p:txBody>
        </p:sp>
        <p:grpSp>
          <p:nvGrpSpPr>
            <p:cNvPr id="12303" name="Group 28"/>
            <p:cNvGrpSpPr>
              <a:grpSpLocks/>
            </p:cNvGrpSpPr>
            <p:nvPr/>
          </p:nvGrpSpPr>
          <p:grpSpPr bwMode="auto">
            <a:xfrm>
              <a:off x="2286" y="2044"/>
              <a:ext cx="1376" cy="1453"/>
              <a:chOff x="2286" y="2044"/>
              <a:chExt cx="1376" cy="1453"/>
            </a:xfrm>
          </p:grpSpPr>
          <p:sp>
            <p:nvSpPr>
              <p:cNvPr id="12306" name="Rectangle 6"/>
              <p:cNvSpPr>
                <a:spLocks noChangeArrowheads="1"/>
              </p:cNvSpPr>
              <p:nvPr/>
            </p:nvSpPr>
            <p:spPr bwMode="auto">
              <a:xfrm rot="2040000">
                <a:off x="3153" y="2383"/>
                <a:ext cx="121" cy="1114"/>
              </a:xfrm>
              <a:prstGeom prst="rect">
                <a:avLst/>
              </a:prstGeom>
              <a:solidFill>
                <a:srgbClr val="FC0000"/>
              </a:solidFill>
              <a:ln w="12700">
                <a:solidFill>
                  <a:srgbClr val="F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12307" name="Rectangle 7"/>
              <p:cNvSpPr>
                <a:spLocks noChangeArrowheads="1"/>
              </p:cNvSpPr>
              <p:nvPr/>
            </p:nvSpPr>
            <p:spPr bwMode="auto">
              <a:xfrm>
                <a:off x="3607" y="2044"/>
                <a:ext cx="55" cy="1395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12308" name="Rectangle 8"/>
              <p:cNvSpPr>
                <a:spLocks noChangeArrowheads="1"/>
              </p:cNvSpPr>
              <p:nvPr/>
            </p:nvSpPr>
            <p:spPr bwMode="auto">
              <a:xfrm>
                <a:off x="2286" y="3448"/>
                <a:ext cx="1376" cy="47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12309" name="Line 9"/>
              <p:cNvSpPr>
                <a:spLocks noChangeShapeType="1"/>
              </p:cNvSpPr>
              <p:nvPr/>
            </p:nvSpPr>
            <p:spPr bwMode="auto">
              <a:xfrm>
                <a:off x="3139" y="2942"/>
                <a:ext cx="0" cy="44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12310" name="Line 10"/>
              <p:cNvSpPr>
                <a:spLocks noChangeShapeType="1"/>
              </p:cNvSpPr>
              <p:nvPr/>
            </p:nvSpPr>
            <p:spPr bwMode="auto">
              <a:xfrm flipV="1">
                <a:off x="2922" y="3031"/>
                <a:ext cx="121" cy="403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12311" name="Line 13"/>
              <p:cNvSpPr>
                <a:spLocks noChangeShapeType="1"/>
              </p:cNvSpPr>
              <p:nvPr/>
            </p:nvSpPr>
            <p:spPr bwMode="auto">
              <a:xfrm flipH="1" flipV="1">
                <a:off x="3390" y="2490"/>
                <a:ext cx="206" cy="2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16400" name="Rectangle 16"/>
              <p:cNvSpPr>
                <a:spLocks noChangeArrowheads="1"/>
              </p:cNvSpPr>
              <p:nvPr/>
            </p:nvSpPr>
            <p:spPr bwMode="auto">
              <a:xfrm>
                <a:off x="2864" y="2193"/>
                <a:ext cx="43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marL="285750" indent="-285750" algn="l">
                  <a:lnSpc>
                    <a:spcPct val="90000"/>
                  </a:lnSpc>
                  <a:spcBef>
                    <a:spcPct val="30000"/>
                  </a:spcBef>
                  <a:defRPr/>
                </a:pPr>
                <a:r>
                  <a:rPr lang="en-US" sz="20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F</a:t>
                </a:r>
                <a:r>
                  <a:rPr lang="en-US" sz="2000" i="1" baseline="-25000">
                    <a:solidFill>
                      <a:schemeClr val="bg1"/>
                    </a:solidFill>
                    <a:latin typeface="Arial" charset="0"/>
                  </a:rPr>
                  <a:t>P,W </a:t>
                </a:r>
              </a:p>
            </p:txBody>
          </p:sp>
          <p:sp>
            <p:nvSpPr>
              <p:cNvPr id="16402" name="Rectangle 18"/>
              <p:cNvSpPr>
                <a:spLocks noChangeArrowheads="1"/>
              </p:cNvSpPr>
              <p:nvPr/>
            </p:nvSpPr>
            <p:spPr bwMode="auto">
              <a:xfrm>
                <a:off x="2475" y="2978"/>
                <a:ext cx="403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marL="285750" indent="-285750" algn="l">
                  <a:lnSpc>
                    <a:spcPct val="90000"/>
                  </a:lnSpc>
                  <a:spcBef>
                    <a:spcPct val="30000"/>
                  </a:spcBef>
                  <a:defRPr/>
                </a:pPr>
                <a:r>
                  <a:rPr lang="en-US" sz="20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F</a:t>
                </a:r>
                <a:r>
                  <a:rPr lang="en-US" sz="2000" i="1" baseline="-25000">
                    <a:solidFill>
                      <a:schemeClr val="bg1"/>
                    </a:solidFill>
                    <a:latin typeface="Arial" charset="0"/>
                  </a:rPr>
                  <a:t>P,F </a:t>
                </a:r>
              </a:p>
            </p:txBody>
          </p:sp>
          <p:sp>
            <p:nvSpPr>
              <p:cNvPr id="16403" name="Rectangle 19"/>
              <p:cNvSpPr>
                <a:spLocks noChangeArrowheads="1"/>
              </p:cNvSpPr>
              <p:nvPr/>
            </p:nvSpPr>
            <p:spPr bwMode="auto">
              <a:xfrm>
                <a:off x="3128" y="3034"/>
                <a:ext cx="40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marL="285750" indent="-285750" algn="l">
                  <a:lnSpc>
                    <a:spcPct val="90000"/>
                  </a:lnSpc>
                  <a:spcBef>
                    <a:spcPct val="30000"/>
                  </a:spcBef>
                  <a:defRPr/>
                </a:pPr>
                <a:r>
                  <a:rPr lang="en-US" sz="20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F</a:t>
                </a:r>
                <a:r>
                  <a:rPr lang="en-US" sz="2000" i="1" baseline="-25000" dirty="0">
                    <a:solidFill>
                      <a:schemeClr val="bg1"/>
                    </a:solidFill>
                    <a:latin typeface="Arial" charset="0"/>
                  </a:rPr>
                  <a:t>P,E </a:t>
                </a:r>
              </a:p>
            </p:txBody>
          </p:sp>
        </p:grpSp>
        <p:sp>
          <p:nvSpPr>
            <p:cNvPr id="16404" name="Rectangle 20"/>
            <p:cNvSpPr>
              <a:spLocks noChangeArrowheads="1"/>
            </p:cNvSpPr>
            <p:nvPr/>
          </p:nvSpPr>
          <p:spPr bwMode="auto">
            <a:xfrm>
              <a:off x="2341" y="3595"/>
              <a:ext cx="403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20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</a:t>
              </a:r>
              <a:r>
                <a:rPr lang="en-US" sz="2000" i="1" baseline="-25000">
                  <a:solidFill>
                    <a:schemeClr val="bg1"/>
                  </a:solidFill>
                  <a:latin typeface="Arial" charset="0"/>
                </a:rPr>
                <a:t>F,P </a:t>
              </a:r>
            </a:p>
          </p:txBody>
        </p:sp>
        <p:sp>
          <p:nvSpPr>
            <p:cNvPr id="16405" name="Rectangle 21"/>
            <p:cNvSpPr>
              <a:spLocks noChangeArrowheads="1"/>
            </p:cNvSpPr>
            <p:nvPr/>
          </p:nvSpPr>
          <p:spPr bwMode="auto">
            <a:xfrm>
              <a:off x="3128" y="3764"/>
              <a:ext cx="41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</a:t>
              </a:r>
              <a:r>
                <a:rPr lang="en-US" sz="2000" i="1" baseline="-25000" dirty="0">
                  <a:solidFill>
                    <a:schemeClr val="bg1"/>
                  </a:solidFill>
                  <a:latin typeface="Arial" charset="0"/>
                </a:rPr>
                <a:t>E,P </a:t>
              </a:r>
            </a:p>
          </p:txBody>
        </p:sp>
      </p:grpSp>
      <p:sp>
        <p:nvSpPr>
          <p:cNvPr id="12296" name="Line 25"/>
          <p:cNvSpPr>
            <a:spLocks noChangeShapeType="1"/>
          </p:cNvSpPr>
          <p:nvPr/>
        </p:nvSpPr>
        <p:spPr bwMode="auto">
          <a:xfrm rot="10800000" flipH="1" flipV="1">
            <a:off x="5710238" y="3990975"/>
            <a:ext cx="327025" cy="349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5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3315" name="Rectangle 205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8436" name="Rectangle 2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The Free Body Diagram...</a:t>
            </a:r>
          </a:p>
        </p:txBody>
      </p:sp>
      <p:sp>
        <p:nvSpPr>
          <p:cNvPr id="14341" name="Rectangle 205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Consider the following case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What are the forces acting </a:t>
            </a:r>
            <a:r>
              <a:rPr lang="en-US" i="1" dirty="0" smtClean="0">
                <a:solidFill>
                  <a:schemeClr val="bg1"/>
                </a:solidFill>
                <a:effectLst/>
              </a:rPr>
              <a:t>on the plank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?</a:t>
            </a:r>
          </a:p>
          <a:p>
            <a:pPr eaLnBrk="1" hangingPunct="1">
              <a:buFont typeface="Monotype Sorts" pitchFamily="2" charset="2"/>
              <a:buNone/>
              <a:defRPr/>
            </a:pPr>
            <a:endParaRPr lang="en-US" dirty="0" smtClean="0">
              <a:solidFill>
                <a:schemeClr val="bg1"/>
              </a:solidFill>
              <a:effectLst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13318" name="Line 2063"/>
          <p:cNvSpPr>
            <a:spLocks noChangeShapeType="1"/>
          </p:cNvSpPr>
          <p:nvPr/>
        </p:nvSpPr>
        <p:spPr bwMode="auto">
          <a:xfrm>
            <a:off x="1365250" y="5181600"/>
            <a:ext cx="5842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3319" name="Oval 2064"/>
          <p:cNvSpPr>
            <a:spLocks noChangeArrowheads="1"/>
          </p:cNvSpPr>
          <p:nvPr/>
        </p:nvSpPr>
        <p:spPr bwMode="auto">
          <a:xfrm rot="2340000">
            <a:off x="4419600" y="3276600"/>
            <a:ext cx="1146175" cy="204787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3320" name="Rectangle 2065"/>
          <p:cNvSpPr>
            <a:spLocks noChangeArrowheads="1"/>
          </p:cNvSpPr>
          <p:nvPr/>
        </p:nvSpPr>
        <p:spPr bwMode="auto">
          <a:xfrm>
            <a:off x="825500" y="2722563"/>
            <a:ext cx="2630488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Isolate the plank from</a:t>
            </a:r>
          </a:p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the rest of the world.</a:t>
            </a:r>
          </a:p>
        </p:txBody>
      </p:sp>
      <p:sp>
        <p:nvSpPr>
          <p:cNvPr id="13321" name="Line 2066"/>
          <p:cNvSpPr>
            <a:spLocks noChangeShapeType="1"/>
          </p:cNvSpPr>
          <p:nvPr/>
        </p:nvSpPr>
        <p:spPr bwMode="auto">
          <a:xfrm>
            <a:off x="2520950" y="3435350"/>
            <a:ext cx="977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grpSp>
        <p:nvGrpSpPr>
          <p:cNvPr id="13322" name="Group 2074"/>
          <p:cNvGrpSpPr>
            <a:grpSpLocks/>
          </p:cNvGrpSpPr>
          <p:nvPr/>
        </p:nvGrpSpPr>
        <p:grpSpPr bwMode="auto">
          <a:xfrm>
            <a:off x="3602038" y="2901950"/>
            <a:ext cx="3105150" cy="3194050"/>
            <a:chOff x="2008" y="1828"/>
            <a:chExt cx="1421" cy="1720"/>
          </a:xfrm>
        </p:grpSpPr>
        <p:sp>
          <p:nvSpPr>
            <p:cNvPr id="13326" name="Line 2075"/>
            <p:cNvSpPr>
              <a:spLocks noChangeShapeType="1"/>
            </p:cNvSpPr>
            <p:nvPr/>
          </p:nvSpPr>
          <p:spPr bwMode="auto">
            <a:xfrm flipV="1">
              <a:off x="2340" y="3020"/>
              <a:ext cx="88" cy="3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3327" name="Line 2076"/>
            <p:cNvSpPr>
              <a:spLocks noChangeShapeType="1"/>
            </p:cNvSpPr>
            <p:nvPr/>
          </p:nvSpPr>
          <p:spPr bwMode="auto">
            <a:xfrm>
              <a:off x="2640" y="3172"/>
              <a:ext cx="0" cy="3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8461" name="Rectangle 2077"/>
            <p:cNvSpPr>
              <a:spLocks noChangeArrowheads="1"/>
            </p:cNvSpPr>
            <p:nvPr/>
          </p:nvSpPr>
          <p:spPr bwMode="auto">
            <a:xfrm>
              <a:off x="3111" y="2290"/>
              <a:ext cx="318" cy="1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20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</a:t>
              </a:r>
              <a:r>
                <a:rPr lang="en-US" sz="2000" i="1" baseline="-25000">
                  <a:solidFill>
                    <a:schemeClr val="bg1"/>
                  </a:solidFill>
                  <a:latin typeface="Arial" charset="0"/>
                </a:rPr>
                <a:t>W,P </a:t>
              </a:r>
            </a:p>
          </p:txBody>
        </p:sp>
        <p:grpSp>
          <p:nvGrpSpPr>
            <p:cNvPr id="13329" name="Group 2078"/>
            <p:cNvGrpSpPr>
              <a:grpSpLocks/>
            </p:cNvGrpSpPr>
            <p:nvPr/>
          </p:nvGrpSpPr>
          <p:grpSpPr bwMode="auto">
            <a:xfrm>
              <a:off x="2020" y="1828"/>
              <a:ext cx="1236" cy="1242"/>
              <a:chOff x="2020" y="1828"/>
              <a:chExt cx="1236" cy="1242"/>
            </a:xfrm>
          </p:grpSpPr>
          <p:sp>
            <p:nvSpPr>
              <p:cNvPr id="13332" name="Rectangle 2079"/>
              <p:cNvSpPr>
                <a:spLocks noChangeArrowheads="1"/>
              </p:cNvSpPr>
              <p:nvPr/>
            </p:nvSpPr>
            <p:spPr bwMode="auto">
              <a:xfrm rot="2040000">
                <a:off x="2618" y="2118"/>
                <a:ext cx="88" cy="952"/>
              </a:xfrm>
              <a:prstGeom prst="rect">
                <a:avLst/>
              </a:prstGeom>
              <a:solidFill>
                <a:srgbClr val="FC0000"/>
              </a:solidFill>
              <a:ln w="12700">
                <a:solidFill>
                  <a:srgbClr val="F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13333" name="Rectangle 2080"/>
              <p:cNvSpPr>
                <a:spLocks noChangeArrowheads="1"/>
              </p:cNvSpPr>
              <p:nvPr/>
            </p:nvSpPr>
            <p:spPr bwMode="auto">
              <a:xfrm>
                <a:off x="2980" y="1828"/>
                <a:ext cx="40" cy="1192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13334" name="Rectangle 2081"/>
              <p:cNvSpPr>
                <a:spLocks noChangeArrowheads="1"/>
              </p:cNvSpPr>
              <p:nvPr/>
            </p:nvSpPr>
            <p:spPr bwMode="auto">
              <a:xfrm>
                <a:off x="2020" y="3028"/>
                <a:ext cx="1000" cy="4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13335" name="Line 2082"/>
              <p:cNvSpPr>
                <a:spLocks noChangeShapeType="1"/>
              </p:cNvSpPr>
              <p:nvPr/>
            </p:nvSpPr>
            <p:spPr bwMode="auto">
              <a:xfrm>
                <a:off x="2640" y="2596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13336" name="Line 2083"/>
              <p:cNvSpPr>
                <a:spLocks noChangeShapeType="1"/>
              </p:cNvSpPr>
              <p:nvPr/>
            </p:nvSpPr>
            <p:spPr bwMode="auto">
              <a:xfrm flipV="1">
                <a:off x="2436" y="2672"/>
                <a:ext cx="88" cy="34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13337" name="Line 2084"/>
              <p:cNvSpPr>
                <a:spLocks noChangeShapeType="1"/>
              </p:cNvSpPr>
              <p:nvPr/>
            </p:nvSpPr>
            <p:spPr bwMode="auto">
              <a:xfrm flipH="1" flipV="1">
                <a:off x="2696" y="2196"/>
                <a:ext cx="276" cy="3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13338" name="Line 2085"/>
              <p:cNvSpPr>
                <a:spLocks noChangeShapeType="1"/>
              </p:cNvSpPr>
              <p:nvPr/>
            </p:nvSpPr>
            <p:spPr bwMode="auto">
              <a:xfrm flipH="1" flipV="1">
                <a:off x="2980" y="2224"/>
                <a:ext cx="276" cy="3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schemeClr val="bg1"/>
                  </a:solidFill>
                </a:endParaRPr>
              </a:p>
            </p:txBody>
          </p:sp>
          <p:sp>
            <p:nvSpPr>
              <p:cNvPr id="18470" name="Rectangle 2086"/>
              <p:cNvSpPr>
                <a:spLocks noChangeArrowheads="1"/>
              </p:cNvSpPr>
              <p:nvPr/>
            </p:nvSpPr>
            <p:spPr bwMode="auto">
              <a:xfrm>
                <a:off x="2440" y="1955"/>
                <a:ext cx="318" cy="1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marL="285750" indent="-285750" algn="l">
                  <a:lnSpc>
                    <a:spcPct val="90000"/>
                  </a:lnSpc>
                  <a:spcBef>
                    <a:spcPct val="30000"/>
                  </a:spcBef>
                  <a:defRPr/>
                </a:pPr>
                <a:r>
                  <a:rPr lang="en-US" sz="20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F</a:t>
                </a:r>
                <a:r>
                  <a:rPr lang="en-US" sz="2000" i="1" baseline="-25000">
                    <a:solidFill>
                      <a:schemeClr val="bg1"/>
                    </a:solidFill>
                    <a:latin typeface="Arial" charset="0"/>
                  </a:rPr>
                  <a:t>P,W </a:t>
                </a:r>
              </a:p>
            </p:txBody>
          </p:sp>
          <p:sp>
            <p:nvSpPr>
              <p:cNvPr id="18471" name="Rectangle 2087"/>
              <p:cNvSpPr>
                <a:spLocks noChangeArrowheads="1"/>
              </p:cNvSpPr>
              <p:nvPr/>
            </p:nvSpPr>
            <p:spPr bwMode="auto">
              <a:xfrm>
                <a:off x="2105" y="2626"/>
                <a:ext cx="293" cy="1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marL="285750" indent="-285750" algn="l">
                  <a:lnSpc>
                    <a:spcPct val="90000"/>
                  </a:lnSpc>
                  <a:spcBef>
                    <a:spcPct val="30000"/>
                  </a:spcBef>
                  <a:defRPr/>
                </a:pPr>
                <a:r>
                  <a:rPr lang="en-US" sz="20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F</a:t>
                </a:r>
                <a:r>
                  <a:rPr lang="en-US" sz="2000" i="1" baseline="-25000">
                    <a:solidFill>
                      <a:schemeClr val="bg1"/>
                    </a:solidFill>
                    <a:latin typeface="Arial" charset="0"/>
                  </a:rPr>
                  <a:t>P,F </a:t>
                </a:r>
              </a:p>
            </p:txBody>
          </p:sp>
          <p:sp>
            <p:nvSpPr>
              <p:cNvPr id="18472" name="Rectangle 2088"/>
              <p:cNvSpPr>
                <a:spLocks noChangeArrowheads="1"/>
              </p:cNvSpPr>
              <p:nvPr/>
            </p:nvSpPr>
            <p:spPr bwMode="auto">
              <a:xfrm>
                <a:off x="2632" y="2674"/>
                <a:ext cx="296" cy="1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marL="285750" indent="-285750" algn="l">
                  <a:lnSpc>
                    <a:spcPct val="90000"/>
                  </a:lnSpc>
                  <a:spcBef>
                    <a:spcPct val="30000"/>
                  </a:spcBef>
                  <a:defRPr/>
                </a:pPr>
                <a:r>
                  <a:rPr lang="en-US" sz="20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F</a:t>
                </a:r>
                <a:r>
                  <a:rPr lang="en-US" sz="2000" i="1" baseline="-25000">
                    <a:solidFill>
                      <a:schemeClr val="bg1"/>
                    </a:solidFill>
                    <a:latin typeface="Arial" charset="0"/>
                  </a:rPr>
                  <a:t>P,E </a:t>
                </a:r>
              </a:p>
            </p:txBody>
          </p:sp>
        </p:grpSp>
        <p:sp>
          <p:nvSpPr>
            <p:cNvPr id="18473" name="Rectangle 2089"/>
            <p:cNvSpPr>
              <a:spLocks noChangeArrowheads="1"/>
            </p:cNvSpPr>
            <p:nvPr/>
          </p:nvSpPr>
          <p:spPr bwMode="auto">
            <a:xfrm>
              <a:off x="2008" y="3154"/>
              <a:ext cx="293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20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</a:t>
              </a:r>
              <a:r>
                <a:rPr lang="en-US" sz="2000" i="1" baseline="-25000">
                  <a:solidFill>
                    <a:schemeClr val="bg1"/>
                  </a:solidFill>
                  <a:latin typeface="Arial" charset="0"/>
                </a:rPr>
                <a:t>F,P </a:t>
              </a:r>
            </a:p>
          </p:txBody>
        </p:sp>
        <p:sp>
          <p:nvSpPr>
            <p:cNvPr id="18474" name="Rectangle 2090"/>
            <p:cNvSpPr>
              <a:spLocks noChangeArrowheads="1"/>
            </p:cNvSpPr>
            <p:nvPr/>
          </p:nvSpPr>
          <p:spPr bwMode="auto">
            <a:xfrm>
              <a:off x="2632" y="3298"/>
              <a:ext cx="301" cy="1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20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</a:t>
              </a:r>
              <a:r>
                <a:rPr lang="en-US" sz="2000" i="1" baseline="-25000">
                  <a:solidFill>
                    <a:schemeClr val="bg1"/>
                  </a:solidFill>
                  <a:latin typeface="Arial" charset="0"/>
                </a:rPr>
                <a:t>E,P </a:t>
              </a:r>
            </a:p>
          </p:txBody>
        </p:sp>
      </p:grpSp>
      <p:sp>
        <p:nvSpPr>
          <p:cNvPr id="27" name="Right Arrow 26"/>
          <p:cNvSpPr/>
          <p:nvPr/>
        </p:nvSpPr>
        <p:spPr bwMode="auto">
          <a:xfrm>
            <a:off x="8479971" y="6509657"/>
            <a:ext cx="370115" cy="34834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endParaRPr lang="en-CA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The Free Body Diagram...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The forces acting on the plank should reveal themselves...</a:t>
            </a:r>
          </a:p>
        </p:txBody>
      </p:sp>
      <p:grpSp>
        <p:nvGrpSpPr>
          <p:cNvPr id="14342" name="Group 31"/>
          <p:cNvGrpSpPr>
            <a:grpSpLocks/>
          </p:cNvGrpSpPr>
          <p:nvPr/>
        </p:nvGrpSpPr>
        <p:grpSpPr bwMode="auto">
          <a:xfrm>
            <a:off x="3390900" y="2895600"/>
            <a:ext cx="1790700" cy="2078038"/>
            <a:chOff x="2104" y="1955"/>
            <a:chExt cx="868" cy="1115"/>
          </a:xfrm>
        </p:grpSpPr>
        <p:sp>
          <p:nvSpPr>
            <p:cNvPr id="14343" name="Rectangle 6"/>
            <p:cNvSpPr>
              <a:spLocks noChangeArrowheads="1"/>
            </p:cNvSpPr>
            <p:nvPr/>
          </p:nvSpPr>
          <p:spPr bwMode="auto">
            <a:xfrm rot="2040000">
              <a:off x="2618" y="2118"/>
              <a:ext cx="88" cy="952"/>
            </a:xfrm>
            <a:prstGeom prst="rect">
              <a:avLst/>
            </a:prstGeom>
            <a:solidFill>
              <a:srgbClr val="FC0000"/>
            </a:solidFill>
            <a:ln w="12700">
              <a:solidFill>
                <a:srgbClr val="F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4344" name="Line 7"/>
            <p:cNvSpPr>
              <a:spLocks noChangeShapeType="1"/>
            </p:cNvSpPr>
            <p:nvPr/>
          </p:nvSpPr>
          <p:spPr bwMode="auto">
            <a:xfrm>
              <a:off x="2640" y="2596"/>
              <a:ext cx="0" cy="3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4345" name="Line 8"/>
            <p:cNvSpPr>
              <a:spLocks noChangeShapeType="1"/>
            </p:cNvSpPr>
            <p:nvPr/>
          </p:nvSpPr>
          <p:spPr bwMode="auto">
            <a:xfrm flipV="1">
              <a:off x="2436" y="2672"/>
              <a:ext cx="88" cy="3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4346" name="Line 9"/>
            <p:cNvSpPr>
              <a:spLocks noChangeShapeType="1"/>
            </p:cNvSpPr>
            <p:nvPr/>
          </p:nvSpPr>
          <p:spPr bwMode="auto">
            <a:xfrm flipH="1" flipV="1">
              <a:off x="2696" y="2196"/>
              <a:ext cx="276" cy="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2440" y="1955"/>
              <a:ext cx="337" cy="1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20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</a:t>
              </a:r>
              <a:r>
                <a:rPr lang="en-US" sz="2000" i="1" baseline="-25000">
                  <a:solidFill>
                    <a:schemeClr val="bg1"/>
                  </a:solidFill>
                  <a:latin typeface="Arial" charset="0"/>
                </a:rPr>
                <a:t>P,W </a:t>
              </a: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2104" y="2626"/>
              <a:ext cx="310" cy="1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20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</a:t>
              </a:r>
              <a:r>
                <a:rPr lang="en-US" sz="2000" i="1" baseline="-25000">
                  <a:solidFill>
                    <a:schemeClr val="bg1"/>
                  </a:solidFill>
                  <a:latin typeface="Arial" charset="0"/>
                </a:rPr>
                <a:t>P,F </a:t>
              </a: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2632" y="2674"/>
              <a:ext cx="314" cy="1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20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</a:t>
              </a:r>
              <a:r>
                <a:rPr lang="en-US" sz="2000" i="1" baseline="-25000">
                  <a:solidFill>
                    <a:schemeClr val="bg1"/>
                  </a:solidFill>
                  <a:latin typeface="Arial" charset="0"/>
                </a:rPr>
                <a:t>P,E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Aside...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In this example the plank is not moving...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It is certainly not accelerating!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So </a:t>
            </a:r>
            <a:r>
              <a:rPr lang="en-US" sz="2400" b="1" i="1" dirty="0" smtClean="0">
                <a:solidFill>
                  <a:schemeClr val="bg1"/>
                </a:solidFill>
                <a:effectLst/>
              </a:rPr>
              <a:t>F</a:t>
            </a:r>
            <a:r>
              <a:rPr lang="en-US" sz="2400" i="1" baseline="-25000" dirty="0" smtClean="0">
                <a:solidFill>
                  <a:schemeClr val="bg1"/>
                </a:solidFill>
                <a:effectLst/>
              </a:rPr>
              <a:t>NET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  = m</a:t>
            </a:r>
            <a:r>
              <a:rPr lang="en-US" sz="2400" b="1" i="1" dirty="0" smtClean="0">
                <a:solidFill>
                  <a:schemeClr val="bg1"/>
                </a:solidFill>
                <a:effectLst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 becomes </a:t>
            </a:r>
            <a:r>
              <a:rPr lang="en-US" sz="2400" b="1" i="1" dirty="0" smtClean="0">
                <a:solidFill>
                  <a:schemeClr val="bg1"/>
                </a:solidFill>
                <a:effectLst/>
              </a:rPr>
              <a:t>F</a:t>
            </a:r>
            <a:r>
              <a:rPr lang="en-US" sz="2400" i="1" baseline="-25000" dirty="0" smtClean="0">
                <a:solidFill>
                  <a:schemeClr val="bg1"/>
                </a:solidFill>
                <a:effectLst/>
              </a:rPr>
              <a:t>NET   </a:t>
            </a:r>
            <a:r>
              <a:rPr lang="en-US" sz="2400" i="1" dirty="0" smtClean="0">
                <a:solidFill>
                  <a:schemeClr val="bg1"/>
                </a:solidFill>
                <a:effectLst/>
              </a:rPr>
              <a:t>= 0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i="1" dirty="0" smtClean="0">
              <a:solidFill>
                <a:schemeClr val="bg1"/>
              </a:solidFill>
              <a:effectLst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i="1" dirty="0" smtClean="0">
              <a:solidFill>
                <a:schemeClr val="bg1"/>
              </a:solidFill>
              <a:effectLst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i="1" dirty="0" smtClean="0">
              <a:solidFill>
                <a:schemeClr val="bg1"/>
              </a:solidFill>
              <a:effectLst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i="1" dirty="0" smtClean="0">
              <a:solidFill>
                <a:schemeClr val="bg1"/>
              </a:solidFill>
              <a:effectLst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i="1" dirty="0" smtClean="0">
              <a:solidFill>
                <a:schemeClr val="bg1"/>
              </a:solidFill>
              <a:effectLst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i="1" dirty="0" smtClean="0">
              <a:solidFill>
                <a:schemeClr val="bg1"/>
              </a:solidFill>
              <a:effectLst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i="1" dirty="0" smtClean="0">
              <a:solidFill>
                <a:schemeClr val="bg1"/>
              </a:solidFill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This is the basic idea behind </a:t>
            </a:r>
            <a:r>
              <a:rPr lang="en-US" sz="2400" b="1" i="1" dirty="0" smtClean="0">
                <a:solidFill>
                  <a:schemeClr val="bg1"/>
                </a:solidFill>
                <a:effectLst/>
              </a:rPr>
              <a:t>statics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 which we will discuss later.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5091113" y="3635375"/>
            <a:ext cx="24130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charset="0"/>
              </a:rPr>
              <a:t>P,W 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+ </a:t>
            </a: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charset="0"/>
              </a:rPr>
              <a:t>P,F 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+ </a:t>
            </a: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i="1" baseline="-25000">
                <a:solidFill>
                  <a:schemeClr val="bg1"/>
                </a:solidFill>
                <a:latin typeface="Arial" charset="0"/>
              </a:rPr>
              <a:t>P,E 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= 0</a:t>
            </a:r>
          </a:p>
        </p:txBody>
      </p:sp>
      <p:grpSp>
        <p:nvGrpSpPr>
          <p:cNvPr id="15367" name="Group 15"/>
          <p:cNvGrpSpPr>
            <a:grpSpLocks/>
          </p:cNvGrpSpPr>
          <p:nvPr/>
        </p:nvGrpSpPr>
        <p:grpSpPr bwMode="auto">
          <a:xfrm>
            <a:off x="2971800" y="3103563"/>
            <a:ext cx="1790700" cy="2078037"/>
            <a:chOff x="2104" y="1955"/>
            <a:chExt cx="868" cy="1115"/>
          </a:xfrm>
        </p:grpSpPr>
        <p:sp>
          <p:nvSpPr>
            <p:cNvPr id="15368" name="Rectangle 16"/>
            <p:cNvSpPr>
              <a:spLocks noChangeArrowheads="1"/>
            </p:cNvSpPr>
            <p:nvPr/>
          </p:nvSpPr>
          <p:spPr bwMode="auto">
            <a:xfrm rot="2040000">
              <a:off x="2618" y="2118"/>
              <a:ext cx="88" cy="952"/>
            </a:xfrm>
            <a:prstGeom prst="rect">
              <a:avLst/>
            </a:prstGeom>
            <a:solidFill>
              <a:srgbClr val="FC0000"/>
            </a:solidFill>
            <a:ln w="12700">
              <a:solidFill>
                <a:srgbClr val="F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5369" name="Line 17"/>
            <p:cNvSpPr>
              <a:spLocks noChangeShapeType="1"/>
            </p:cNvSpPr>
            <p:nvPr/>
          </p:nvSpPr>
          <p:spPr bwMode="auto">
            <a:xfrm>
              <a:off x="2640" y="2596"/>
              <a:ext cx="0" cy="3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5370" name="Line 18"/>
            <p:cNvSpPr>
              <a:spLocks noChangeShapeType="1"/>
            </p:cNvSpPr>
            <p:nvPr/>
          </p:nvSpPr>
          <p:spPr bwMode="auto">
            <a:xfrm flipV="1">
              <a:off x="2436" y="2672"/>
              <a:ext cx="88" cy="3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5371" name="Line 19"/>
            <p:cNvSpPr>
              <a:spLocks noChangeShapeType="1"/>
            </p:cNvSpPr>
            <p:nvPr/>
          </p:nvSpPr>
          <p:spPr bwMode="auto">
            <a:xfrm flipH="1" flipV="1">
              <a:off x="2696" y="2196"/>
              <a:ext cx="276" cy="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/>
          </p:nvSpPr>
          <p:spPr bwMode="auto">
            <a:xfrm>
              <a:off x="2440" y="1955"/>
              <a:ext cx="337" cy="1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20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</a:t>
              </a:r>
              <a:r>
                <a:rPr lang="en-US" sz="2000" i="1" baseline="-25000">
                  <a:solidFill>
                    <a:schemeClr val="bg1"/>
                  </a:solidFill>
                  <a:latin typeface="Arial" charset="0"/>
                </a:rPr>
                <a:t>P,W </a:t>
              </a:r>
            </a:p>
          </p:txBody>
        </p:sp>
        <p:sp>
          <p:nvSpPr>
            <p:cNvPr id="22549" name="Rectangle 21"/>
            <p:cNvSpPr>
              <a:spLocks noChangeArrowheads="1"/>
            </p:cNvSpPr>
            <p:nvPr/>
          </p:nvSpPr>
          <p:spPr bwMode="auto">
            <a:xfrm>
              <a:off x="2104" y="2626"/>
              <a:ext cx="310" cy="1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20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</a:t>
              </a:r>
              <a:r>
                <a:rPr lang="en-US" sz="2000" i="1" baseline="-25000">
                  <a:solidFill>
                    <a:schemeClr val="bg1"/>
                  </a:solidFill>
                  <a:latin typeface="Arial" charset="0"/>
                </a:rPr>
                <a:t>P,F </a:t>
              </a:r>
            </a:p>
          </p:txBody>
        </p:sp>
        <p:sp>
          <p:nvSpPr>
            <p:cNvPr id="22550" name="Rectangle 22"/>
            <p:cNvSpPr>
              <a:spLocks noChangeArrowheads="1"/>
            </p:cNvSpPr>
            <p:nvPr/>
          </p:nvSpPr>
          <p:spPr bwMode="auto">
            <a:xfrm>
              <a:off x="2632" y="2674"/>
              <a:ext cx="314" cy="1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20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</a:t>
              </a:r>
              <a:r>
                <a:rPr lang="en-US" sz="2000" i="1" baseline="-25000">
                  <a:solidFill>
                    <a:schemeClr val="bg1"/>
                  </a:solidFill>
                  <a:latin typeface="Arial" charset="0"/>
                </a:rPr>
                <a:t>P,E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0"/>
            <a:ext cx="716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The Normal Force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63" y="1143000"/>
            <a:ext cx="51958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6057900" y="1317625"/>
            <a:ext cx="2794000" cy="435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Helvetica"/>
              </a:rPr>
              <a:t>When person is holding the bag above the table he must supply a force.</a:t>
            </a:r>
          </a:p>
          <a:p>
            <a:pPr marL="285750" indent="-285750"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Helvetica"/>
              </a:rPr>
              <a:t>When the bag is placed on the table, the table supplies the force that holds the bag on it</a:t>
            </a:r>
          </a:p>
          <a:p>
            <a:pPr marL="285750" indent="-285750"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Helvetica"/>
              </a:rPr>
              <a:t>That force is perpendicular or normal to the surface of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 build="p" autoUpdateAnimBg="0"/>
    </p:bldLst>
  </p:timing>
</p:sld>
</file>

<file path=ppt/theme/theme1.xml><?xml version="1.0" encoding="utf-8"?>
<a:theme xmlns:a="http://schemas.openxmlformats.org/drawingml/2006/main" name="Theme1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1529</TotalTime>
  <Pages>31</Pages>
  <Words>1610</Words>
  <Application>Microsoft Office PowerPoint</Application>
  <PresentationFormat>On-screen Show (4:3)</PresentationFormat>
  <Paragraphs>403</Paragraphs>
  <Slides>43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Theme1</vt:lpstr>
      <vt:lpstr>Clip</vt:lpstr>
      <vt:lpstr>Equation</vt:lpstr>
      <vt:lpstr>SPH4U1      “Free Body Diagrams” </vt:lpstr>
      <vt:lpstr>Review: Newton's Laws</vt:lpstr>
      <vt:lpstr>Gravity:Mass vs Weight</vt:lpstr>
      <vt:lpstr>The Free Body Diagram</vt:lpstr>
      <vt:lpstr>The Free Body Diagram...</vt:lpstr>
      <vt:lpstr>The Free Body Diagram...</vt:lpstr>
      <vt:lpstr>The Free Body Diagram...</vt:lpstr>
      <vt:lpstr>Aside...</vt:lpstr>
      <vt:lpstr>The Normal Force</vt:lpstr>
      <vt:lpstr>Example</vt:lpstr>
      <vt:lpstr>Example...</vt:lpstr>
      <vt:lpstr>Example...</vt:lpstr>
      <vt:lpstr>Example...</vt:lpstr>
      <vt:lpstr>Example...</vt:lpstr>
      <vt:lpstr>Example...</vt:lpstr>
      <vt:lpstr>Example Recap</vt:lpstr>
      <vt:lpstr>PowerPoint Presentation</vt:lpstr>
      <vt:lpstr>System of Interest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</vt:lpstr>
      <vt:lpstr> Normal Force</vt:lpstr>
      <vt:lpstr> Solution</vt:lpstr>
      <vt:lpstr>Understanding </vt:lpstr>
      <vt:lpstr>Understanding</vt:lpstr>
      <vt:lpstr>Pulley I</vt:lpstr>
      <vt:lpstr>Pulley II</vt:lpstr>
      <vt:lpstr> Ropes &amp; Strings</vt:lpstr>
      <vt:lpstr> Ropes &amp; Strings...</vt:lpstr>
      <vt:lpstr> Ropes &amp; Strings...</vt:lpstr>
      <vt:lpstr>Ropes &amp; Strings...</vt:lpstr>
      <vt:lpstr> Force and acceleration</vt:lpstr>
      <vt:lpstr> Solution:</vt:lpstr>
      <vt:lpstr> Pegs &amp; Pulleys</vt:lpstr>
      <vt:lpstr> Pegs &amp; Pulleys</vt:lpstr>
      <vt:lpstr>Scales:</vt:lpstr>
      <vt:lpstr> Force and acceleration</vt:lpstr>
      <vt:lpstr> Solution:</vt:lpstr>
      <vt:lpstr> Solution:</vt:lpstr>
    </vt:vector>
  </TitlesOfParts>
  <Company>wci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SPH4U: Lecture 5  Notes</dc:title>
  <dc:subject>Dynamics</dc:subject>
  <dc:creator>mjb</dc:creator>
  <cp:lastModifiedBy>Morrison, Brent</cp:lastModifiedBy>
  <cp:revision>79</cp:revision>
  <cp:lastPrinted>1994-12-12T16:27:18Z</cp:lastPrinted>
  <dcterms:created xsi:type="dcterms:W3CDTF">1994-12-12T16:13:08Z</dcterms:created>
  <dcterms:modified xsi:type="dcterms:W3CDTF">2016-02-24T14:52:29Z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\\Phyugwww\WWW\courses\phys111\fall02\Lectures</vt:lpwstr>
  </property>
</Properties>
</file>