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66248-D650-4FCB-ABFB-F476842C0C75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A8FBC-159C-4A7D-8567-CEE7B4CCD2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26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A8FBC-159C-4A7D-8567-CEE7B4CCD2E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26B328-A721-4FF7-8E68-4E50BA208F6A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D4F8-172C-49A2-B986-635BC265C2DE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C385-390D-447C-ABDE-D5D831B30A2C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3784-4CA2-486E-8008-0F56B93CD9DA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6398-0CBC-4A05-B727-749E53000A37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B85F-EFAF-452F-A39A-158AECAC7555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F6A01C-4E08-4B08-B113-0DEA27D0564C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CFF660-B665-445A-9AA6-6345292D968A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9095-BBCF-4253-A535-70433A838CDD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76E5-A8DC-452A-9B7B-705E9047F3FD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7D1A-D971-4A91-A8C9-D6463B52F682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ECC2E5-5681-43E6-82DC-3769E491B9A2}" type="datetime1">
              <a:rPr lang="en-CA" smtClean="0"/>
              <a:pPr/>
              <a:t>29/10/2015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CE3FAE-C1E1-409F-BE5B-D0E083EDBBC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Stoichiometry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November 10, 2011</a:t>
            </a:r>
          </a:p>
          <a:p>
            <a:r>
              <a:rPr lang="en-CA" dirty="0" smtClean="0"/>
              <a:t>SCH </a:t>
            </a:r>
            <a:r>
              <a:rPr lang="en-CA" dirty="0" smtClean="0"/>
              <a:t>4c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</a:t>
            </a:r>
            <a:r>
              <a:rPr lang="en-CA" dirty="0" err="1" smtClean="0"/>
              <a:t>Avagadro’s</a:t>
            </a:r>
            <a:r>
              <a:rPr lang="en-CA" dirty="0" smtClean="0"/>
              <a:t> Number?</a:t>
            </a:r>
          </a:p>
          <a:p>
            <a:r>
              <a:rPr lang="en-CA" dirty="0" smtClean="0"/>
              <a:t>What is the mole?</a:t>
            </a:r>
          </a:p>
          <a:p>
            <a:r>
              <a:rPr lang="en-CA" dirty="0" smtClean="0"/>
              <a:t>How do we relate mol, mass, molar mass?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475656" y="2924944"/>
            <a:ext cx="5400600" cy="10081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51520" y="1758826"/>
            <a:ext cx="8435280" cy="1440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Balanced chemical equations are needed to make calculations related to chemical reactions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475656" y="2924944"/>
            <a:ext cx="5472608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CA" sz="2800" dirty="0"/>
              <a:t>Imagine you are making a </a:t>
            </a:r>
            <a:r>
              <a:rPr lang="en-CA" sz="2800" dirty="0" smtClean="0"/>
              <a:t>salad.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CA" sz="2800" dirty="0" smtClean="0"/>
              <a:t>What ingredients do </a:t>
            </a:r>
            <a:r>
              <a:rPr lang="en-CA" sz="2800" dirty="0"/>
              <a:t>you need</a:t>
            </a:r>
            <a:r>
              <a:rPr lang="en-CA" sz="2800" dirty="0" smtClean="0"/>
              <a:t>?</a:t>
            </a:r>
            <a:endParaRPr lang="en-CA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691680" y="4005064"/>
            <a:ext cx="4320480" cy="15841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en-CA" sz="2800" baseline="0" dirty="0" smtClean="0"/>
              <a:t>One head of</a:t>
            </a:r>
            <a:r>
              <a:rPr lang="en-CA" sz="2800" dirty="0" smtClean="0"/>
              <a:t> l</a:t>
            </a:r>
            <a:r>
              <a:rPr lang="en-CA" sz="2800" baseline="0" dirty="0" smtClean="0"/>
              <a:t>ettuce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en-CA" sz="2800" dirty="0" smtClean="0"/>
              <a:t>Two Cucumbers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en-CA" sz="2800" dirty="0" smtClean="0"/>
              <a:t>Five Radishes</a:t>
            </a:r>
            <a:endParaRPr lang="en-CA" sz="2800" baseline="0" dirty="0" smtClean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51520" y="1268760"/>
            <a:ext cx="8435280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do we balance chemical reactions?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241176" y="5661248"/>
            <a:ext cx="8435280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en-CA" sz="2800" dirty="0" smtClean="0"/>
              <a:t>How would we represent this as an equation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C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/>
      <p:bldP spid="8" grpId="0"/>
      <p:bldP spid="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92696"/>
            <a:ext cx="1327597" cy="207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96752"/>
            <a:ext cx="1606873" cy="155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r>
              <a:rPr lang="en-CA" dirty="0" smtClean="0"/>
              <a:t>Salad Chemistry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9512" y="2571502"/>
          <a:ext cx="88534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S ChemDraw Drawing" r:id="rId5" imgW="4147911" imgH="199211" progId="ChemDraw.Document.6.0">
                  <p:embed/>
                </p:oleObj>
              </mc:Choice>
              <mc:Fallback>
                <p:oleObj name="CS ChemDraw Drawing" r:id="rId5" imgW="4147911" imgH="199211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571502"/>
                        <a:ext cx="885348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84984"/>
            <a:ext cx="8229600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we wanted</a:t>
            </a:r>
            <a:r>
              <a:rPr kumimoji="0" lang="en-C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two salads?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2713" y="5091782"/>
          <a:ext cx="89884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S ChemDraw Drawing" r:id="rId7" imgW="4211887" imgH="199211" progId="ChemDraw.Document.6.0">
                  <p:embed/>
                </p:oleObj>
              </mc:Choice>
              <mc:Fallback>
                <p:oleObj name="CS ChemDraw Drawing" r:id="rId7" imgW="4211887" imgH="199211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3" y="5091782"/>
                        <a:ext cx="89884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3648" y="5733256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chemeClr val="accent6">
                    <a:lumMod val="75000"/>
                  </a:schemeClr>
                </a:solidFill>
              </a:rPr>
              <a:t>What if we had 3 heads of lettuce, six cucumbers, and 15 radishes?</a:t>
            </a:r>
            <a:endParaRPr lang="en-CA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1268760"/>
            <a:ext cx="1400944" cy="140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147" y="692696"/>
            <a:ext cx="1907853" cy="190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16016" y="4005064"/>
            <a:ext cx="701504" cy="109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4221088"/>
            <a:ext cx="849074" cy="82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83768" y="4221088"/>
            <a:ext cx="740261" cy="74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20272" y="4077072"/>
            <a:ext cx="1008112" cy="100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4005064"/>
            <a:ext cx="701504" cy="109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59632" y="4149080"/>
            <a:ext cx="849074" cy="82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9872" y="4221088"/>
            <a:ext cx="740261" cy="74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35888" y="4077072"/>
            <a:ext cx="1008112" cy="100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5976"/>
            <a:ext cx="8229600" cy="1066800"/>
          </a:xfrm>
        </p:spPr>
        <p:txBody>
          <a:bodyPr>
            <a:normAutofit/>
          </a:bodyPr>
          <a:lstStyle/>
          <a:p>
            <a:r>
              <a:rPr lang="en-CA" dirty="0" smtClean="0"/>
              <a:t>Balanced Chemical Equation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96" y="1556792"/>
            <a:ext cx="8229600" cy="1008112"/>
          </a:xfrm>
        </p:spPr>
        <p:txBody>
          <a:bodyPr/>
          <a:lstStyle/>
          <a:p>
            <a:pPr lvl="1"/>
            <a:r>
              <a:rPr lang="en-CA" dirty="0" smtClean="0"/>
              <a:t>How many atoms and molecules participate in a  reaction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476304" y="2503859"/>
          <a:ext cx="6336056" cy="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CS ChemDraw Drawing" r:id="rId3" imgW="2956122" imgH="188684" progId="ChemDraw.Document.6.0">
                  <p:embed/>
                </p:oleObj>
              </mc:Choice>
              <mc:Fallback>
                <p:oleObj name="CS ChemDraw Drawing" r:id="rId3" imgW="2956122" imgH="188684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04" y="2503859"/>
                        <a:ext cx="6336056" cy="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619250" y="3557340"/>
          <a:ext cx="55451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CS ChemDraw Drawing" r:id="rId5" imgW="2037244" imgH="196242" progId="ChemDraw.Document.6.0">
                  <p:embed/>
                </p:oleObj>
              </mc:Choice>
              <mc:Fallback>
                <p:oleObj name="CS ChemDraw Drawing" r:id="rId5" imgW="2037244" imgH="196242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57340"/>
                        <a:ext cx="554513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124744"/>
            <a:ext cx="822960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 coefficients tell us?</a:t>
            </a: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692329" y="2980806"/>
            <a:ext cx="492535" cy="409419"/>
          </a:xfrm>
          <a:prstGeom prst="ellipse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275856" y="3212976"/>
            <a:ext cx="492535" cy="409419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88473" y="2908798"/>
            <a:ext cx="492535" cy="409419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6948264" y="3052814"/>
            <a:ext cx="492535" cy="409419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6516865" y="3052814"/>
            <a:ext cx="492535" cy="409419"/>
          </a:xfrm>
          <a:prstGeom prst="ellipse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6095689" y="3052814"/>
            <a:ext cx="492535" cy="409419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1332288" y="350100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1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0480" y="350100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1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816" y="342900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1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4117142"/>
            <a:ext cx="1563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 atom</a:t>
            </a:r>
            <a:endParaRPr lang="en-CA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844456" y="4117142"/>
            <a:ext cx="1655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 molecule</a:t>
            </a:r>
            <a:endParaRPr lang="en-CA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84167" y="4077072"/>
            <a:ext cx="2943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 molecule</a:t>
            </a:r>
            <a:endParaRPr lang="en-CA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475656" y="2420888"/>
            <a:ext cx="6336704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1 atom C : 1 molecule O</a:t>
            </a:r>
            <a:r>
              <a:rPr lang="en-CA" sz="2400" baseline="-25000" dirty="0" smtClean="0"/>
              <a:t>2 </a:t>
            </a:r>
            <a:r>
              <a:rPr lang="en-CA" sz="2400" dirty="0" smtClean="0"/>
              <a:t>: 1 molecule CO</a:t>
            </a:r>
            <a:r>
              <a:rPr lang="en-CA" sz="2400" baseline="-25000" dirty="0" smtClean="0"/>
              <a:t>2</a:t>
            </a:r>
            <a:endParaRPr lang="en-CA" sz="2400" baseline="-25000" dirty="0"/>
          </a:p>
        </p:txBody>
      </p:sp>
      <p:sp>
        <p:nvSpPr>
          <p:cNvPr id="21" name="Down Arrow 20"/>
          <p:cNvSpPr/>
          <p:nvPr/>
        </p:nvSpPr>
        <p:spPr>
          <a:xfrm>
            <a:off x="1750009" y="4493950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Down Arrow 22"/>
          <p:cNvSpPr/>
          <p:nvPr/>
        </p:nvSpPr>
        <p:spPr>
          <a:xfrm>
            <a:off x="3334185" y="4493950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Down Arrow 23"/>
          <p:cNvSpPr/>
          <p:nvPr/>
        </p:nvSpPr>
        <p:spPr>
          <a:xfrm>
            <a:off x="6574545" y="4493950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1259632" y="4853990"/>
            <a:ext cx="1563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12 atom</a:t>
            </a:r>
            <a:endParaRPr lang="en-CA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844456" y="4853990"/>
            <a:ext cx="1655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12 molecules</a:t>
            </a:r>
            <a:endParaRPr lang="en-CA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084167" y="4813920"/>
            <a:ext cx="2943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12 molecules</a:t>
            </a:r>
            <a:endParaRPr lang="en-CA" sz="2000" dirty="0"/>
          </a:p>
        </p:txBody>
      </p:sp>
      <p:sp>
        <p:nvSpPr>
          <p:cNvPr id="28" name="Down Arrow 27"/>
          <p:cNvSpPr/>
          <p:nvPr/>
        </p:nvSpPr>
        <p:spPr>
          <a:xfrm>
            <a:off x="1750009" y="5230798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Down Arrow 28"/>
          <p:cNvSpPr/>
          <p:nvPr/>
        </p:nvSpPr>
        <p:spPr>
          <a:xfrm>
            <a:off x="3334185" y="5230798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Down Arrow 29"/>
          <p:cNvSpPr/>
          <p:nvPr/>
        </p:nvSpPr>
        <p:spPr>
          <a:xfrm>
            <a:off x="6574545" y="5230798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467544" y="5633864"/>
            <a:ext cx="24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6.022 x 10</a:t>
            </a:r>
            <a:r>
              <a:rPr lang="en-CA" sz="2000" baseline="30000" dirty="0" smtClean="0"/>
              <a:t>23</a:t>
            </a:r>
            <a:r>
              <a:rPr lang="en-CA" sz="2000" dirty="0" smtClean="0"/>
              <a:t> atom</a:t>
            </a:r>
            <a:endParaRPr lang="en-CA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61114" y="5633864"/>
            <a:ext cx="2835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6.022 x 10</a:t>
            </a:r>
            <a:r>
              <a:rPr lang="en-CA" sz="2000" baseline="30000" dirty="0" smtClean="0"/>
              <a:t>23</a:t>
            </a:r>
            <a:r>
              <a:rPr lang="en-CA" sz="2000" dirty="0" smtClean="0"/>
              <a:t> molecules</a:t>
            </a:r>
            <a:endParaRPr lang="en-CA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084167" y="5593794"/>
            <a:ext cx="2943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6.022 x 10</a:t>
            </a:r>
            <a:r>
              <a:rPr lang="en-CA" sz="2000" baseline="30000" dirty="0" smtClean="0"/>
              <a:t>23</a:t>
            </a:r>
            <a:r>
              <a:rPr lang="en-CA" sz="2000" dirty="0" smtClean="0"/>
              <a:t> molecules</a:t>
            </a:r>
            <a:endParaRPr lang="en-CA" sz="2000" dirty="0"/>
          </a:p>
        </p:txBody>
      </p:sp>
      <p:sp>
        <p:nvSpPr>
          <p:cNvPr id="34" name="Down Arrow 33"/>
          <p:cNvSpPr/>
          <p:nvPr/>
        </p:nvSpPr>
        <p:spPr>
          <a:xfrm>
            <a:off x="1750009" y="6010672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Down Arrow 34"/>
          <p:cNvSpPr/>
          <p:nvPr/>
        </p:nvSpPr>
        <p:spPr>
          <a:xfrm>
            <a:off x="3334185" y="6010672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Down Arrow 35"/>
          <p:cNvSpPr/>
          <p:nvPr/>
        </p:nvSpPr>
        <p:spPr>
          <a:xfrm>
            <a:off x="6574545" y="6010672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1376290" y="6413266"/>
            <a:ext cx="1563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rgbClr val="FF0000"/>
                </a:solidFill>
              </a:rPr>
              <a:t>1 mole</a:t>
            </a:r>
            <a:endParaRPr lang="en-CA" sz="2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61114" y="6413266"/>
            <a:ext cx="1655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rgbClr val="FF0000"/>
                </a:solidFill>
              </a:rPr>
              <a:t>1 mole</a:t>
            </a:r>
            <a:endParaRPr lang="en-CA" sz="20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72200" y="6413266"/>
            <a:ext cx="2943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rgbClr val="FF0000"/>
                </a:solidFill>
              </a:rPr>
              <a:t>1 mole</a:t>
            </a:r>
            <a:endParaRPr lang="en-C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904"/>
            <a:ext cx="8229600" cy="1066800"/>
          </a:xfrm>
        </p:spPr>
        <p:txBody>
          <a:bodyPr/>
          <a:lstStyle/>
          <a:p>
            <a:r>
              <a:rPr lang="en-CA" dirty="0" smtClean="0"/>
              <a:t>Mole Ratios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581128"/>
            <a:ext cx="8229600" cy="936104"/>
          </a:xfrm>
        </p:spPr>
        <p:txBody>
          <a:bodyPr>
            <a:normAutofit/>
          </a:bodyPr>
          <a:lstStyle/>
          <a:p>
            <a:r>
              <a:rPr lang="en-CA" sz="2000" dirty="0" smtClean="0"/>
              <a:t>Suppose you want to produce 20 moles of water.  How many moles of </a:t>
            </a:r>
            <a:r>
              <a:rPr lang="en-CA" sz="2000" dirty="0" smtClean="0"/>
              <a:t>oxy</a:t>
            </a:r>
            <a:r>
              <a:rPr lang="en-CA" sz="2000" dirty="0" smtClean="0"/>
              <a:t>gen </a:t>
            </a:r>
            <a:r>
              <a:rPr lang="en-CA" sz="2000" dirty="0" smtClean="0"/>
              <a:t>do you need?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115616" y="1124744"/>
          <a:ext cx="5454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CS ChemDraw Drawing" r:id="rId3" imgW="2544733" imgH="199211" progId="ChemDraw.Document.6.0">
                  <p:embed/>
                </p:oleObj>
              </mc:Choice>
              <mc:Fallback>
                <p:oleObj name="CS ChemDraw Drawing" r:id="rId3" imgW="2544733" imgH="199211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124744"/>
                        <a:ext cx="54546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556395" y="2133873"/>
          <a:ext cx="55451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CS ChemDraw Drawing" r:id="rId5" imgW="2037244" imgH="237542" progId="ChemDraw.Document.6.0">
                  <p:embed/>
                </p:oleObj>
              </mc:Choice>
              <mc:Fallback>
                <p:oleObj name="CS ChemDraw Drawing" r:id="rId5" imgW="2037244" imgH="237542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395" y="2133873"/>
                        <a:ext cx="5545138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1547664" y="1616706"/>
            <a:ext cx="432696" cy="376188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3419224" y="1772816"/>
            <a:ext cx="432696" cy="37618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3203200" y="1544698"/>
            <a:ext cx="432696" cy="37618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6300840" y="1628800"/>
            <a:ext cx="432696" cy="37618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5940800" y="1484784"/>
            <a:ext cx="432696" cy="376188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652120" y="1704862"/>
            <a:ext cx="432696" cy="37618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1269433" y="21328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2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5383" y="2725688"/>
            <a:ext cx="1563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2 molecules</a:t>
            </a:r>
            <a:endParaRPr lang="en-CA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52961" y="2725688"/>
            <a:ext cx="1655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 molecule</a:t>
            </a:r>
            <a:endParaRPr lang="en-CA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021312" y="2732063"/>
            <a:ext cx="2943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1 molecule</a:t>
            </a:r>
            <a:endParaRPr lang="en-CA" sz="2000" dirty="0"/>
          </a:p>
        </p:txBody>
      </p:sp>
      <p:sp>
        <p:nvSpPr>
          <p:cNvPr id="31" name="Down Arrow 30"/>
          <p:cNvSpPr/>
          <p:nvPr/>
        </p:nvSpPr>
        <p:spPr>
          <a:xfrm>
            <a:off x="1687154" y="3147120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Down Arrow 31"/>
          <p:cNvSpPr/>
          <p:nvPr/>
        </p:nvSpPr>
        <p:spPr>
          <a:xfrm>
            <a:off x="3271330" y="3147120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Down Arrow 32"/>
          <p:cNvSpPr/>
          <p:nvPr/>
        </p:nvSpPr>
        <p:spPr>
          <a:xfrm>
            <a:off x="6511690" y="3147120"/>
            <a:ext cx="360040" cy="43204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1313435" y="3556967"/>
            <a:ext cx="1563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rgbClr val="FF0000"/>
                </a:solidFill>
              </a:rPr>
              <a:t>2 mole</a:t>
            </a:r>
            <a:endParaRPr lang="en-CA" sz="2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98259" y="3556967"/>
            <a:ext cx="1655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rgbClr val="FF0000"/>
                </a:solidFill>
              </a:rPr>
              <a:t>1 mole</a:t>
            </a:r>
            <a:endParaRPr lang="en-CA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09345" y="3556967"/>
            <a:ext cx="2943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rgbClr val="FF0000"/>
                </a:solidFill>
              </a:rPr>
              <a:t>1 mole</a:t>
            </a:r>
            <a:endParaRPr lang="en-CA" sz="2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1640" y="4005064"/>
            <a:ext cx="5904656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2</a:t>
            </a:r>
            <a:r>
              <a:rPr lang="en-CA" sz="2400" dirty="0" smtClean="0"/>
              <a:t> mole H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: </a:t>
            </a:r>
            <a:r>
              <a:rPr lang="en-CA" sz="2400" dirty="0" smtClean="0">
                <a:solidFill>
                  <a:srgbClr val="FF0000"/>
                </a:solidFill>
              </a:rPr>
              <a:t>1</a:t>
            </a:r>
            <a:r>
              <a:rPr lang="en-CA" sz="2400" dirty="0" smtClean="0"/>
              <a:t> mole O</a:t>
            </a:r>
            <a:r>
              <a:rPr lang="en-CA" sz="2400" baseline="-25000" dirty="0" smtClean="0"/>
              <a:t>2 </a:t>
            </a:r>
            <a:r>
              <a:rPr lang="en-CA" sz="2400" dirty="0" smtClean="0"/>
              <a:t>: </a:t>
            </a:r>
            <a:r>
              <a:rPr lang="en-CA" sz="2400" dirty="0" smtClean="0">
                <a:solidFill>
                  <a:srgbClr val="FF0000"/>
                </a:solidFill>
              </a:rPr>
              <a:t>2</a:t>
            </a:r>
            <a:r>
              <a:rPr lang="en-CA" sz="2400" dirty="0" smtClean="0"/>
              <a:t> </a:t>
            </a:r>
            <a:r>
              <a:rPr lang="en-CA" sz="2400" dirty="0" smtClean="0"/>
              <a:t>mole H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O</a:t>
            </a:r>
            <a:endParaRPr lang="en-CA" sz="2400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971600" y="5273913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 smtClean="0"/>
              <a:t>n</a:t>
            </a:r>
            <a:r>
              <a:rPr lang="en-CA" sz="2000" baseline="-25000" dirty="0" err="1" smtClean="0"/>
              <a:t>oxygen</a:t>
            </a:r>
            <a:r>
              <a:rPr lang="en-CA" sz="2000" dirty="0" smtClean="0"/>
              <a:t> </a:t>
            </a:r>
            <a:r>
              <a:rPr lang="en-CA" sz="2000" dirty="0" smtClean="0"/>
              <a:t>= moles given x  </a:t>
            </a:r>
            <a:r>
              <a:rPr lang="en-CA" sz="2000" u="sng" dirty="0" smtClean="0"/>
              <a:t>moles of what you want</a:t>
            </a:r>
          </a:p>
          <a:p>
            <a:r>
              <a:rPr lang="en-CA" sz="2000" dirty="0" smtClean="0"/>
              <a:t>			 moles of what you have</a:t>
            </a:r>
            <a:r>
              <a:rPr lang="en-CA" sz="2000" u="sng" dirty="0" smtClean="0"/>
              <a:t> </a:t>
            </a:r>
          </a:p>
          <a:p>
            <a:r>
              <a:rPr lang="en-CA" sz="2000" dirty="0" smtClean="0"/>
              <a:t>	= 20 H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0 mol x </a:t>
            </a:r>
            <a:r>
              <a:rPr lang="en-CA" sz="2000" u="sng" dirty="0" smtClean="0"/>
              <a:t>1 mole </a:t>
            </a:r>
            <a:r>
              <a:rPr lang="en-CA" sz="2000" u="sng" dirty="0"/>
              <a:t>O</a:t>
            </a:r>
            <a:r>
              <a:rPr lang="en-CA" sz="2000" u="sng" baseline="-25000" dirty="0" smtClean="0"/>
              <a:t>2</a:t>
            </a:r>
            <a:r>
              <a:rPr lang="en-CA" sz="2000" u="sng" dirty="0" smtClean="0"/>
              <a:t>     </a:t>
            </a:r>
            <a:r>
              <a:rPr lang="en-CA" sz="2000" dirty="0" smtClean="0"/>
              <a:t>         </a:t>
            </a:r>
            <a:r>
              <a:rPr lang="en-CA" sz="2000" dirty="0" smtClean="0"/>
              <a:t>= </a:t>
            </a:r>
            <a:r>
              <a:rPr lang="en-CA" sz="2000" b="1" dirty="0" smtClean="0">
                <a:solidFill>
                  <a:schemeClr val="accent3">
                    <a:lumMod val="75000"/>
                  </a:schemeClr>
                </a:solidFill>
              </a:rPr>
              <a:t>10 </a:t>
            </a:r>
            <a:r>
              <a:rPr lang="en-CA" sz="2000" b="1" dirty="0" err="1" smtClean="0">
                <a:solidFill>
                  <a:schemeClr val="accent3">
                    <a:lumMod val="75000"/>
                  </a:schemeClr>
                </a:solidFill>
              </a:rPr>
              <a:t>mol</a:t>
            </a:r>
            <a:r>
              <a:rPr lang="en-CA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2000" b="1" dirty="0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en-CA" sz="2000" b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CA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sz="2000" dirty="0" smtClean="0"/>
              <a:t>	  	              2 mole H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0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6" grpId="0"/>
      <p:bldP spid="17" grpId="0"/>
      <p:bldP spid="18" grpId="0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1080120"/>
          </a:xfrm>
        </p:spPr>
        <p:txBody>
          <a:bodyPr/>
          <a:lstStyle/>
          <a:p>
            <a:pPr marL="624078" indent="-514350"/>
            <a:r>
              <a:rPr lang="en-CA" dirty="0" smtClean="0"/>
              <a:t>How many molecules of </a:t>
            </a:r>
            <a:r>
              <a:rPr lang="en-CA" dirty="0" err="1" smtClean="0"/>
              <a:t>NaCl</a:t>
            </a:r>
            <a:r>
              <a:rPr lang="en-CA" dirty="0" smtClean="0"/>
              <a:t> are needed to react with one molecule of </a:t>
            </a:r>
            <a:r>
              <a:rPr lang="en-CA" dirty="0" err="1" smtClean="0"/>
              <a:t>sulfuric</a:t>
            </a:r>
            <a:r>
              <a:rPr lang="en-CA" dirty="0" smtClean="0"/>
              <a:t> acid?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2840" y="3212976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molecules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NaCl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needed to react with 3 dozen molecules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sulfuric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acid?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2840" y="4293096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molecules of sodium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sulfate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formed from 2 molecules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NaCl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5373216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molecules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HCl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formed from 4 molecules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sulfuric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acid?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90966" y="1196752"/>
          <a:ext cx="8529506" cy="548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CS ChemDraw Drawing" r:id="rId3" imgW="2934797" imgH="188684" progId="ChemDraw.Document.6.0">
                  <p:embed/>
                </p:oleObj>
              </mc:Choice>
              <mc:Fallback>
                <p:oleObj name="CS ChemDraw Drawing" r:id="rId3" imgW="2934797" imgH="188684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66" y="1196752"/>
                        <a:ext cx="8529506" cy="548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1080120"/>
          </a:xfrm>
        </p:spPr>
        <p:txBody>
          <a:bodyPr/>
          <a:lstStyle/>
          <a:p>
            <a:pPr marL="624078" indent="-514350"/>
            <a:r>
              <a:rPr lang="en-CA" dirty="0" smtClean="0"/>
              <a:t>How many molecules of </a:t>
            </a:r>
            <a:r>
              <a:rPr lang="en-CA" dirty="0" err="1" smtClean="0"/>
              <a:t>NaCl</a:t>
            </a:r>
            <a:r>
              <a:rPr lang="en-CA" dirty="0" smtClean="0"/>
              <a:t> are needed to make 6 million molecules of sodium </a:t>
            </a:r>
            <a:r>
              <a:rPr lang="en-CA" dirty="0" err="1" smtClean="0"/>
              <a:t>sulfate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2840" y="2348880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moles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NaCl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 1 mole of sodium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sulfate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2840" y="3429000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moles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HCl</a:t>
            </a:r>
            <a:r>
              <a:rPr kumimoji="0" lang="en-C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be formed from 1 mole of </a:t>
            </a:r>
            <a:r>
              <a:rPr kumimoji="0" lang="en-CA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sulfuric</a:t>
            </a:r>
            <a:r>
              <a:rPr kumimoji="0" lang="en-C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acid?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4509120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moles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HCl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formed from 0.5 molecules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sulfuric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acid?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90966" y="620688"/>
          <a:ext cx="8529506" cy="548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CS ChemDraw Drawing" r:id="rId4" imgW="2934797" imgH="188684" progId="ChemDraw.Document.6.0">
                  <p:embed/>
                </p:oleObj>
              </mc:Choice>
              <mc:Fallback>
                <p:oleObj name="CS ChemDraw Drawing" r:id="rId4" imgW="2934797" imgH="188684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66" y="620688"/>
                        <a:ext cx="8529506" cy="548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5589240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marR="0" lvl="0" indent="-5143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moles of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sulfuric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 are needed to form 0.5 mole of sodium </a:t>
            </a:r>
            <a:r>
              <a:rPr kumimoji="0" lang="en-C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sulfate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Question 2 of “Introduction to Stiochiometry </a:t>
            </a:r>
            <a:r>
              <a:rPr lang="en-CA" dirty="0" err="1" smtClean="0"/>
              <a:t>Probems</a:t>
            </a:r>
            <a:r>
              <a:rPr lang="en-CA" dirty="0" smtClean="0"/>
              <a:t>”</a:t>
            </a:r>
          </a:p>
          <a:p>
            <a:r>
              <a:rPr lang="en-CA" dirty="0" smtClean="0"/>
              <a:t>Practice Problems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FAE-C1E1-409F-BE5B-D0E083EDBBC4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533</TotalTime>
  <Words>376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Urban</vt:lpstr>
      <vt:lpstr>CS ChemDraw Drawing</vt:lpstr>
      <vt:lpstr>Stoichiometry</vt:lpstr>
      <vt:lpstr>Review</vt:lpstr>
      <vt:lpstr>Introduction</vt:lpstr>
      <vt:lpstr>Salad Chemistry</vt:lpstr>
      <vt:lpstr>Balanced Chemical Equation</vt:lpstr>
      <vt:lpstr>Mole Ratios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Robin</dc:creator>
  <cp:lastModifiedBy>Morrison, Brent</cp:lastModifiedBy>
  <cp:revision>35</cp:revision>
  <dcterms:created xsi:type="dcterms:W3CDTF">2011-11-05T22:13:51Z</dcterms:created>
  <dcterms:modified xsi:type="dcterms:W3CDTF">2015-10-29T17:01:41Z</dcterms:modified>
</cp:coreProperties>
</file>