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30"/>
  </p:handoutMasterIdLst>
  <p:sldIdLst>
    <p:sldId id="256" r:id="rId5"/>
    <p:sldId id="259" r:id="rId6"/>
    <p:sldId id="260" r:id="rId7"/>
    <p:sldId id="261" r:id="rId8"/>
    <p:sldId id="262" r:id="rId9"/>
    <p:sldId id="264" r:id="rId10"/>
    <p:sldId id="270" r:id="rId11"/>
    <p:sldId id="299" r:id="rId12"/>
    <p:sldId id="290" r:id="rId13"/>
    <p:sldId id="291" r:id="rId14"/>
    <p:sldId id="292" r:id="rId15"/>
    <p:sldId id="267" r:id="rId16"/>
    <p:sldId id="287" r:id="rId17"/>
    <p:sldId id="271" r:id="rId18"/>
    <p:sldId id="288" r:id="rId19"/>
    <p:sldId id="272" r:id="rId20"/>
    <p:sldId id="289" r:id="rId21"/>
    <p:sldId id="273" r:id="rId22"/>
    <p:sldId id="274" r:id="rId23"/>
    <p:sldId id="275" r:id="rId24"/>
    <p:sldId id="293" r:id="rId25"/>
    <p:sldId id="294" r:id="rId26"/>
    <p:sldId id="296" r:id="rId27"/>
    <p:sldId id="297" r:id="rId28"/>
    <p:sldId id="298" r:id="rId2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00FF"/>
    <a:srgbClr val="FFFF99"/>
    <a:srgbClr val="66FFCC"/>
    <a:srgbClr val="FF3399"/>
    <a:srgbClr val="FF9966"/>
    <a:srgbClr val="FFCC66"/>
    <a:srgbClr val="33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1" d="100"/>
          <a:sy n="71" d="100"/>
        </p:scale>
        <p:origin x="-10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8B5B85-13FC-4038-B147-DE870F4A40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739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54A2-5D74-41DF-88FA-8859F50B4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4EB07-DC8B-48FB-99BD-BD3F3DD1D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A9FAB-E541-4B08-943F-11DADC8A4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2605B-C719-4C8E-93A7-F4C989A6B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961BF-6423-4228-A1ED-8CA24BEC2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EDF24-316A-45ED-B76E-A8331E7FD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C2541-B152-4B04-B078-E2419F969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044D-D5CD-4EBD-B9CC-ABAF021A2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F303F-6E11-485C-BECD-15F1F4444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944EA-E153-431F-8603-74B1B5C29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D0618-2833-4F9A-8B98-091308FBC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9D096-FB64-4F7D-B36B-A109C5BA0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frm=1&amp;source=images&amp;cd=&amp;cad=rja&amp;docid=qzuxfLS2Gi213M&amp;tbnid=J6GOtfu_IaNyCM:&amp;ved=0CAUQjRw&amp;url=http://www.chemistry-reference.com/thermochemistry/index.asp&amp;ei=QoCDUo_hCabD2AWQz4GoBw&amp;bvm=bv.56343320,d.b2I&amp;psig=AFQjCNEVP5BgWYuD2itHGBwMBVFLqrh65A&amp;ust=138443611870085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3568" y="692696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THERMOCHEMISTRY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95536" y="2132856"/>
            <a:ext cx="5724128" cy="9239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latin typeface="Comic Sans MS" pitchFamily="66" charset="0"/>
              </a:rPr>
              <a:t>The study of heat released or required by chemical reactions</a:t>
            </a:r>
          </a:p>
        </p:txBody>
      </p:sp>
      <p:grpSp>
        <p:nvGrpSpPr>
          <p:cNvPr id="4100" name="Group 6"/>
          <p:cNvGrpSpPr>
            <a:grpSpLocks/>
          </p:cNvGrpSpPr>
          <p:nvPr/>
        </p:nvGrpSpPr>
        <p:grpSpPr bwMode="auto">
          <a:xfrm>
            <a:off x="250825" y="4005312"/>
            <a:ext cx="8686801" cy="2124075"/>
            <a:chOff x="316" y="1920"/>
            <a:chExt cx="5472" cy="1338"/>
          </a:xfrm>
        </p:grpSpPr>
        <p:sp>
          <p:nvSpPr>
            <p:cNvPr id="4101" name="Text Box 4"/>
            <p:cNvSpPr txBox="1">
              <a:spLocks noChangeArrowheads="1"/>
            </p:cNvSpPr>
            <p:nvPr/>
          </p:nvSpPr>
          <p:spPr bwMode="auto">
            <a:xfrm>
              <a:off x="316" y="1920"/>
              <a:ext cx="5472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</a:rPr>
                <a:t> Fuel is burnt to produce energy - combustion</a:t>
              </a:r>
            </a:p>
            <a:p>
              <a:pPr>
                <a:spcBef>
                  <a:spcPct val="50000"/>
                </a:spcBef>
              </a:pPr>
              <a:endParaRPr lang="en-US" dirty="0">
                <a:latin typeface="Comic Sans MS" pitchFamily="66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</a:rPr>
                <a:t>CH</a:t>
              </a:r>
              <a:r>
                <a:rPr lang="en-US" baseline="-25000" dirty="0">
                  <a:latin typeface="Comic Sans MS" pitchFamily="66" charset="0"/>
                </a:rPr>
                <a:t>4(g)</a:t>
              </a:r>
              <a:r>
                <a:rPr lang="en-US" dirty="0">
                  <a:latin typeface="Comic Sans MS" pitchFamily="66" charset="0"/>
                </a:rPr>
                <a:t>   +   2O</a:t>
              </a:r>
              <a:r>
                <a:rPr lang="en-US" baseline="-25000" dirty="0">
                  <a:latin typeface="Comic Sans MS" pitchFamily="66" charset="0"/>
                </a:rPr>
                <a:t>2(g)</a:t>
              </a:r>
              <a:r>
                <a:rPr lang="en-US" dirty="0">
                  <a:latin typeface="Comic Sans MS" pitchFamily="66" charset="0"/>
                </a:rPr>
                <a:t>                CO</a:t>
              </a:r>
              <a:r>
                <a:rPr lang="en-US" baseline="-25000" dirty="0">
                  <a:latin typeface="Comic Sans MS" pitchFamily="66" charset="0"/>
                </a:rPr>
                <a:t>2(g)   </a:t>
              </a:r>
              <a:r>
                <a:rPr lang="en-US" dirty="0">
                  <a:latin typeface="Comic Sans MS" pitchFamily="66" charset="0"/>
                </a:rPr>
                <a:t>+ 2H</a:t>
              </a:r>
              <a:r>
                <a:rPr lang="en-US" baseline="-25000" dirty="0">
                  <a:latin typeface="Comic Sans MS" pitchFamily="66" charset="0"/>
                </a:rPr>
                <a:t>2</a:t>
              </a:r>
              <a:r>
                <a:rPr lang="en-US" dirty="0">
                  <a:latin typeface="Comic Sans MS" pitchFamily="66" charset="0"/>
                </a:rPr>
                <a:t>O</a:t>
              </a:r>
              <a:r>
                <a:rPr lang="en-US" baseline="-25000" dirty="0">
                  <a:latin typeface="Comic Sans MS" pitchFamily="66" charset="0"/>
                </a:rPr>
                <a:t>(l)</a:t>
              </a:r>
              <a:r>
                <a:rPr lang="en-US" dirty="0">
                  <a:latin typeface="Comic Sans MS" pitchFamily="66" charset="0"/>
                </a:rPr>
                <a:t>   +  energy  </a:t>
              </a:r>
            </a:p>
            <a:p>
              <a:pPr>
                <a:spcBef>
                  <a:spcPct val="50000"/>
                </a:spcBef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4102" name="Line 5"/>
            <p:cNvSpPr>
              <a:spLocks noChangeShapeType="1"/>
            </p:cNvSpPr>
            <p:nvPr/>
          </p:nvSpPr>
          <p:spPr bwMode="auto">
            <a:xfrm>
              <a:off x="2267" y="273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60648"/>
            <a:ext cx="2590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1470025"/>
          </a:xfrm>
          <a:noFill/>
        </p:spPr>
        <p:txBody>
          <a:bodyPr/>
          <a:lstStyle/>
          <a:p>
            <a:r>
              <a:rPr lang="en-US" smtClean="0"/>
              <a:t>for example...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25" y="1785938"/>
            <a:ext cx="6400800" cy="1752600"/>
          </a:xfrm>
          <a:noFill/>
        </p:spPr>
        <p:txBody>
          <a:bodyPr/>
          <a:lstStyle/>
          <a:p>
            <a:r>
              <a:rPr lang="en-US" smtClean="0"/>
              <a:t>CH</a:t>
            </a:r>
            <a:r>
              <a:rPr lang="en-US" baseline="-25000" smtClean="0"/>
              <a:t>4(g)</a:t>
            </a:r>
            <a:r>
              <a:rPr lang="en-US" smtClean="0"/>
              <a:t> + 2 O</a:t>
            </a:r>
            <a:r>
              <a:rPr lang="en-US" baseline="-25000" smtClean="0"/>
              <a:t>2(g) </a:t>
            </a:r>
            <a:r>
              <a:rPr lang="en-US" smtClean="0">
                <a:latin typeface="Symbol" pitchFamily="18" charset="2"/>
              </a:rPr>
              <a:t>®</a:t>
            </a:r>
            <a:r>
              <a:rPr lang="en-US" smtClean="0"/>
              <a:t> CO</a:t>
            </a:r>
            <a:r>
              <a:rPr lang="en-US" baseline="-25000" smtClean="0"/>
              <a:t>2(g)</a:t>
            </a:r>
            <a:r>
              <a:rPr lang="en-US" smtClean="0"/>
              <a:t> + 2 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r>
              <a:rPr lang="en-US" baseline="-25000" smtClean="0"/>
              <a:t>(g)</a:t>
            </a:r>
          </a:p>
          <a:p>
            <a:endParaRPr lang="en-US" baseline="-25000" smtClean="0"/>
          </a:p>
          <a:p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H = -890.3 kJ/mol</a:t>
            </a:r>
          </a:p>
          <a:p>
            <a:r>
              <a:rPr lang="en-US" smtClean="0">
                <a:solidFill>
                  <a:srgbClr val="3333FF"/>
                </a:solidFill>
              </a:rPr>
              <a:t>reactants </a:t>
            </a:r>
            <a:r>
              <a:rPr lang="en-US" smtClean="0">
                <a:solidFill>
                  <a:srgbClr val="3333FF"/>
                </a:solidFill>
                <a:latin typeface="Symbol" pitchFamily="18" charset="2"/>
              </a:rPr>
              <a:t>®</a:t>
            </a:r>
            <a:r>
              <a:rPr lang="en-US" smtClean="0">
                <a:solidFill>
                  <a:srgbClr val="3333FF"/>
                </a:solidFill>
              </a:rPr>
              <a:t> products + heat</a:t>
            </a:r>
          </a:p>
          <a:p>
            <a:r>
              <a:rPr lang="en-US" smtClean="0"/>
              <a:t>i.e. less H in products than reactants</a:t>
            </a:r>
          </a:p>
          <a:p>
            <a:r>
              <a:rPr lang="en-US" smtClean="0">
                <a:solidFill>
                  <a:srgbClr val="3333FF"/>
                </a:solidFill>
              </a:rPr>
              <a:t>i.e. heat is released!!!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00063"/>
            <a:ext cx="7772400" cy="1470025"/>
          </a:xfrm>
          <a:noFill/>
        </p:spPr>
        <p:txBody>
          <a:bodyPr/>
          <a:lstStyle/>
          <a:p>
            <a:r>
              <a:rPr lang="en-US" smtClean="0"/>
              <a:t>for example...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38" y="1928813"/>
            <a:ext cx="6400800" cy="1752600"/>
          </a:xfrm>
          <a:noFill/>
        </p:spPr>
        <p:txBody>
          <a:bodyPr/>
          <a:lstStyle/>
          <a:p>
            <a:r>
              <a:rPr lang="en-US" smtClean="0"/>
              <a:t>HgO</a:t>
            </a:r>
            <a:r>
              <a:rPr lang="en-US" baseline="-25000" smtClean="0"/>
              <a:t>(s)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®</a:t>
            </a:r>
            <a:r>
              <a:rPr lang="en-US" smtClean="0"/>
              <a:t> Hg</a:t>
            </a:r>
            <a:r>
              <a:rPr lang="en-US" baseline="-25000" smtClean="0"/>
              <a:t>(l)</a:t>
            </a:r>
            <a:r>
              <a:rPr lang="en-US" smtClean="0"/>
              <a:t> + ½ O</a:t>
            </a:r>
            <a:r>
              <a:rPr lang="en-US" baseline="-25000" smtClean="0"/>
              <a:t>2(g)</a:t>
            </a:r>
          </a:p>
          <a:p>
            <a:endParaRPr lang="en-US" baseline="-25000" smtClean="0"/>
          </a:p>
          <a:p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H = +90.83 kJ/mol</a:t>
            </a:r>
          </a:p>
          <a:p>
            <a:endParaRPr lang="en-US" smtClean="0"/>
          </a:p>
          <a:p>
            <a:r>
              <a:rPr lang="en-US" smtClean="0"/>
              <a:t>i.e. more H in products than reactants</a:t>
            </a:r>
          </a:p>
          <a:p>
            <a:r>
              <a:rPr lang="en-US" smtClean="0">
                <a:solidFill>
                  <a:srgbClr val="3333FF"/>
                </a:solidFill>
              </a:rPr>
              <a:t>i.e. heat is absorbed!!!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3276600"/>
            <a:ext cx="8229600" cy="22288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Signs (+/-) will tell you if energy is entering or leaving a system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+  indicates energy enters a system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- indicates energy leaves a system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8" y="404664"/>
            <a:ext cx="7056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Comic Sans MS" pitchFamily="66" charset="0"/>
              </a:rPr>
              <a:t>First Law of Thermodynamics: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Comic Sans MS" pitchFamily="66" charset="0"/>
              </a:rPr>
              <a:t>  </a:t>
            </a:r>
            <a:r>
              <a:rPr lang="en-US" dirty="0" smtClean="0">
                <a:latin typeface="Comic Sans MS" pitchFamily="66" charset="0"/>
              </a:rPr>
              <a:t>the internal energy of an isolated system is constant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ChangeArrowheads="1"/>
          </p:cNvSpPr>
          <p:nvPr/>
        </p:nvSpPr>
        <p:spPr bwMode="auto">
          <a:xfrm>
            <a:off x="990600" y="457200"/>
            <a:ext cx="7543800" cy="8382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rgbClr val="CCFFCC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sz="3200" b="1">
                <a:ea typeface="宋体" charset="-122"/>
              </a:rPr>
              <a:t>Heats of reaction and calorimetry</a:t>
            </a:r>
          </a:p>
        </p:txBody>
      </p:sp>
      <p:sp>
        <p:nvSpPr>
          <p:cNvPr id="70659" name="Oval 3"/>
          <p:cNvSpPr>
            <a:spLocks noChangeArrowheads="1"/>
          </p:cNvSpPr>
          <p:nvPr/>
        </p:nvSpPr>
        <p:spPr bwMode="auto">
          <a:xfrm>
            <a:off x="1295400" y="1524000"/>
            <a:ext cx="2667000" cy="1295400"/>
          </a:xfrm>
          <a:prstGeom prst="ellipse">
            <a:avLst/>
          </a:prstGeom>
          <a:solidFill>
            <a:srgbClr val="6600FF"/>
          </a:solidFill>
          <a:ln w="9525">
            <a:solidFill>
              <a:srgbClr val="CCFFCC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>
                <a:solidFill>
                  <a:srgbClr val="FFFFFF"/>
                </a:solidFill>
                <a:ea typeface="宋体" charset="-122"/>
              </a:rPr>
              <a:t>Thermal energy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2743200"/>
            <a:ext cx="4572000" cy="1905000"/>
            <a:chOff x="240" y="1728"/>
            <a:chExt cx="2880" cy="1200"/>
          </a:xfrm>
        </p:grpSpPr>
        <p:sp>
          <p:nvSpPr>
            <p:cNvPr id="15374" name="AutoShape 5"/>
            <p:cNvSpPr>
              <a:spLocks noChangeArrowheads="1"/>
            </p:cNvSpPr>
            <p:nvPr/>
          </p:nvSpPr>
          <p:spPr bwMode="auto">
            <a:xfrm>
              <a:off x="240" y="2016"/>
              <a:ext cx="2880" cy="912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rgbClr val="CC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ea typeface="宋体" charset="-122"/>
                </a:rPr>
                <a:t>Chemical energy</a:t>
              </a:r>
            </a:p>
          </p:txBody>
        </p:sp>
        <p:sp>
          <p:nvSpPr>
            <p:cNvPr id="15375" name="AutoShape 6"/>
            <p:cNvSpPr>
              <a:spLocks noChangeArrowheads="1"/>
            </p:cNvSpPr>
            <p:nvPr/>
          </p:nvSpPr>
          <p:spPr bwMode="auto">
            <a:xfrm>
              <a:off x="1488" y="1728"/>
              <a:ext cx="384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99CC"/>
            </a:solidFill>
            <a:ln w="9525">
              <a:solidFill>
                <a:srgbClr val="CC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95400" y="4648200"/>
            <a:ext cx="2743200" cy="1752600"/>
            <a:chOff x="816" y="2928"/>
            <a:chExt cx="1728" cy="1104"/>
          </a:xfrm>
        </p:grpSpPr>
        <p:sp>
          <p:nvSpPr>
            <p:cNvPr id="15372" name="Oval 8"/>
            <p:cNvSpPr>
              <a:spLocks noChangeArrowheads="1"/>
            </p:cNvSpPr>
            <p:nvPr/>
          </p:nvSpPr>
          <p:spPr bwMode="auto">
            <a:xfrm>
              <a:off x="816" y="3360"/>
              <a:ext cx="1728" cy="672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CC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solidFill>
                    <a:srgbClr val="FFFFFF"/>
                  </a:solidFill>
                  <a:ea typeface="宋体" charset="-122"/>
                </a:rPr>
                <a:t>Heat of reaction</a:t>
              </a:r>
            </a:p>
          </p:txBody>
        </p:sp>
        <p:sp>
          <p:nvSpPr>
            <p:cNvPr id="15373" name="AutoShape 9"/>
            <p:cNvSpPr>
              <a:spLocks noChangeArrowheads="1"/>
            </p:cNvSpPr>
            <p:nvPr/>
          </p:nvSpPr>
          <p:spPr bwMode="auto">
            <a:xfrm>
              <a:off x="1488" y="2928"/>
              <a:ext cx="384" cy="38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99CC"/>
            </a:solidFill>
            <a:ln w="9525">
              <a:solidFill>
                <a:srgbClr val="CC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191000" y="5257800"/>
            <a:ext cx="4648200" cy="1143000"/>
            <a:chOff x="2640" y="3312"/>
            <a:chExt cx="2928" cy="720"/>
          </a:xfrm>
        </p:grpSpPr>
        <p:sp>
          <p:nvSpPr>
            <p:cNvPr id="15370" name="AutoShape 11"/>
            <p:cNvSpPr>
              <a:spLocks noChangeArrowheads="1"/>
            </p:cNvSpPr>
            <p:nvPr/>
          </p:nvSpPr>
          <p:spPr bwMode="auto">
            <a:xfrm>
              <a:off x="2640" y="3552"/>
              <a:ext cx="960" cy="240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FF99CC"/>
            </a:solidFill>
            <a:ln w="9525">
              <a:solidFill>
                <a:srgbClr val="CC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371" name="AutoShape 12"/>
            <p:cNvSpPr>
              <a:spLocks noChangeArrowheads="1"/>
            </p:cNvSpPr>
            <p:nvPr/>
          </p:nvSpPr>
          <p:spPr bwMode="auto">
            <a:xfrm>
              <a:off x="3744" y="3312"/>
              <a:ext cx="1824" cy="720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rgbClr val="CC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ea typeface="宋体" charset="-122"/>
                </a:rPr>
                <a:t>Exothermic and </a:t>
              </a:r>
            </a:p>
            <a:p>
              <a:r>
                <a:rPr lang="en-US" altLang="zh-CN">
                  <a:ea typeface="宋体" charset="-122"/>
                </a:rPr>
                <a:t>Endothermic reactions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357813" y="1571625"/>
            <a:ext cx="3557587" cy="3609975"/>
            <a:chOff x="3375" y="990"/>
            <a:chExt cx="2241" cy="2274"/>
          </a:xfrm>
        </p:grpSpPr>
        <p:sp>
          <p:nvSpPr>
            <p:cNvPr id="15368" name="AutoShape 14"/>
            <p:cNvSpPr>
              <a:spLocks noChangeArrowheads="1"/>
            </p:cNvSpPr>
            <p:nvPr/>
          </p:nvSpPr>
          <p:spPr bwMode="auto">
            <a:xfrm>
              <a:off x="4608" y="2400"/>
              <a:ext cx="336" cy="864"/>
            </a:xfrm>
            <a:prstGeom prst="upArrow">
              <a:avLst>
                <a:gd name="adj1" fmla="val 50000"/>
                <a:gd name="adj2" fmla="val 64286"/>
              </a:avLst>
            </a:prstGeom>
            <a:solidFill>
              <a:srgbClr val="FF99CC"/>
            </a:solidFill>
            <a:ln w="9525">
              <a:solidFill>
                <a:srgbClr val="CC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369" name="Oval 15"/>
            <p:cNvSpPr>
              <a:spLocks noChangeArrowheads="1"/>
            </p:cNvSpPr>
            <p:nvPr/>
          </p:nvSpPr>
          <p:spPr bwMode="auto">
            <a:xfrm>
              <a:off x="3375" y="990"/>
              <a:ext cx="2241" cy="1362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CC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solidFill>
                    <a:srgbClr val="FFFFFF"/>
                  </a:solidFill>
                  <a:ea typeface="宋体" charset="-122"/>
                </a:rPr>
                <a:t>Calorimetry:</a:t>
              </a:r>
            </a:p>
            <a:p>
              <a:r>
                <a:rPr lang="en-US" altLang="zh-CN" sz="2000">
                  <a:solidFill>
                    <a:srgbClr val="FFFFFF"/>
                  </a:solidFill>
                  <a:ea typeface="宋体" charset="-122"/>
                </a:rPr>
                <a:t>The process of measuring energy</a:t>
              </a:r>
            </a:p>
            <a:p>
              <a:r>
                <a:rPr lang="en-US" altLang="zh-CN" sz="2000">
                  <a:solidFill>
                    <a:srgbClr val="FFFFFF"/>
                  </a:solidFill>
                  <a:ea typeface="宋体" charset="-122"/>
                </a:rPr>
                <a:t> changes in a system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 autoUpdateAnimBg="0"/>
      <p:bldP spid="7065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EXOTHERMIC &amp; ENDOTHERMIC REACTIONS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229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Exothermic process: </a:t>
            </a:r>
            <a:r>
              <a:rPr lang="en-US">
                <a:latin typeface="Comic Sans MS" pitchFamily="66" charset="0"/>
              </a:rPr>
              <a:t>a change (e.g. a chemical reaction) that releases heat.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- Given a negative sign (-)</a:t>
            </a:r>
          </a:p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A release of heat corresponds to a decrease in enthalpy</a:t>
            </a:r>
          </a:p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Exothermic process:  </a:t>
            </a:r>
            <a:r>
              <a:rPr lang="en-US">
                <a:latin typeface="Comic Sans MS" pitchFamily="66" charset="0"/>
                <a:sym typeface="Symbol" pitchFamily="18" charset="2"/>
              </a:rPr>
              <a:t>H &lt; 0 (at constant pressure)</a:t>
            </a:r>
            <a:endParaRPr lang="en-U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066800"/>
            <a:ext cx="2743200" cy="5295900"/>
            <a:chOff x="288" y="144"/>
            <a:chExt cx="1399" cy="2102"/>
          </a:xfrm>
        </p:grpSpPr>
        <p:pic>
          <p:nvPicPr>
            <p:cNvPr id="1029" name="Picture 3" descr="..\0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144"/>
              <a:ext cx="1399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0" name="Rectangle 4"/>
            <p:cNvSpPr>
              <a:spLocks noChangeArrowheads="1"/>
            </p:cNvSpPr>
            <p:nvPr/>
          </p:nvSpPr>
          <p:spPr bwMode="auto">
            <a:xfrm>
              <a:off x="1104" y="816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CC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CN" altLang="en-US">
                  <a:ea typeface="宋体" charset="-122"/>
                </a:rPr>
                <a:t>40.5</a:t>
              </a:r>
            </a:p>
          </p:txBody>
        </p:sp>
        <p:sp>
          <p:nvSpPr>
            <p:cNvPr id="1031" name="Text Box 5"/>
            <p:cNvSpPr txBox="1">
              <a:spLocks noChangeArrowheads="1"/>
            </p:cNvSpPr>
            <p:nvPr/>
          </p:nvSpPr>
          <p:spPr bwMode="auto">
            <a:xfrm>
              <a:off x="672" y="2064"/>
              <a:ext cx="86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a typeface="宋体" charset="-122"/>
                </a:rPr>
                <a:t>a</a:t>
              </a:r>
            </a:p>
          </p:txBody>
        </p:sp>
      </p:grpSp>
      <p:graphicFrame>
        <p:nvGraphicFramePr>
          <p:cNvPr id="151552" name="Object 0"/>
          <p:cNvGraphicFramePr>
            <a:graphicFrameLocks noChangeAspect="1"/>
          </p:cNvGraphicFramePr>
          <p:nvPr/>
        </p:nvGraphicFramePr>
        <p:xfrm>
          <a:off x="3124200" y="4191000"/>
          <a:ext cx="55626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S ChemDraw Drawing" r:id="rId4" imgW="2485440" imgH="248400" progId="">
                  <p:embed/>
                </p:oleObj>
              </mc:Choice>
              <mc:Fallback>
                <p:oleObj name="CS ChemDraw Drawing" r:id="rId4" imgW="2485440" imgH="248400" progId="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91000"/>
                        <a:ext cx="55626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FF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7" name="AutoShape 7"/>
          <p:cNvSpPr>
            <a:spLocks noChangeArrowheads="1"/>
          </p:cNvSpPr>
          <p:nvPr/>
        </p:nvSpPr>
        <p:spPr bwMode="auto">
          <a:xfrm>
            <a:off x="2971800" y="1371600"/>
            <a:ext cx="5943600" cy="18288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>
                <a:ea typeface="宋体" charset="-122"/>
              </a:rPr>
              <a:t>a: An exothermic reaction.  The reactants are </a:t>
            </a:r>
          </a:p>
          <a:p>
            <a:r>
              <a:rPr lang="en-US" altLang="zh-CN">
                <a:ea typeface="宋体" charset="-122"/>
              </a:rPr>
              <a:t>mixed At room temperature, but the temperature </a:t>
            </a:r>
          </a:p>
          <a:p>
            <a:r>
              <a:rPr lang="en-US" altLang="zh-CN">
                <a:ea typeface="宋体" charset="-122"/>
              </a:rPr>
              <a:t>of the mixture rises to 40. 5</a:t>
            </a:r>
            <a:r>
              <a:rPr lang="en-US" altLang="zh-CN">
                <a:ea typeface="宋体" charset="-122"/>
                <a:cs typeface="Times New Roman" pitchFamily="18" charset="0"/>
              </a:rPr>
              <a:t>º</a:t>
            </a:r>
            <a:r>
              <a:rPr lang="en-US" altLang="zh-CN">
                <a:ea typeface="宋体" charset="-122"/>
              </a:rPr>
              <a:t>C.</a:t>
            </a:r>
            <a:endParaRPr lang="zh-CN" altLang="en-US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15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381000" y="533400"/>
            <a:ext cx="8229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Endothermic process: </a:t>
            </a:r>
            <a:r>
              <a:rPr lang="en-US">
                <a:latin typeface="Comic Sans MS" pitchFamily="66" charset="0"/>
              </a:rPr>
              <a:t>a change (e.g. a chemical reaction) that requires (or absorbs) heat.</a:t>
            </a:r>
          </a:p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- Given a positive sign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An input of heat corresponds to an increase in enthalpy</a:t>
            </a:r>
          </a:p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Endothermic process:  </a:t>
            </a:r>
            <a:r>
              <a:rPr lang="en-US">
                <a:latin typeface="Comic Sans MS" pitchFamily="66" charset="0"/>
                <a:sym typeface="Symbol" pitchFamily="18" charset="2"/>
              </a:rPr>
              <a:t>H &gt; 0 (at constant pressure)</a:t>
            </a:r>
            <a:endParaRPr lang="en-U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57200"/>
            <a:ext cx="2438400" cy="4551363"/>
            <a:chOff x="336" y="1200"/>
            <a:chExt cx="1400" cy="2081"/>
          </a:xfrm>
        </p:grpSpPr>
        <p:pic>
          <p:nvPicPr>
            <p:cNvPr id="2053" name="Picture 3" descr="..\0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" y="1200"/>
              <a:ext cx="140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4" name="Rectangle 4"/>
            <p:cNvSpPr>
              <a:spLocks noChangeArrowheads="1"/>
            </p:cNvSpPr>
            <p:nvPr/>
          </p:nvSpPr>
          <p:spPr bwMode="auto">
            <a:xfrm>
              <a:off x="1152" y="1920"/>
              <a:ext cx="38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CC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CN" altLang="en-US">
                  <a:ea typeface="宋体" charset="-122"/>
                </a:rPr>
                <a:t>5.8</a:t>
              </a:r>
            </a:p>
          </p:txBody>
        </p:sp>
        <p:sp>
          <p:nvSpPr>
            <p:cNvPr id="2055" name="Text Box 5"/>
            <p:cNvSpPr txBox="1">
              <a:spLocks noChangeArrowheads="1"/>
            </p:cNvSpPr>
            <p:nvPr/>
          </p:nvSpPr>
          <p:spPr bwMode="auto">
            <a:xfrm>
              <a:off x="912" y="3072"/>
              <a:ext cx="480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a typeface="宋体" charset="-122"/>
                </a:rPr>
                <a:t>b</a:t>
              </a:r>
            </a:p>
          </p:txBody>
        </p:sp>
      </p:grpSp>
      <p:graphicFrame>
        <p:nvGraphicFramePr>
          <p:cNvPr id="152576" name="Object 1024"/>
          <p:cNvGraphicFramePr>
            <a:graphicFrameLocks noChangeAspect="1"/>
          </p:cNvGraphicFramePr>
          <p:nvPr/>
        </p:nvGraphicFramePr>
        <p:xfrm>
          <a:off x="1371600" y="5029200"/>
          <a:ext cx="7010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S ChemDraw Drawing" r:id="rId4" imgW="2624760" imgH="577080" progId="">
                  <p:embed/>
                </p:oleObj>
              </mc:Choice>
              <mc:Fallback>
                <p:oleObj name="CS ChemDraw Drawing" r:id="rId4" imgW="2624760" imgH="577080" progId="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7010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FF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1" name="AutoShape 7"/>
          <p:cNvSpPr>
            <a:spLocks noChangeArrowheads="1"/>
          </p:cNvSpPr>
          <p:nvPr/>
        </p:nvSpPr>
        <p:spPr bwMode="auto">
          <a:xfrm>
            <a:off x="2971800" y="1447800"/>
            <a:ext cx="5943600" cy="1905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CCFFCC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>
                <a:ea typeface="宋体" charset="-122"/>
              </a:rPr>
              <a:t>b: An endothermic reaction. The reactants are </a:t>
            </a:r>
          </a:p>
          <a:p>
            <a:r>
              <a:rPr lang="en-US" altLang="zh-CN">
                <a:ea typeface="宋体" charset="-122"/>
              </a:rPr>
              <a:t>mixed At room temperature, but the temperature </a:t>
            </a:r>
          </a:p>
          <a:p>
            <a:r>
              <a:rPr lang="en-US" altLang="zh-CN">
                <a:ea typeface="宋体" charset="-122"/>
              </a:rPr>
              <a:t>of the mixture falls to 5.8</a:t>
            </a:r>
            <a:r>
              <a:rPr lang="en-US" altLang="zh-CN">
                <a:ea typeface="宋体" charset="-122"/>
                <a:cs typeface="Times New Roman" pitchFamily="18" charset="0"/>
              </a:rPr>
              <a:t>º</a:t>
            </a:r>
            <a:r>
              <a:rPr lang="en-US" altLang="zh-CN">
                <a:ea typeface="宋体" charset="-122"/>
              </a:rPr>
              <a:t>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5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495800" cy="519113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Measuring Heat</a:t>
            </a:r>
          </a:p>
        </p:txBody>
      </p:sp>
      <p:grpSp>
        <p:nvGrpSpPr>
          <p:cNvPr id="18435" name="Group 31"/>
          <p:cNvGrpSpPr>
            <a:grpSpLocks/>
          </p:cNvGrpSpPr>
          <p:nvPr/>
        </p:nvGrpSpPr>
        <p:grpSpPr bwMode="auto">
          <a:xfrm>
            <a:off x="1676400" y="1295400"/>
            <a:ext cx="2133600" cy="2133600"/>
            <a:chOff x="864" y="1056"/>
            <a:chExt cx="1344" cy="1344"/>
          </a:xfrm>
        </p:grpSpPr>
        <p:grpSp>
          <p:nvGrpSpPr>
            <p:cNvPr id="18449" name="Group 15"/>
            <p:cNvGrpSpPr>
              <a:grpSpLocks/>
            </p:cNvGrpSpPr>
            <p:nvPr/>
          </p:nvGrpSpPr>
          <p:grpSpPr bwMode="auto">
            <a:xfrm>
              <a:off x="864" y="1056"/>
              <a:ext cx="1344" cy="1344"/>
              <a:chOff x="432" y="1200"/>
              <a:chExt cx="1584" cy="1824"/>
            </a:xfrm>
          </p:grpSpPr>
          <p:sp>
            <p:nvSpPr>
              <p:cNvPr id="18454" name="Rectangle 9" descr="Zig zag"/>
              <p:cNvSpPr>
                <a:spLocks noChangeArrowheads="1"/>
              </p:cNvSpPr>
              <p:nvPr/>
            </p:nvSpPr>
            <p:spPr bwMode="auto">
              <a:xfrm>
                <a:off x="432" y="1488"/>
                <a:ext cx="1584" cy="1536"/>
              </a:xfrm>
              <a:prstGeom prst="rect">
                <a:avLst/>
              </a:prstGeom>
              <a:pattFill prst="zigZag">
                <a:fgClr>
                  <a:srgbClr val="00CCFF"/>
                </a:fgClr>
                <a:bgClr>
                  <a:srgbClr val="FFFFFF"/>
                </a:bgClr>
              </a:pattFill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55" name="Rectangle 7"/>
              <p:cNvSpPr>
                <a:spLocks noChangeArrowheads="1"/>
              </p:cNvSpPr>
              <p:nvPr/>
            </p:nvSpPr>
            <p:spPr bwMode="auto">
              <a:xfrm>
                <a:off x="864" y="2016"/>
                <a:ext cx="768" cy="48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Comic Sans MS" pitchFamily="66" charset="0"/>
                  </a:rPr>
                  <a:t>reaction</a:t>
                </a:r>
              </a:p>
            </p:txBody>
          </p:sp>
          <p:sp>
            <p:nvSpPr>
              <p:cNvPr id="18456" name="Line 10"/>
              <p:cNvSpPr>
                <a:spLocks noChangeShapeType="1"/>
              </p:cNvSpPr>
              <p:nvPr/>
            </p:nvSpPr>
            <p:spPr bwMode="auto">
              <a:xfrm>
                <a:off x="432" y="1200"/>
                <a:ext cx="0" cy="18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457" name="Line 11"/>
              <p:cNvSpPr>
                <a:spLocks noChangeShapeType="1"/>
              </p:cNvSpPr>
              <p:nvPr/>
            </p:nvSpPr>
            <p:spPr bwMode="auto">
              <a:xfrm>
                <a:off x="2016" y="1200"/>
                <a:ext cx="0" cy="18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458" name="Line 12"/>
              <p:cNvSpPr>
                <a:spLocks noChangeShapeType="1"/>
              </p:cNvSpPr>
              <p:nvPr/>
            </p:nvSpPr>
            <p:spPr bwMode="auto">
              <a:xfrm>
                <a:off x="432" y="3024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8450" name="AutoShape 23"/>
            <p:cNvSpPr>
              <a:spLocks noChangeArrowheads="1"/>
            </p:cNvSpPr>
            <p:nvPr/>
          </p:nvSpPr>
          <p:spPr bwMode="auto">
            <a:xfrm>
              <a:off x="1488" y="1968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51" name="AutoShape 24"/>
            <p:cNvSpPr>
              <a:spLocks noChangeArrowheads="1"/>
            </p:cNvSpPr>
            <p:nvPr/>
          </p:nvSpPr>
          <p:spPr bwMode="auto">
            <a:xfrm rot="-5207230">
              <a:off x="1824" y="1584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52" name="AutoShape 25"/>
            <p:cNvSpPr>
              <a:spLocks noChangeArrowheads="1"/>
            </p:cNvSpPr>
            <p:nvPr/>
          </p:nvSpPr>
          <p:spPr bwMode="auto">
            <a:xfrm rot="5207230" flipH="1">
              <a:off x="1104" y="1584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53" name="AutoShape 26"/>
            <p:cNvSpPr>
              <a:spLocks noChangeArrowheads="1"/>
            </p:cNvSpPr>
            <p:nvPr/>
          </p:nvSpPr>
          <p:spPr bwMode="auto">
            <a:xfrm flipV="1">
              <a:off x="1488" y="1440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8436" name="Group 32"/>
          <p:cNvGrpSpPr>
            <a:grpSpLocks/>
          </p:cNvGrpSpPr>
          <p:nvPr/>
        </p:nvGrpSpPr>
        <p:grpSpPr bwMode="auto">
          <a:xfrm>
            <a:off x="1676400" y="4191000"/>
            <a:ext cx="2133600" cy="2133600"/>
            <a:chOff x="864" y="2784"/>
            <a:chExt cx="1344" cy="1344"/>
          </a:xfrm>
        </p:grpSpPr>
        <p:grpSp>
          <p:nvGrpSpPr>
            <p:cNvPr id="18439" name="Group 16"/>
            <p:cNvGrpSpPr>
              <a:grpSpLocks/>
            </p:cNvGrpSpPr>
            <p:nvPr/>
          </p:nvGrpSpPr>
          <p:grpSpPr bwMode="auto">
            <a:xfrm>
              <a:off x="864" y="2784"/>
              <a:ext cx="1344" cy="1344"/>
              <a:chOff x="432" y="1200"/>
              <a:chExt cx="1584" cy="1824"/>
            </a:xfrm>
          </p:grpSpPr>
          <p:sp>
            <p:nvSpPr>
              <p:cNvPr id="18444" name="Rectangle 17" descr="Zig zag"/>
              <p:cNvSpPr>
                <a:spLocks noChangeArrowheads="1"/>
              </p:cNvSpPr>
              <p:nvPr/>
            </p:nvSpPr>
            <p:spPr bwMode="auto">
              <a:xfrm>
                <a:off x="432" y="1488"/>
                <a:ext cx="1584" cy="1536"/>
              </a:xfrm>
              <a:prstGeom prst="rect">
                <a:avLst/>
              </a:prstGeom>
              <a:pattFill prst="zigZag">
                <a:fgClr>
                  <a:srgbClr val="00CCFF"/>
                </a:fgClr>
                <a:bgClr>
                  <a:srgbClr val="FFFFFF"/>
                </a:bgClr>
              </a:pattFill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45" name="Rectangle 18"/>
              <p:cNvSpPr>
                <a:spLocks noChangeArrowheads="1"/>
              </p:cNvSpPr>
              <p:nvPr/>
            </p:nvSpPr>
            <p:spPr bwMode="auto">
              <a:xfrm>
                <a:off x="864" y="2016"/>
                <a:ext cx="768" cy="48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Comic Sans MS" pitchFamily="66" charset="0"/>
                  </a:rPr>
                  <a:t>reaction</a:t>
                </a:r>
              </a:p>
            </p:txBody>
          </p:sp>
          <p:sp>
            <p:nvSpPr>
              <p:cNvPr id="18446" name="Line 19"/>
              <p:cNvSpPr>
                <a:spLocks noChangeShapeType="1"/>
              </p:cNvSpPr>
              <p:nvPr/>
            </p:nvSpPr>
            <p:spPr bwMode="auto">
              <a:xfrm>
                <a:off x="432" y="1200"/>
                <a:ext cx="0" cy="18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447" name="Line 20"/>
              <p:cNvSpPr>
                <a:spLocks noChangeShapeType="1"/>
              </p:cNvSpPr>
              <p:nvPr/>
            </p:nvSpPr>
            <p:spPr bwMode="auto">
              <a:xfrm>
                <a:off x="2016" y="1200"/>
                <a:ext cx="0" cy="18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448" name="Line 21"/>
              <p:cNvSpPr>
                <a:spLocks noChangeShapeType="1"/>
              </p:cNvSpPr>
              <p:nvPr/>
            </p:nvSpPr>
            <p:spPr bwMode="auto">
              <a:xfrm>
                <a:off x="432" y="3024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8440" name="AutoShape 27"/>
            <p:cNvSpPr>
              <a:spLocks noChangeArrowheads="1"/>
            </p:cNvSpPr>
            <p:nvPr/>
          </p:nvSpPr>
          <p:spPr bwMode="auto">
            <a:xfrm>
              <a:off x="1488" y="3168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41" name="AutoShape 28"/>
            <p:cNvSpPr>
              <a:spLocks noChangeArrowheads="1"/>
            </p:cNvSpPr>
            <p:nvPr/>
          </p:nvSpPr>
          <p:spPr bwMode="auto">
            <a:xfrm flipV="1">
              <a:off x="1488" y="3696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42" name="AutoShape 29"/>
            <p:cNvSpPr>
              <a:spLocks noChangeArrowheads="1"/>
            </p:cNvSpPr>
            <p:nvPr/>
          </p:nvSpPr>
          <p:spPr bwMode="auto">
            <a:xfrm rot="-5207230">
              <a:off x="1152" y="3312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43" name="AutoShape 30"/>
            <p:cNvSpPr>
              <a:spLocks noChangeArrowheads="1"/>
            </p:cNvSpPr>
            <p:nvPr/>
          </p:nvSpPr>
          <p:spPr bwMode="auto">
            <a:xfrm rot="5207230" flipH="1">
              <a:off x="1824" y="3312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4357688" y="1214438"/>
            <a:ext cx="42672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Temperature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is the average kinetic energy of the particles in a sample of matter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Exothermic reaction, heat given off &amp; temperature of water rises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4419600" y="4648200"/>
            <a:ext cx="426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Endothermic reaction, heat taken in &amp; temperature of water drops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8392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omic Sans MS" pitchFamily="66" charset="0"/>
              </a:rPr>
              <a:t>How do we relate change in temp. to the energy transferred?</a:t>
            </a:r>
          </a:p>
          <a:p>
            <a:pPr>
              <a:spcBef>
                <a:spcPct val="50000"/>
              </a:spcBef>
            </a:pPr>
            <a:endParaRPr lang="en-US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Heat capacity (</a:t>
            </a:r>
            <a:r>
              <a:rPr lang="en-US" dirty="0" smtClean="0">
                <a:latin typeface="Comic Sans MS" pitchFamily="66" charset="0"/>
              </a:rPr>
              <a:t>J/K) </a:t>
            </a:r>
            <a:r>
              <a:rPr lang="en-US" dirty="0">
                <a:latin typeface="Comic Sans MS" pitchFamily="66" charset="0"/>
              </a:rPr>
              <a:t>=  heat supplied (J)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     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105400" y="22701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dirty="0">
                <a:latin typeface="Comic Sans MS" pitchFamily="66" charset="0"/>
              </a:rPr>
              <a:t>temperature </a:t>
            </a:r>
            <a:r>
              <a:rPr lang="en-US" dirty="0" smtClean="0">
                <a:latin typeface="Comic Sans MS" pitchFamily="66" charset="0"/>
              </a:rPr>
              <a:t>(K)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5181600" y="2193925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457200" y="4648200"/>
            <a:ext cx="830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Comic Sans MS" pitchFamily="66" charset="0"/>
              </a:rPr>
              <a:t> more heat is required to raise the temp. of a large sample of a substance by 1</a:t>
            </a:r>
            <a:r>
              <a:rPr lang="en-US" baseline="30000">
                <a:latin typeface="Comic Sans MS" pitchFamily="66" charset="0"/>
              </a:rPr>
              <a:t>o</a:t>
            </a:r>
            <a:r>
              <a:rPr lang="en-US">
                <a:latin typeface="Comic Sans MS" pitchFamily="66" charset="0"/>
              </a:rPr>
              <a:t>C than is needed for a smaller sample</a:t>
            </a:r>
          </a:p>
        </p:txBody>
      </p:sp>
      <p:sp>
        <p:nvSpPr>
          <p:cNvPr id="19462" name="Text Box 2"/>
          <p:cNvSpPr txBox="1">
            <a:spLocks noChangeArrowheads="1"/>
          </p:cNvSpPr>
          <p:nvPr/>
        </p:nvSpPr>
        <p:spPr bwMode="auto">
          <a:xfrm>
            <a:off x="428625" y="3071813"/>
            <a:ext cx="8305800" cy="12001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omic Sans MS" pitchFamily="66" charset="0"/>
              </a:rPr>
              <a:t>Specific heat capacity (c),</a:t>
            </a:r>
            <a:r>
              <a:rPr lang="en-US" dirty="0">
                <a:latin typeface="Comic Sans MS" pitchFamily="66" charset="0"/>
              </a:rPr>
              <a:t> is the quantity of energy required to change the temperature of a </a:t>
            </a:r>
            <a:r>
              <a:rPr lang="en-US" dirty="0" smtClean="0">
                <a:latin typeface="Comic Sans MS" pitchFamily="66" charset="0"/>
              </a:rPr>
              <a:t>unit of mass by 1</a:t>
            </a:r>
            <a:r>
              <a:rPr lang="en-US" baseline="30000" dirty="0" smtClean="0">
                <a:latin typeface="Comic Sans MS" pitchFamily="66" charset="0"/>
              </a:rPr>
              <a:t>o</a:t>
            </a:r>
            <a:r>
              <a:rPr lang="en-US" dirty="0" smtClean="0">
                <a:latin typeface="Comic Sans MS" pitchFamily="66" charset="0"/>
              </a:rPr>
              <a:t>C (1</a:t>
            </a:r>
            <a:r>
              <a:rPr lang="en-US" baseline="30000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K)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51520" y="404664"/>
            <a:ext cx="86106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Law of Conservation of Energy</a:t>
            </a:r>
            <a:endParaRPr lang="en-US" sz="2800" dirty="0">
              <a:solidFill>
                <a:srgbClr val="CC0066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endParaRPr lang="en-US" sz="28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Comic Sans MS" pitchFamily="66" charset="0"/>
              </a:rPr>
              <a:t>  The total energy of the universe is constant and can neither be created nor destroyed; it can only be transformed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lang="en-US" sz="28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 dirty="0" smtClean="0">
                <a:latin typeface="Comic Sans MS" pitchFamily="66" charset="0"/>
              </a:rPr>
              <a:t>Energy is a measure of the ability to do work, that is to move an object against an opposing force. It comes in many forms: heat, light, sound electricity and chemical energy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9"/>
          <p:cNvGrpSpPr>
            <a:grpSpLocks/>
          </p:cNvGrpSpPr>
          <p:nvPr/>
        </p:nvGrpSpPr>
        <p:grpSpPr bwMode="auto">
          <a:xfrm>
            <a:off x="642938" y="1071563"/>
            <a:ext cx="7467600" cy="1371600"/>
            <a:chOff x="336" y="2016"/>
            <a:chExt cx="4704" cy="864"/>
          </a:xfrm>
        </p:grpSpPr>
        <p:sp>
          <p:nvSpPr>
            <p:cNvPr id="20489" name="Text Box 3"/>
            <p:cNvSpPr txBox="1">
              <a:spLocks noChangeArrowheads="1"/>
            </p:cNvSpPr>
            <p:nvPr/>
          </p:nvSpPr>
          <p:spPr bwMode="auto">
            <a:xfrm>
              <a:off x="336" y="2016"/>
              <a:ext cx="187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Specific Heat Capacity (c)</a:t>
              </a:r>
            </a:p>
          </p:txBody>
        </p:sp>
        <p:sp>
          <p:nvSpPr>
            <p:cNvPr id="20490" name="Text Box 4"/>
            <p:cNvSpPr txBox="1">
              <a:spLocks noChangeArrowheads="1"/>
            </p:cNvSpPr>
            <p:nvPr/>
          </p:nvSpPr>
          <p:spPr bwMode="auto">
            <a:xfrm>
              <a:off x="2784" y="2016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Heat capacity</a:t>
              </a:r>
            </a:p>
          </p:txBody>
        </p:sp>
        <p:sp>
          <p:nvSpPr>
            <p:cNvPr id="20491" name="Text Box 5"/>
            <p:cNvSpPr txBox="1">
              <a:spLocks noChangeArrowheads="1"/>
            </p:cNvSpPr>
            <p:nvPr/>
          </p:nvSpPr>
          <p:spPr bwMode="auto">
            <a:xfrm>
              <a:off x="2832" y="2592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Mass</a:t>
              </a:r>
            </a:p>
          </p:txBody>
        </p:sp>
        <p:sp>
          <p:nvSpPr>
            <p:cNvPr id="20492" name="Line 7"/>
            <p:cNvSpPr>
              <a:spLocks noChangeShapeType="1"/>
            </p:cNvSpPr>
            <p:nvPr/>
          </p:nvSpPr>
          <p:spPr bwMode="auto">
            <a:xfrm>
              <a:off x="3168" y="244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493" name="Text Box 8"/>
            <p:cNvSpPr txBox="1">
              <a:spLocks noChangeArrowheads="1"/>
            </p:cNvSpPr>
            <p:nvPr/>
          </p:nvSpPr>
          <p:spPr bwMode="auto">
            <a:xfrm>
              <a:off x="2208" y="2208"/>
              <a:ext cx="6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=</a:t>
              </a:r>
            </a:p>
          </p:txBody>
        </p:sp>
      </p:grpSp>
      <p:grpSp>
        <p:nvGrpSpPr>
          <p:cNvPr id="20483" name="Group 10"/>
          <p:cNvGrpSpPr>
            <a:grpSpLocks/>
          </p:cNvGrpSpPr>
          <p:nvPr/>
        </p:nvGrpSpPr>
        <p:grpSpPr bwMode="auto">
          <a:xfrm>
            <a:off x="857250" y="3571875"/>
            <a:ext cx="7467600" cy="1371600"/>
            <a:chOff x="336" y="2016"/>
            <a:chExt cx="4704" cy="864"/>
          </a:xfrm>
        </p:grpSpPr>
        <p:sp>
          <p:nvSpPr>
            <p:cNvPr id="20484" name="Text Box 11"/>
            <p:cNvSpPr txBox="1">
              <a:spLocks noChangeArrowheads="1"/>
            </p:cNvSpPr>
            <p:nvPr/>
          </p:nvSpPr>
          <p:spPr bwMode="auto">
            <a:xfrm>
              <a:off x="336" y="2016"/>
              <a:ext cx="18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</a:rPr>
                <a:t>J </a:t>
              </a:r>
              <a:r>
                <a:rPr lang="en-US" dirty="0" smtClean="0">
                  <a:latin typeface="Comic Sans MS" pitchFamily="66" charset="0"/>
                </a:rPr>
                <a:t>/g /K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0485" name="Text Box 12"/>
            <p:cNvSpPr txBox="1">
              <a:spLocks noChangeArrowheads="1"/>
            </p:cNvSpPr>
            <p:nvPr/>
          </p:nvSpPr>
          <p:spPr bwMode="auto">
            <a:xfrm>
              <a:off x="2784" y="2016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</a:rPr>
                <a:t>J </a:t>
              </a:r>
              <a:r>
                <a:rPr lang="en-US" dirty="0" smtClean="0">
                  <a:latin typeface="Comic Sans MS" pitchFamily="66" charset="0"/>
                </a:rPr>
                <a:t>/K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0486" name="Text Box 13"/>
            <p:cNvSpPr txBox="1">
              <a:spLocks noChangeArrowheads="1"/>
            </p:cNvSpPr>
            <p:nvPr/>
          </p:nvSpPr>
          <p:spPr bwMode="auto">
            <a:xfrm>
              <a:off x="2832" y="2592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g</a:t>
              </a:r>
            </a:p>
          </p:txBody>
        </p:sp>
        <p:sp>
          <p:nvSpPr>
            <p:cNvPr id="20487" name="Line 14"/>
            <p:cNvSpPr>
              <a:spLocks noChangeShapeType="1"/>
            </p:cNvSpPr>
            <p:nvPr/>
          </p:nvSpPr>
          <p:spPr bwMode="auto">
            <a:xfrm>
              <a:off x="3168" y="244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488" name="Text Box 15"/>
            <p:cNvSpPr txBox="1">
              <a:spLocks noChangeArrowheads="1"/>
            </p:cNvSpPr>
            <p:nvPr/>
          </p:nvSpPr>
          <p:spPr bwMode="auto">
            <a:xfrm>
              <a:off x="2208" y="2208"/>
              <a:ext cx="6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3" y="214313"/>
            <a:ext cx="7772400" cy="1470025"/>
          </a:xfrm>
          <a:noFill/>
        </p:spPr>
        <p:txBody>
          <a:bodyPr/>
          <a:lstStyle/>
          <a:p>
            <a:r>
              <a:rPr lang="en-US" smtClean="0"/>
              <a:t>Specific Heat Capacity, c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92550" y="3282950"/>
            <a:ext cx="2197100" cy="2044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667000" y="5638800"/>
            <a:ext cx="6102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Temperature change = </a:t>
            </a:r>
            <a:r>
              <a:rPr lang="en-US">
                <a:solidFill>
                  <a:srgbClr val="3333FF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3333FF"/>
                </a:solidFill>
              </a:rPr>
              <a:t>T</a:t>
            </a:r>
            <a:endParaRPr lang="en-US" baseline="-25000">
              <a:solidFill>
                <a:srgbClr val="3333FF"/>
              </a:solidFill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 flipV="1">
            <a:off x="5486400" y="4648200"/>
            <a:ext cx="114300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 rot="2400000">
            <a:off x="6026150" y="2292350"/>
            <a:ext cx="444500" cy="1892300"/>
          </a:xfrm>
          <a:prstGeom prst="downArrow">
            <a:avLst>
              <a:gd name="adj1" fmla="val 50000"/>
              <a:gd name="adj2" fmla="val 212877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127125" y="3154363"/>
            <a:ext cx="2400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mass = m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286000" y="3810000"/>
            <a:ext cx="19812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215063" y="2000250"/>
            <a:ext cx="2274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input of 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285750"/>
            <a:ext cx="7772400" cy="1470025"/>
          </a:xfrm>
          <a:noFill/>
        </p:spPr>
        <p:txBody>
          <a:bodyPr/>
          <a:lstStyle/>
          <a:p>
            <a:r>
              <a:rPr lang="en-US" smtClean="0"/>
              <a:t>Specific Heat Capacity, 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505200" y="2895600"/>
            <a:ext cx="11430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870325" y="2163763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50505"/>
                </a:solidFill>
              </a:rPr>
              <a:t>q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489325" y="3078163"/>
            <a:ext cx="1228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50505"/>
                </a:solidFill>
              </a:rPr>
              <a:t>m</a:t>
            </a:r>
            <a:r>
              <a:rPr lang="en-US">
                <a:solidFill>
                  <a:srgbClr val="050505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050505"/>
                </a:solidFill>
              </a:rPr>
              <a:t>T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117725" y="2620963"/>
            <a:ext cx="1158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50505"/>
                </a:solidFill>
              </a:rPr>
              <a:t>  c =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699125" y="2468563"/>
            <a:ext cx="2508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50505"/>
                </a:solidFill>
              </a:rPr>
              <a:t>(J g</a:t>
            </a:r>
            <a:r>
              <a:rPr lang="en-US" baseline="30000">
                <a:solidFill>
                  <a:srgbClr val="050505"/>
                </a:solidFill>
              </a:rPr>
              <a:t>-1</a:t>
            </a:r>
            <a:r>
              <a:rPr lang="en-US">
                <a:solidFill>
                  <a:srgbClr val="050505"/>
                </a:solidFill>
              </a:rPr>
              <a:t> </a:t>
            </a:r>
            <a:r>
              <a:rPr lang="en-US" baseline="30000">
                <a:solidFill>
                  <a:srgbClr val="050505"/>
                </a:solidFill>
              </a:rPr>
              <a:t>o</a:t>
            </a:r>
            <a:r>
              <a:rPr lang="en-US">
                <a:solidFill>
                  <a:srgbClr val="050505"/>
                </a:solidFill>
              </a:rPr>
              <a:t>C</a:t>
            </a:r>
            <a:r>
              <a:rPr lang="en-US" baseline="30000">
                <a:solidFill>
                  <a:srgbClr val="050505"/>
                </a:solidFill>
              </a:rPr>
              <a:t>-1</a:t>
            </a:r>
            <a:r>
              <a:rPr lang="en-US">
                <a:solidFill>
                  <a:srgbClr val="050505"/>
                </a:solidFill>
              </a:rPr>
              <a:t>)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736725" y="4678363"/>
            <a:ext cx="6394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for water, c = 4.18 J g</a:t>
            </a:r>
            <a:r>
              <a:rPr lang="en-US" baseline="30000">
                <a:solidFill>
                  <a:srgbClr val="3333FF"/>
                </a:solidFill>
              </a:rPr>
              <a:t>-1</a:t>
            </a:r>
            <a:r>
              <a:rPr lang="en-US">
                <a:solidFill>
                  <a:srgbClr val="3333FF"/>
                </a:solidFill>
              </a:rPr>
              <a:t> </a:t>
            </a:r>
            <a:r>
              <a:rPr lang="en-US" baseline="30000">
                <a:solidFill>
                  <a:srgbClr val="3333FF"/>
                </a:solidFill>
              </a:rPr>
              <a:t>o</a:t>
            </a:r>
            <a:r>
              <a:rPr lang="en-US">
                <a:solidFill>
                  <a:srgbClr val="3333FF"/>
                </a:solidFill>
              </a:rPr>
              <a:t>C</a:t>
            </a:r>
            <a:r>
              <a:rPr lang="en-US" baseline="30000">
                <a:solidFill>
                  <a:srgbClr val="3333FF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8625" y="357188"/>
            <a:ext cx="835818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6863" indent="-296863" algn="l" eaLnBrk="0" hangingPunct="0">
              <a:lnSpc>
                <a:spcPct val="95000"/>
              </a:lnSpc>
              <a:buFontTx/>
              <a:buChar char="•"/>
              <a:defRPr/>
            </a:pPr>
            <a:r>
              <a:rPr lang="en-US" sz="3200" kern="0" dirty="0">
                <a:latin typeface="Arial" charset="0"/>
              </a:rPr>
              <a:t>To determine the amount of heat a substance produces or absorbs we often use   q = </a:t>
            </a:r>
            <a:r>
              <a:rPr lang="en-US" sz="3200" kern="0" dirty="0" err="1">
                <a:latin typeface="Arial" charset="0"/>
              </a:rPr>
              <a:t>cm</a:t>
            </a:r>
            <a:r>
              <a:rPr lang="en-US" sz="3200" b="1" kern="0" dirty="0" err="1">
                <a:latin typeface="Arial" charset="0"/>
                <a:sym typeface="Symbol" pitchFamily="18" charset="2"/>
              </a:rPr>
              <a:t></a:t>
            </a:r>
            <a:r>
              <a:rPr lang="en-US" sz="3200" kern="0" dirty="0" err="1">
                <a:latin typeface="Arial" charset="0"/>
                <a:sym typeface="Symbol" pitchFamily="18" charset="2"/>
              </a:rPr>
              <a:t>T</a:t>
            </a:r>
            <a:endParaRPr lang="en-US" sz="3200" kern="0" dirty="0">
              <a:latin typeface="Arial" charset="0"/>
              <a:sym typeface="Symbol" pitchFamily="18" charset="2"/>
            </a:endParaRPr>
          </a:p>
          <a:p>
            <a:pPr marL="296863" indent="-296863" algn="l" eaLnBrk="0" hangingPunct="0">
              <a:lnSpc>
                <a:spcPct val="95000"/>
              </a:lnSpc>
              <a:buFontTx/>
              <a:buChar char="•"/>
              <a:defRPr/>
            </a:pPr>
            <a:endParaRPr lang="en-US" sz="3200" kern="0" dirty="0">
              <a:latin typeface="Arial" charset="0"/>
              <a:sym typeface="Symbol" pitchFamily="18" charset="2"/>
            </a:endParaRPr>
          </a:p>
          <a:p>
            <a:pPr marL="296863" indent="-296863" algn="l" eaLnBrk="0" hangingPunct="0">
              <a:lnSpc>
                <a:spcPct val="95000"/>
              </a:lnSpc>
              <a:buFontTx/>
              <a:buChar char="•"/>
              <a:defRPr/>
            </a:pPr>
            <a:r>
              <a:rPr lang="en-US" sz="3200" kern="0" dirty="0">
                <a:latin typeface="Arial" charset="0"/>
              </a:rPr>
              <a:t>q: heat in J,  c: specific heat capacity in J/(</a:t>
            </a:r>
            <a:r>
              <a:rPr lang="en-US" sz="3200" kern="0" dirty="0" err="1">
                <a:latin typeface="Arial" charset="0"/>
              </a:rPr>
              <a:t>g</a:t>
            </a:r>
            <a:r>
              <a:rPr lang="en-US" sz="3200" kern="0" dirty="0" err="1">
                <a:latin typeface="Arial" charset="0"/>
                <a:sym typeface="Symbol" pitchFamily="18" charset="2"/>
              </a:rPr>
              <a:t></a:t>
            </a:r>
            <a:r>
              <a:rPr lang="en-US" sz="3200" kern="0" dirty="0" err="1">
                <a:latin typeface="Arial" charset="0"/>
              </a:rPr>
              <a:t>C</a:t>
            </a:r>
            <a:r>
              <a:rPr lang="en-US" sz="3200" kern="0" dirty="0">
                <a:latin typeface="Arial" charset="0"/>
              </a:rPr>
              <a:t>), m: mass in g,  </a:t>
            </a:r>
            <a:r>
              <a:rPr lang="en-US" sz="3200" b="1" kern="0" dirty="0">
                <a:latin typeface="Arial" charset="0"/>
                <a:sym typeface="Symbol" pitchFamily="18" charset="2"/>
              </a:rPr>
              <a:t></a:t>
            </a:r>
            <a:r>
              <a:rPr lang="en-US" sz="3200" kern="0" dirty="0">
                <a:latin typeface="Arial" charset="0"/>
                <a:sym typeface="Symbol" pitchFamily="18" charset="2"/>
              </a:rPr>
              <a:t>T: temperature change in </a:t>
            </a:r>
            <a:r>
              <a:rPr lang="en-US" sz="3200" kern="0" dirty="0">
                <a:latin typeface="Arial" charset="0"/>
              </a:rPr>
              <a:t>C</a:t>
            </a:r>
          </a:p>
          <a:p>
            <a:pPr marL="296863" indent="-296863" algn="l" eaLnBrk="0" hangingPunct="0">
              <a:lnSpc>
                <a:spcPct val="95000"/>
              </a:lnSpc>
              <a:buFontTx/>
              <a:buChar char="•"/>
              <a:defRPr/>
            </a:pPr>
            <a:r>
              <a:rPr lang="en-US" sz="3200" kern="0" dirty="0">
                <a:latin typeface="Arial" charset="0"/>
              </a:rPr>
              <a:t>,</a:t>
            </a:r>
          </a:p>
          <a:p>
            <a:pPr marL="296863" indent="-296863" algn="l" eaLnBrk="0" hangingPunct="0">
              <a:lnSpc>
                <a:spcPct val="95000"/>
              </a:lnSpc>
              <a:buFontTx/>
              <a:buChar char="•"/>
              <a:defRPr/>
            </a:pPr>
            <a:r>
              <a:rPr lang="en-US" sz="3200" kern="0" dirty="0">
                <a:latin typeface="Arial" charset="0"/>
              </a:rPr>
              <a:t>This equation makes sense if you consider units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14688" y="5857875"/>
            <a:ext cx="738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J =</a:t>
            </a:r>
            <a:endParaRPr lang="en-US" sz="3200">
              <a:latin typeface="Arial" charset="0"/>
              <a:sym typeface="Symbol" pitchFamily="18" charset="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122738" y="565943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J</a:t>
            </a:r>
            <a:endParaRPr lang="en-US" sz="3200">
              <a:latin typeface="Arial" charset="0"/>
              <a:sym typeface="Symbol" pitchFamily="18" charset="2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699000" y="5862638"/>
            <a:ext cx="725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x g</a:t>
            </a:r>
            <a:endParaRPr lang="en-US" sz="3200">
              <a:latin typeface="Arial" charset="0"/>
              <a:sym typeface="Symbol" pitchFamily="18" charset="2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348288" y="5857875"/>
            <a:ext cx="955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x </a:t>
            </a:r>
            <a:r>
              <a:rPr lang="en-US" sz="3200">
                <a:latin typeface="Arial" charset="0"/>
                <a:sym typeface="Symbol" pitchFamily="18" charset="2"/>
              </a:rPr>
              <a:t></a:t>
            </a:r>
            <a:r>
              <a:rPr lang="en-US" sz="3200">
                <a:latin typeface="Arial" charset="0"/>
              </a:rPr>
              <a:t>C</a:t>
            </a: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3824288" y="6269038"/>
            <a:ext cx="533400" cy="38100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4246563" y="6234113"/>
            <a:ext cx="533400" cy="38100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4967288" y="6015038"/>
            <a:ext cx="533400" cy="38100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5764213" y="5973763"/>
            <a:ext cx="533400" cy="38100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857625" y="6072188"/>
            <a:ext cx="865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g</a:t>
            </a:r>
            <a:r>
              <a:rPr lang="en-US" sz="3200">
                <a:latin typeface="Arial" charset="0"/>
                <a:sym typeface="Symbol" pitchFamily="18" charset="2"/>
              </a:rPr>
              <a:t></a:t>
            </a:r>
            <a:r>
              <a:rPr lang="en-US" sz="3200">
                <a:latin typeface="Arial" charset="0"/>
              </a:rPr>
              <a:t>C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4000500" y="6215063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nimBg="1"/>
      <p:bldP spid="10" grpId="0" animBg="1"/>
      <p:bldP spid="11" grpId="0" animBg="1"/>
      <p:bldP spid="12" grpId="0" animBg="1"/>
      <p:bldP spid="14" grpId="0" autoUpdateAnimBg="0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1470025"/>
          </a:xfrm>
          <a:noFill/>
        </p:spPr>
        <p:txBody>
          <a:bodyPr/>
          <a:lstStyle/>
          <a:p>
            <a:r>
              <a:rPr lang="en-US" smtClean="0"/>
              <a:t>for example,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25" y="1571625"/>
            <a:ext cx="6400800" cy="1752600"/>
          </a:xfrm>
          <a:noFill/>
        </p:spPr>
        <p:txBody>
          <a:bodyPr/>
          <a:lstStyle/>
          <a:p>
            <a:r>
              <a:rPr lang="en-US" sz="3600" smtClean="0"/>
              <a:t>Find q for the reaction</a:t>
            </a:r>
          </a:p>
          <a:p>
            <a:r>
              <a:rPr lang="en-US" sz="3600" smtClean="0">
                <a:solidFill>
                  <a:srgbClr val="3333FF"/>
                </a:solidFill>
              </a:rPr>
              <a:t>C</a:t>
            </a:r>
            <a:r>
              <a:rPr lang="en-US" sz="3600" baseline="-25000" smtClean="0">
                <a:solidFill>
                  <a:srgbClr val="3333FF"/>
                </a:solidFill>
              </a:rPr>
              <a:t>(diamond)</a:t>
            </a:r>
            <a:r>
              <a:rPr lang="en-US" sz="3600" smtClean="0">
                <a:solidFill>
                  <a:srgbClr val="3333FF"/>
                </a:solidFill>
              </a:rPr>
              <a:t> + O</a:t>
            </a:r>
            <a:r>
              <a:rPr lang="en-US" sz="3600" baseline="-25000" smtClean="0">
                <a:solidFill>
                  <a:srgbClr val="3333FF"/>
                </a:solidFill>
              </a:rPr>
              <a:t>2(g)</a:t>
            </a:r>
            <a:r>
              <a:rPr lang="en-US" sz="3600" smtClean="0">
                <a:solidFill>
                  <a:srgbClr val="3333FF"/>
                </a:solidFill>
              </a:rPr>
              <a:t> </a:t>
            </a:r>
            <a:r>
              <a:rPr lang="en-US" sz="3600" smtClean="0">
                <a:solidFill>
                  <a:srgbClr val="3333FF"/>
                </a:solidFill>
                <a:latin typeface="Symbol" pitchFamily="18" charset="2"/>
              </a:rPr>
              <a:t>® </a:t>
            </a:r>
            <a:r>
              <a:rPr lang="en-US" sz="3600" smtClean="0">
                <a:solidFill>
                  <a:srgbClr val="3333FF"/>
                </a:solidFill>
              </a:rPr>
              <a:t>CO</a:t>
            </a:r>
            <a:r>
              <a:rPr lang="en-US" sz="3600" baseline="-25000" smtClean="0">
                <a:solidFill>
                  <a:srgbClr val="3333FF"/>
                </a:solidFill>
              </a:rPr>
              <a:t>2(g)</a:t>
            </a:r>
            <a:endParaRPr lang="en-US" sz="3600" smtClean="0">
              <a:solidFill>
                <a:srgbClr val="3333FF"/>
              </a:solidFill>
            </a:endParaRPr>
          </a:p>
          <a:p>
            <a:endParaRPr lang="en-US" sz="3600" smtClean="0">
              <a:solidFill>
                <a:srgbClr val="3333FF"/>
              </a:solidFill>
            </a:endParaRPr>
          </a:p>
          <a:p>
            <a:r>
              <a:rPr lang="en-US" sz="3600" smtClean="0"/>
              <a:t>if T</a:t>
            </a:r>
            <a:r>
              <a:rPr lang="en-US" sz="3600" baseline="-25000" smtClean="0"/>
              <a:t>i</a:t>
            </a:r>
            <a:r>
              <a:rPr lang="en-US" sz="3600" smtClean="0"/>
              <a:t> = 20.00</a:t>
            </a:r>
            <a:r>
              <a:rPr lang="en-US" sz="3600" baseline="30000" smtClean="0"/>
              <a:t>o</a:t>
            </a:r>
            <a:r>
              <a:rPr lang="en-US" sz="3600" smtClean="0"/>
              <a:t>C, T</a:t>
            </a:r>
            <a:r>
              <a:rPr lang="en-US" sz="3600" baseline="-25000" smtClean="0"/>
              <a:t>f</a:t>
            </a:r>
            <a:r>
              <a:rPr lang="en-US" sz="3600" smtClean="0"/>
              <a:t> = 21.26</a:t>
            </a:r>
            <a:r>
              <a:rPr lang="en-US" sz="3600" baseline="30000" smtClean="0"/>
              <a:t>o</a:t>
            </a:r>
            <a:r>
              <a:rPr lang="en-US" sz="3600" smtClean="0"/>
              <a:t>C,  for a</a:t>
            </a:r>
          </a:p>
          <a:p>
            <a:r>
              <a:rPr lang="en-US" sz="3600" smtClean="0"/>
              <a:t> 0.250 g sample of diamond, with</a:t>
            </a:r>
          </a:p>
          <a:p>
            <a:r>
              <a:rPr lang="en-US" sz="3600" smtClean="0"/>
              <a:t>m = 1560 g H</a:t>
            </a:r>
            <a:r>
              <a:rPr lang="en-US" sz="3600" baseline="-25000" smtClean="0"/>
              <a:t>2</a:t>
            </a:r>
            <a:r>
              <a:rPr lang="en-US" sz="3600" smtClean="0"/>
              <a:t>O</a:t>
            </a:r>
          </a:p>
          <a:p>
            <a:r>
              <a:rPr lang="en-US" sz="3600" smtClean="0"/>
              <a:t/>
            </a:r>
            <a:br>
              <a:rPr lang="en-US" sz="3600" smtClean="0"/>
            </a:br>
            <a:endParaRPr lang="en-US" sz="3600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714500"/>
            <a:ext cx="6400800" cy="1752600"/>
          </a:xfrm>
          <a:noFill/>
        </p:spPr>
        <p:txBody>
          <a:bodyPr/>
          <a:lstStyle/>
          <a:p>
            <a:r>
              <a:rPr lang="en-US" smtClean="0"/>
              <a:t>q = mc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T</a:t>
            </a:r>
          </a:p>
          <a:p>
            <a:r>
              <a:rPr lang="en-US" smtClean="0"/>
              <a:t>= 1560 g x 4.18 J </a:t>
            </a:r>
            <a:r>
              <a:rPr lang="en-US" baseline="30000" smtClean="0"/>
              <a:t>o</a:t>
            </a:r>
            <a:r>
              <a:rPr lang="en-US" smtClean="0"/>
              <a:t>C</a:t>
            </a:r>
            <a:r>
              <a:rPr lang="en-US" baseline="30000" smtClean="0"/>
              <a:t>-1</a:t>
            </a:r>
            <a:r>
              <a:rPr lang="en-US" smtClean="0"/>
              <a:t> g</a:t>
            </a:r>
            <a:r>
              <a:rPr lang="en-US" baseline="30000" smtClean="0"/>
              <a:t>-1</a:t>
            </a:r>
            <a:r>
              <a:rPr lang="en-US" smtClean="0"/>
              <a:t> </a:t>
            </a:r>
          </a:p>
          <a:p>
            <a:r>
              <a:rPr lang="en-US" smtClean="0"/>
              <a:t>x (21.26 - 20.00) </a:t>
            </a:r>
            <a:r>
              <a:rPr lang="en-US" baseline="30000" smtClean="0"/>
              <a:t>o</a:t>
            </a:r>
            <a:r>
              <a:rPr lang="en-US" smtClean="0"/>
              <a:t>C</a:t>
            </a:r>
          </a:p>
          <a:p>
            <a:r>
              <a:rPr lang="en-US" smtClean="0"/>
              <a:t>= 8.22 x 10</a:t>
            </a:r>
            <a:r>
              <a:rPr lang="en-US" baseline="30000" smtClean="0"/>
              <a:t>3 </a:t>
            </a:r>
            <a:r>
              <a:rPr lang="en-US" smtClean="0"/>
              <a:t>J</a:t>
            </a:r>
          </a:p>
          <a:p>
            <a:r>
              <a:rPr lang="en-US" smtClean="0"/>
              <a:t>= 8.22 kJ</a:t>
            </a:r>
          </a:p>
          <a:p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1470025"/>
          </a:xfrm>
          <a:noFill/>
        </p:spPr>
        <p:txBody>
          <a:bodyPr/>
          <a:lstStyle/>
          <a:p>
            <a:r>
              <a:rPr lang="en-US" smtClean="0"/>
              <a:t>solution...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81200" y="304800"/>
            <a:ext cx="5181600" cy="519113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omic Sans MS" pitchFamily="66" charset="0"/>
              </a:rPr>
              <a:t>Systems &amp; Surroundings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219200"/>
            <a:ext cx="9144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In thermodynamics, the world is divided into a system and its surroundings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A </a:t>
            </a:r>
            <a:r>
              <a:rPr lang="en-US" b="1">
                <a:latin typeface="Comic Sans MS" pitchFamily="66" charset="0"/>
              </a:rPr>
              <a:t>system </a:t>
            </a:r>
            <a:r>
              <a:rPr lang="en-US">
                <a:latin typeface="Comic Sans MS" pitchFamily="66" charset="0"/>
              </a:rPr>
              <a:t>is the part of the world we want to study (e.g. a reaction mixture in a flask)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The </a:t>
            </a:r>
            <a:r>
              <a:rPr lang="en-US" b="1">
                <a:latin typeface="Comic Sans MS" pitchFamily="66" charset="0"/>
              </a:rPr>
              <a:t>surroundings </a:t>
            </a:r>
            <a:r>
              <a:rPr lang="en-US">
                <a:latin typeface="Comic Sans MS" pitchFamily="66" charset="0"/>
              </a:rPr>
              <a:t>consist of everything else outside the system</a:t>
            </a:r>
            <a:endParaRPr lang="en-US" b="1">
              <a:latin typeface="Comic Sans MS" pitchFamily="66" charset="0"/>
            </a:endParaRPr>
          </a:p>
        </p:txBody>
      </p:sp>
      <p:grpSp>
        <p:nvGrpSpPr>
          <p:cNvPr id="6148" name="Group 14"/>
          <p:cNvGrpSpPr>
            <a:grpSpLocks/>
          </p:cNvGrpSpPr>
          <p:nvPr/>
        </p:nvGrpSpPr>
        <p:grpSpPr bwMode="auto">
          <a:xfrm>
            <a:off x="914400" y="4191000"/>
            <a:ext cx="7162800" cy="2209800"/>
            <a:chOff x="576" y="2640"/>
            <a:chExt cx="4512" cy="1392"/>
          </a:xfrm>
        </p:grpSpPr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2160" y="2640"/>
              <a:ext cx="1200" cy="288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mic Sans MS" pitchFamily="66" charset="0"/>
                </a:rPr>
                <a:t>SYSTEM</a:t>
              </a: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1968" y="3744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mic Sans MS" pitchFamily="66" charset="0"/>
                </a:rPr>
                <a:t>CLOSED</a:t>
              </a: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576" y="3360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mic Sans MS" pitchFamily="66" charset="0"/>
                </a:rPr>
                <a:t>OPEN</a:t>
              </a: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3552" y="3456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mic Sans MS" pitchFamily="66" charset="0"/>
                </a:rPr>
                <a:t>ISOLATED</a:t>
              </a:r>
            </a:p>
          </p:txBody>
        </p:sp>
        <p:sp>
          <p:nvSpPr>
            <p:cNvPr id="6153" name="AutoShape 11"/>
            <p:cNvSpPr>
              <a:spLocks noChangeArrowheads="1"/>
            </p:cNvSpPr>
            <p:nvPr/>
          </p:nvSpPr>
          <p:spPr bwMode="auto">
            <a:xfrm>
              <a:off x="2640" y="3072"/>
              <a:ext cx="144" cy="624"/>
            </a:xfrm>
            <a:prstGeom prst="downArrow">
              <a:avLst>
                <a:gd name="adj1" fmla="val 50000"/>
                <a:gd name="adj2" fmla="val 108333"/>
              </a:avLst>
            </a:prstGeom>
            <a:solidFill>
              <a:srgbClr val="CC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54" name="AutoShape 12"/>
            <p:cNvSpPr>
              <a:spLocks noChangeArrowheads="1"/>
            </p:cNvSpPr>
            <p:nvPr/>
          </p:nvSpPr>
          <p:spPr bwMode="auto">
            <a:xfrm rot="2524327">
              <a:off x="1824" y="2880"/>
              <a:ext cx="144" cy="624"/>
            </a:xfrm>
            <a:prstGeom prst="downArrow">
              <a:avLst>
                <a:gd name="adj1" fmla="val 50000"/>
                <a:gd name="adj2" fmla="val 108333"/>
              </a:avLst>
            </a:prstGeom>
            <a:solidFill>
              <a:srgbClr val="CC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55" name="AutoShape 13"/>
            <p:cNvSpPr>
              <a:spLocks noChangeArrowheads="1"/>
            </p:cNvSpPr>
            <p:nvPr/>
          </p:nvSpPr>
          <p:spPr bwMode="auto">
            <a:xfrm rot="-2492025">
              <a:off x="3504" y="2880"/>
              <a:ext cx="144" cy="624"/>
            </a:xfrm>
            <a:prstGeom prst="downArrow">
              <a:avLst>
                <a:gd name="adj1" fmla="val 50000"/>
                <a:gd name="adj2" fmla="val 108333"/>
              </a:avLst>
            </a:prstGeom>
            <a:solidFill>
              <a:srgbClr val="CC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5791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OPEN SYSTEM</a:t>
            </a:r>
            <a:r>
              <a:rPr lang="en-US">
                <a:latin typeface="Comic Sans MS" pitchFamily="66" charset="0"/>
              </a:rPr>
              <a:t>:  can exchange both matter and energy with the surroundings (e.g. open reaction flask, rocket engine)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971800" y="2438400"/>
            <a:ext cx="5410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CLOSED SYSTEM</a:t>
            </a:r>
            <a:r>
              <a:rPr lang="en-US">
                <a:latin typeface="Comic Sans MS" pitchFamily="66" charset="0"/>
              </a:rPr>
              <a:t>:  can exchange only energy with the surroundings (matter remains fixed) e.g. a sealed reaction flask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4724400"/>
            <a:ext cx="5715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ISOLATED SYSTEM</a:t>
            </a:r>
            <a:r>
              <a:rPr lang="en-US">
                <a:latin typeface="Comic Sans MS" pitchFamily="66" charset="0"/>
              </a:rPr>
              <a:t>:  can exchange neither energy nor matter with its surroundings (e.g. a thermos flask)</a:t>
            </a:r>
          </a:p>
        </p:txBody>
      </p:sp>
      <p:sp>
        <p:nvSpPr>
          <p:cNvPr id="12290" name="AutoShape 2" descr="data:image/jpeg;base64,/9j/4AAQSkZJRgABAQAAAQABAAD/2wCEAAkGBxQTEhQUEhQVFRUXGBoYFxgYFxcXFxoYFxcYFxUYGBgcHCggGBolHBwYITEhJSkrLi4uFx8zODMsNygtLisBCgoKDg0OFxAQFywkHCQsLCwsLC8sLCwsLCwsLCwsLCwsLCwsLCwsLCwsLCwsLCwsLCwsLCwsLCwsLCwsLCwsLP/AABEIALcBEwMBIgACEQEDEQH/xAAbAAACAwEBAQAAAAAAAAAAAAAAAQIDBQQGB//EADsQAAEDAgQDBQcDAgUFAAAAAAEAAhEDIQQSMUEFUWEGInGR8BMyQoGhscEj0eEHUkOCksLxFGJyorL/xAAZAQEBAQEBAQAAAAAAAAAAAAAAAQIDBAX/xAAlEQEAAgIBBAICAwEAAAAAAAAAAQIDESEEEjFBE1EiMmFxoQX/2gAMAwEAAhEDEQA/APj733USUy1RPJZRMO1USVCUEqqkCU2P5qBKEE810nFIadUIDMiYsfBKUiERIqUqCY0RUgogoUQUE0ikpBA5TGqKVMkwBr6tzXocHwYME1bkiQ2JFxYz8Z6C1ib6LMzELFds3h3DHVDEgDWSR5gb/ZepwbG02ltBrXu3O3+r4rxGwuqntNUSSKbAP7tchBltxmMZSTFgLde7B5WCABpoN5MiQXE6FogGO91hcrTMukRpfQoX9pWd7SptOjTcAb7gaxr4qyriDmjvctx7wFiTyEnkbWlcpqk2BNxGpg3J+RGsW1FgqC4RmIgGJgaA6ATqBJgjpyAUhZTq1ybgA2BFpkmZA2Dh/tCNLgZjfSIEETmJN/kqiGkyC2C0mJy6kWOoBIJ2FyV3YfCNJ/UeRmE66E+7zbLtY6LbCLWTGawOk5duWwOv0XTRpmRBJvOtwIs5wEgiOV7K5rMhY4tyZyCHDvGCBm7sbmCtHDUR3dTqfdIcGtFuhaTErcIKdKb6wLgHyWhSoW/kDYQZ8rX0VGEYSO8J1gaAZr66+a2MNRiNzEzE6DbpErehRTogi/02v6MqynTDbW68tfXmuhwDZGlx/mHLxUKuY6W2PW+/T+UUPETsDpz5gydJUmtLup2RVqNY0ud3QBJLjYW9ea8J2i7fBuanhxe7faEkEHYsG652Tb13F+OU8KyahkuJAYNT+y+YdoO11SuSJhuzRp8z8S87i8e97iXOJtEkyTrqfmuYJFftmZeq4XxBwpN7x30J/uPVCxcNWhoH7c010dYnhmuKgSpvUCsuKIQ4JgIJVVFMFRIQgkEkQmCgSYFk4UQUDQEimEAQkU1JtOfBAmjku/h3DDVcAOcE7CfubGy7eHcJaIdWdlaRIAkvI8Brfbwvdb1KXgEZWUoALbQQMxk22JIAHMXN1ztf6dK0+3IzDspHJRBc4tE1DEA3EdAQ6w7vujVaNPDtbDnPBOoPvQW3cIzd4hoN7356qxtRrA6Ad3WdDu7Y3gQe468/HABlcoqz8QfMQbgFzZDXAT3XglsgWIM81z8t6W06wkwO8JAMwHECA4RZj+6AYvDzK56j3QXEX7oLQ6CCe7q0zmNoNyRlm4XPi8UDm7zjmbIDTMOMAl8CwzZbfRPD06ZdLoe4iZbAblAvA+EgiY1M76C6Zld7X3sx1sQRkOo3g5jJd5K59GQIDxtEOLYEhsE28PmrMLlDAXOltswh5DmtsXy74Zy3Gy7alBubuuDu8RIJIuZgXMQTHVaZVcOw2UQXZW5w4GLTuXX0t0F9VqUcOHkD3Xl2b2kQ0xo4AncRAPmU+HuAY+nku4yHDYwB+JC16NTPk9o0EN1A3GXWOU7DryhUcNCWVAXAVA3MBcwZIuJ7ouDpGq1MBhjV+L3RpyBNm+FovyUnUmF/cENjTLF7zaLK9rMvuyDGo6/caGPBaiBfRpwAwgAyZdIi0X56K19S0i1onqNvmqqLe6ywzD3iZlx0LnbTZTfWp02k1S1rQZc48uVzC1sSFO8t2OYRM6XGu3NZHaDtFQwzTLmuqRIptN99Z0/kryXaft/3SzCOI1BqXB1+GbjxXzyviXOJLnEknUmT81NszLc7R9qKuJcZJDIgM+Ecz1Mrz73c0iopplIOTASamw3VF7ShDUJtrbmlGyjKPBRkwVEpkIyqqTgkDzUgNVBABSCiAmUEpQ5vIz10UU2ogahqGtuullEeHXf5KLEK2U+i68My4gZiNBt9FKnQn/tH1Kvpvy+6FmZdIq1sDh5ALyXOEFo1nvNEzcCJI0sfBdtSuMwbmySe6Q1osSWlpbcmSWmIAnNa0rBGKF+dtRytExy/HJWv4llDtyTJmSCZnvXv+I6mOfLp4aTsS3KDJa2JDZbAAOfKA5sxDhaCLCJhZ9V76z8jfdzWfl7x7gkCLXA0t1VdBjq1yZAAAB3gEgEgbC0638tzCYEge42wz5JLmkBuUsDo/TMBx6wORhrTMy4+G4JpDhSIOziXWALS5pJbAjMRqNQtenw6mwjI41HFhLcjgcpALszsuggH/SYmV1UsMHHKGy97aYqgPOfvF3fLh3GN5A6hwAvY9NUAtc39MuyNa4ARVJpmHZQ1xIcDnLuTch3V2y5cLVYakYltMUWthhyj2bXE3F7kQIBIFuS7sLwtrR3ZyyS0GJaHEuA8oPO99DEqWG90buc1usXcQ0DrIMfyvQYbDxOeSWucNT8JNxeDIgX5fMybaIrtx4LCkTJhhHetOhP5/K1Rhw3bYTPy08yEOqQYibfkDforWMkTqZ2traOg1Ui07dO2FDmbDUz9Y038PFdTKMZU61VjGl73BrRMkwBqV887V/1GuaeE5QahH/yulZcrah6vtB2ko4NpDjmf/YNfnyXybtL2oq4t3eMM2YPdEb+KxsRiXPcXOcSSZJKqcVtiQ4pEpJBUOVJRThENIICYQXNd6hJAQm1VORCCojVA522SQmUQnKJapkIlFQhSATAThRdIBWsok+vULow2BLrnT6ladHhbjtkb9SsWyRDrTDa3pnUsP8z9F0MpAa3P0XXWwpZZosqadEmfuuffvl1+KY4UvPPVUvV1VsKltJzzAElahmYnwqe6fV1ZQbzvZd+H4O8628V2jg0b35BZnLSONtxgvPpRg6xzAg6i1pA1Mm94t3d5Hz2sO2WuzAPDySc+YtzU6Za0ZRAy+9eDlhsAgSeXA4cE2Fh8oP5K1cIwNsI5aAHoSPUwOSxbLG+CMFtblsUaDXe1AgZnS5pY1jMjWZc+jiQcrmi+XNBtvpUKEAGzGCo5wyloc0U6RYTUyWzG5kG4DRBm/HgKsAOENmPNokHWwuBMzYDYLoGLNwRbxmxsZEXs0WgHXeVznLMtxgiNNR7GtiRYGZiSC0gj7DrKtp0nGMxB6zcm0kjLEkEaeHi2kAEm+/r6+atbi2saTUcAOem3mbQpEzPkmIhdSw/P7Df8LI7R9p6GDYQ45qmzBrbWdgvKdrP6jRNPCW2NT9h+V81xGIc9xc8lxOpNz5r0UpLy3v6hsdpO1FbFu77oZswaDx5rBKcWUAV3iNORpJynKBQkUwhUOLICSCVA0wEAptQWBCAUIilRUnJEIolOUgUx65KiXrVRGqCp5VFgZVp4DAz3joubBYfO6Nhc+C3TTgdNh+VyyW9Q74q87kojRTw9YuOpVfto1XLicTJtr0Xn7Zl6u7TQrCDOaVBrJuPqs1tSNdQu2hXJv/CTWYarkifLq/6Brh69f8J4OiGuIIAKdNwb35sbfP1K4MVxKXGPBYiLW3Dd8tKanXLZfXAK5K+MO3OFk+3c7ncjxlei4fw32Ql0F/nl6Dr1UtSuONz5SmW+adRxCWGoFovqTJ6aW9c1bSc7PkIcT3bib2tcffxVgI01WrwXERmnugQBzPntoudLbty7Z4rFYiEsLSLdQT6Hnfl+66W0JuRlaNoF4jy/4XQKpdPPms/iHFm0gR7zthsPFd4rXe5ePdpjUO/FY9rGZnuho2mCfH1svnXaPj9SuSASGcuaux1epWdLySNgNB4LmdgCtxau9ynw2mHnH01XC2MZhwFl1Gja69NbbeTJTtUkpIcUw1bcwEdU2oUA3qiEsqkSqIqQSKByRDTCUqSgvA9ShQBQgpKimUkVIJlQBUgqJAK5rZVLTC6aTVmWqtPhOH/SqukTLWxvGs+C6ibD15+t1xcPqFsjY2K0qFDOcsxr9AT+F5rzrcy9dI8aZmMfK5mmPFemocFomM73E8mj91oYfheFZ/huf/5u/Gi5T1NK8amXpjpL253DxLDJjUrup4SrtSqH/KSvcUcSxvuUqbfBv1UnYtx8OUWXGest6r/rrHQx7s8O3heJd/hvA1v3fuQu3DdmahguLW87yf8A1t9V6trSVdTwZKzPWX/iGo6HHHmZlj4PgVJmv6h6iGjX4Qb/ADtZdpwsnT9vJbFDAdFpYbhk7Lj8lrzuZ27dlMcajh56lw8nb9lrUOFhozPgNG5WvUpspC93cv3WXiWvqnvTHLZJyxTj2zFPk/plY/GaspAgbnc/ssscNJ1XpxgANVxY2q1oK5zntM8O9MWOGHWwrWjRZeNrAaLp4pxMALyuMxkkr24MVrcy8vU5614gsbiZWU8qdR8qor6Va6h8TJfunYcZSamEgFthIJSgICAQEQmgQTKCFIlAoTahqAoLAEKUJIil6imoyqG1OUBCiiF34Vq4geS68C+4lS3huk8tDD04J8PqFr4RuhmOkSVTQohwmLruo0f5XiyWfSxYxUcZimI6m6iatWmJc0PA5WP2XfRoEfNd9PByF5JyRHp7Yxz52y8DXFS8xsG/krdwtAFV0uFAn3R42C3uF8KA0BJXnyWi36txM1jlVQwi0KGEmFoUMAZuF2mm2mJd5c1itJ824hxvn9Q4aOBi5sOZUK+Jju0/m5XVnOf0HJTp4UCFi2f1Vz37szqWEJMlXVKYaFdicY1oK8Zx7tKBIBVphvbxDffM824h28X4oGgiV4fi3GpkArM4pxouJWFVrElfU6foorzZ58/Wxrto6cTjJ3XDUdKRQF9GKxD5lrzbyiQlCkXJFaYKEnc1IOUQgYTRKZ0QRcgoQgEwUk5RBKkCoqQUVYhEFCIpUFNwUVQBSBUQU0Db6/KsY6Cq4QivUcFxQsCQvW0cGHCQvmWFr5SvYdn+P5YDj69fZeTNgm3NX0ul6msfjd6/C4LQGy9LhuDtLBlvzWPw7iFOoNR62XpuEYjIZYRHI3C+f8WratD3Zcs9u6KMPw3mFt8PwQF4XVSxLnbNjwXVJI2HgvVj6escw+blz3txLkqNizRdcdXDbu1WlUc0BeP7S9pW0m6ybrll6HLl8MUyxE8y0q+JY3ksHivaJjBqF4Pinal9SQDAWBiOIOcLkld+l/48xzdu/VY6/rzL0HGu05fMFeLxmPLje6hiKq4nOXvnFSnFYeW+e9/KT381AqIS3Uc9pgqKHBCoaSAkgYHNKEkwUQAJt6olOUUkJlDkQvBSCi1ShANCkVCVJouoLbIQEkFLgoqTkiqEgFCRKCTUAJNKmQgUrpo1NFzEJ0nqxOh6DBcSe3Qlei4f2pqtgLxeHctLB6/NfQw4qZI5hmMt68RL7J2f45UeBovSUsU4jVeR7KUT7MFema6Ey46ROoh5L5rzPMrcQJC+b9t2Fq+lASvnf9QhZXp45mGIme6HzmouasVe9ceJctZZ7avVHLkqulUhSJUF8yZ5dkikQhpTAuoqKkEEJFQEIlIFEKoAgIISQSlAQESgEboCZRQEITRCammUSoLAeiEghBW5RlWPCrIVCQVIJSgTWqQKRSCBlON0iUwJQdWGctzhwBcPELz9B1/2W/wq7h4hfS6K29w5XfauzlCKTfBaVUqrhdPLRb4D7KurWSfytLw2l3YV0rw/9TmQ0L1uCqw4Lzv9U6X6TXdVcUayaap6fI63zWXinXK0sUYCyKj5XPq7entorakgIK8DoCgBCJQCSEoRUssJphJ/QyNtkRGElIFIjkgCU4SYmHIG1IJZkwUDSQCiUEghIhNBOfUITzIQQcoFTcoGygAk5BTCoUoCYIQ0oGAhCAgkwr0XZ8zUYOoH1Xn6QkgAXJgDmZsPFe24XgW4J9N1XK+oYdBLmsb8wbkc/ovT0uTtuzau4fYK2IDGNHRZTsVffy9egsDHdt2u7paxmxMkkA7gAT1uVwM7UtZZuIqO01p2+XfXurERDx/Fvy9jSxBkGD5FU9v/ANTBOcNWkT5ryx7R03EOqV6gI0ApgtPiMy0h2sdVpuaR3SIP6D6madssQLLna0VtFvpa4p9PlHEKmyyt16rtvgKVNzXUjc++2IgnePh6j7LypXz8mT5LTMPZFdRoEolJDVhQEFBThFIJwkAnKISESm0oAJAoKTSgkAgpJygHIlJAQNMBCGlA4QAkFIQgIQpetkIqL1XKEKCTQokoQqhSkmhFMoQhEX4GplqMdye0+RBXt8Hxh5dczqL31++6ELlk+2q+XdUwrK8Zmi2kEt+gIVg4JTAB9k0xt6PRCF5/lvry6xELG4FjTmbSY13zjymFyY2nV9m52bustrzO31SQrW0z5lLcPH8VqZmX1lZLSkhemnhynyJUZTQtoSMyEIpJlCEDCQTQiCUQhCKITCSEQEJhCEUQpNaUIRA4IDChCKt9k7r5oQhRdP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292" name="AutoShape 4" descr="data:image/jpeg;base64,/9j/4AAQSkZJRgABAQAAAQABAAD/2wCEAAkGBxQTEhQUEhQVFRUXGBoYFxgYFxcXFxoYFxcYFxUYGBgcHCggGBolHBwYITEhJSkrLi4uFx8zODMsNygtLisBCgoKDg0OFxAQFywkHCQsLCwsLC8sLCwsLCwsLCwsLCwsLCwsLCwsLCwsLCwsLCwsLCwsLCwsLCwsLCwsLCwsLP/AABEIALcBEwMBIgACEQEDEQH/xAAbAAACAwEBAQAAAAAAAAAAAAAAAQIDBQQGB//EADsQAAEDAgQDBQcDAgUFAAAAAAEAAhEDIQQSMUEFUWEGInGR8BMyQoGhscEj0eEHUkOCksLxFGJyorL/xAAZAQEBAQEBAQAAAAAAAAAAAAAAAQIDBAX/xAAlEQEAAgIBBAICAwEAAAAAAAAAAQIDESEEEjFBE1EiMmFxoQX/2gAMAwEAAhEDEQA/APj733USUy1RPJZRMO1USVCUEqqkCU2P5qBKEE810nFIadUIDMiYsfBKUiERIqUqCY0RUgogoUQUE0ikpBA5TGqKVMkwBr6tzXocHwYME1bkiQ2JFxYz8Z6C1ib6LMzELFds3h3DHVDEgDWSR5gb/ZepwbG02ltBrXu3O3+r4rxGwuqntNUSSKbAP7tchBltxmMZSTFgLde7B5WCABpoN5MiQXE6FogGO91hcrTMukRpfQoX9pWd7SptOjTcAb7gaxr4qyriDmjvctx7wFiTyEnkbWlcpqk2BNxGpg3J+RGsW1FgqC4RmIgGJgaA6ATqBJgjpyAUhZTq1ybgA2BFpkmZA2Dh/tCNLgZjfSIEETmJN/kqiGkyC2C0mJy6kWOoBIJ2FyV3YfCNJ/UeRmE66E+7zbLtY6LbCLWTGawOk5duWwOv0XTRpmRBJvOtwIs5wEgiOV7K5rMhY4tyZyCHDvGCBm7sbmCtHDUR3dTqfdIcGtFuhaTErcIKdKb6wLgHyWhSoW/kDYQZ8rX0VGEYSO8J1gaAZr66+a2MNRiNzEzE6DbpErehRTogi/02v6MqynTDbW68tfXmuhwDZGlx/mHLxUKuY6W2PW+/T+UUPETsDpz5gydJUmtLup2RVqNY0ud3QBJLjYW9ea8J2i7fBuanhxe7faEkEHYsG652Tb13F+OU8KyahkuJAYNT+y+YdoO11SuSJhuzRp8z8S87i8e97iXOJtEkyTrqfmuYJFftmZeq4XxBwpN7x30J/uPVCxcNWhoH7c010dYnhmuKgSpvUCsuKIQ4JgIJVVFMFRIQgkEkQmCgSYFk4UQUDQEimEAQkU1JtOfBAmjku/h3DDVcAOcE7CfubGy7eHcJaIdWdlaRIAkvI8Brfbwvdb1KXgEZWUoALbQQMxk22JIAHMXN1ztf6dK0+3IzDspHJRBc4tE1DEA3EdAQ6w7vujVaNPDtbDnPBOoPvQW3cIzd4hoN7356qxtRrA6Ad3WdDu7Y3gQe468/HABlcoqz8QfMQbgFzZDXAT3XglsgWIM81z8t6W06wkwO8JAMwHECA4RZj+6AYvDzK56j3QXEX7oLQ6CCe7q0zmNoNyRlm4XPi8UDm7zjmbIDTMOMAl8CwzZbfRPD06ZdLoe4iZbAblAvA+EgiY1M76C6Zld7X3sx1sQRkOo3g5jJd5K59GQIDxtEOLYEhsE28PmrMLlDAXOltswh5DmtsXy74Zy3Gy7alBubuuDu8RIJIuZgXMQTHVaZVcOw2UQXZW5w4GLTuXX0t0F9VqUcOHkD3Xl2b2kQ0xo4AncRAPmU+HuAY+nku4yHDYwB+JC16NTPk9o0EN1A3GXWOU7DryhUcNCWVAXAVA3MBcwZIuJ7ouDpGq1MBhjV+L3RpyBNm+FovyUnUmF/cENjTLF7zaLK9rMvuyDGo6/caGPBaiBfRpwAwgAyZdIi0X56K19S0i1onqNvmqqLe6ywzD3iZlx0LnbTZTfWp02k1S1rQZc48uVzC1sSFO8t2OYRM6XGu3NZHaDtFQwzTLmuqRIptN99Z0/kryXaft/3SzCOI1BqXB1+GbjxXzyviXOJLnEknUmT81NszLc7R9qKuJcZJDIgM+Ecz1Mrz73c0iopplIOTASamw3VF7ShDUJtrbmlGyjKPBRkwVEpkIyqqTgkDzUgNVBABSCiAmUEpQ5vIz10UU2ogahqGtuullEeHXf5KLEK2U+i68My4gZiNBt9FKnQn/tH1Kvpvy+6FmZdIq1sDh5ALyXOEFo1nvNEzcCJI0sfBdtSuMwbmySe6Q1osSWlpbcmSWmIAnNa0rBGKF+dtRytExy/HJWv4llDtyTJmSCZnvXv+I6mOfLp4aTsS3KDJa2JDZbAAOfKA5sxDhaCLCJhZ9V76z8jfdzWfl7x7gkCLXA0t1VdBjq1yZAAAB3gEgEgbC0638tzCYEge42wz5JLmkBuUsDo/TMBx6wORhrTMy4+G4JpDhSIOziXWALS5pJbAjMRqNQtenw6mwjI41HFhLcjgcpALszsuggH/SYmV1UsMHHKGy97aYqgPOfvF3fLh3GN5A6hwAvY9NUAtc39MuyNa4ARVJpmHZQ1xIcDnLuTch3V2y5cLVYakYltMUWthhyj2bXE3F7kQIBIFuS7sLwtrR3ZyyS0GJaHEuA8oPO99DEqWG90buc1usXcQ0DrIMfyvQYbDxOeSWucNT8JNxeDIgX5fMybaIrtx4LCkTJhhHetOhP5/K1Rhw3bYTPy08yEOqQYibfkDforWMkTqZ2traOg1Ui07dO2FDmbDUz9Y038PFdTKMZU61VjGl73BrRMkwBqV887V/1GuaeE5QahH/yulZcrah6vtB2ko4NpDjmf/YNfnyXybtL2oq4t3eMM2YPdEb+KxsRiXPcXOcSSZJKqcVtiQ4pEpJBUOVJRThENIICYQXNd6hJAQm1VORCCojVA522SQmUQnKJapkIlFQhSATAThRdIBWsok+vULow2BLrnT6ladHhbjtkb9SsWyRDrTDa3pnUsP8z9F0MpAa3P0XXWwpZZosqadEmfuuffvl1+KY4UvPPVUvV1VsKltJzzAElahmYnwqe6fV1ZQbzvZd+H4O8628V2jg0b35BZnLSONtxgvPpRg6xzAg6i1pA1Mm94t3d5Hz2sO2WuzAPDySc+YtzU6Za0ZRAy+9eDlhsAgSeXA4cE2Fh8oP5K1cIwNsI5aAHoSPUwOSxbLG+CMFtblsUaDXe1AgZnS5pY1jMjWZc+jiQcrmi+XNBtvpUKEAGzGCo5wyloc0U6RYTUyWzG5kG4DRBm/HgKsAOENmPNokHWwuBMzYDYLoGLNwRbxmxsZEXs0WgHXeVznLMtxgiNNR7GtiRYGZiSC0gj7DrKtp0nGMxB6zcm0kjLEkEaeHi2kAEm+/r6+atbi2saTUcAOem3mbQpEzPkmIhdSw/P7Df8LI7R9p6GDYQ45qmzBrbWdgvKdrP6jRNPCW2NT9h+V81xGIc9xc8lxOpNz5r0UpLy3v6hsdpO1FbFu77oZswaDx5rBKcWUAV3iNORpJynKBQkUwhUOLICSCVA0wEAptQWBCAUIilRUnJEIolOUgUx65KiXrVRGqCp5VFgZVp4DAz3joubBYfO6Nhc+C3TTgdNh+VyyW9Q74q87kojRTw9YuOpVfto1XLicTJtr0Xn7Zl6u7TQrCDOaVBrJuPqs1tSNdQu2hXJv/CTWYarkifLq/6Brh69f8J4OiGuIIAKdNwb35sbfP1K4MVxKXGPBYiLW3Dd8tKanXLZfXAK5K+MO3OFk+3c7ncjxlei4fw32Ql0F/nl6Dr1UtSuONz5SmW+adRxCWGoFovqTJ6aW9c1bSc7PkIcT3bib2tcffxVgI01WrwXERmnugQBzPntoudLbty7Z4rFYiEsLSLdQT6Hnfl+66W0JuRlaNoF4jy/4XQKpdPPms/iHFm0gR7zthsPFd4rXe5ePdpjUO/FY9rGZnuho2mCfH1svnXaPj9SuSASGcuaux1epWdLySNgNB4LmdgCtxau9ynw2mHnH01XC2MZhwFl1Gja69NbbeTJTtUkpIcUw1bcwEdU2oUA3qiEsqkSqIqQSKByRDTCUqSgvA9ShQBQgpKimUkVIJlQBUgqJAK5rZVLTC6aTVmWqtPhOH/SqukTLWxvGs+C6ibD15+t1xcPqFsjY2K0qFDOcsxr9AT+F5rzrcy9dI8aZmMfK5mmPFemocFomM73E8mj91oYfheFZ/huf/5u/Gi5T1NK8amXpjpL253DxLDJjUrup4SrtSqH/KSvcUcSxvuUqbfBv1UnYtx8OUWXGest6r/rrHQx7s8O3heJd/hvA1v3fuQu3DdmahguLW87yf8A1t9V6trSVdTwZKzPWX/iGo6HHHmZlj4PgVJmv6h6iGjX4Qb/ADtZdpwsnT9vJbFDAdFpYbhk7Lj8lrzuZ27dlMcajh56lw8nb9lrUOFhozPgNG5WvUpspC93cv3WXiWvqnvTHLZJyxTj2zFPk/plY/GaspAgbnc/ssscNJ1XpxgANVxY2q1oK5zntM8O9MWOGHWwrWjRZeNrAaLp4pxMALyuMxkkr24MVrcy8vU5614gsbiZWU8qdR8qor6Va6h8TJfunYcZSamEgFthIJSgICAQEQmgQTKCFIlAoTahqAoLAEKUJIil6imoyqG1OUBCiiF34Vq4geS68C+4lS3huk8tDD04J8PqFr4RuhmOkSVTQohwmLruo0f5XiyWfSxYxUcZimI6m6iatWmJc0PA5WP2XfRoEfNd9PByF5JyRHp7Yxz52y8DXFS8xsG/krdwtAFV0uFAn3R42C3uF8KA0BJXnyWi36txM1jlVQwi0KGEmFoUMAZuF2mm2mJd5c1itJ824hxvn9Q4aOBi5sOZUK+Jju0/m5XVnOf0HJTp4UCFi2f1Vz37szqWEJMlXVKYaFdicY1oK8Zx7tKBIBVphvbxDffM824h28X4oGgiV4fi3GpkArM4pxouJWFVrElfU6foorzZ58/Wxrto6cTjJ3XDUdKRQF9GKxD5lrzbyiQlCkXJFaYKEnc1IOUQgYTRKZ0QRcgoQgEwUk5RBKkCoqQUVYhEFCIpUFNwUVQBSBUQU0Db6/KsY6Cq4QivUcFxQsCQvW0cGHCQvmWFr5SvYdn+P5YDj69fZeTNgm3NX0ul6msfjd6/C4LQGy9LhuDtLBlvzWPw7iFOoNR62XpuEYjIZYRHI3C+f8WratD3Zcs9u6KMPw3mFt8PwQF4XVSxLnbNjwXVJI2HgvVj6escw+blz3txLkqNizRdcdXDbu1WlUc0BeP7S9pW0m6ybrll6HLl8MUyxE8y0q+JY3ksHivaJjBqF4Pinal9SQDAWBiOIOcLkld+l/48xzdu/VY6/rzL0HGu05fMFeLxmPLje6hiKq4nOXvnFSnFYeW+e9/KT381AqIS3Uc9pgqKHBCoaSAkgYHNKEkwUQAJt6olOUUkJlDkQvBSCi1ShANCkVCVJouoLbIQEkFLgoqTkiqEgFCRKCTUAJNKmQgUrpo1NFzEJ0nqxOh6DBcSe3Qlei4f2pqtgLxeHctLB6/NfQw4qZI5hmMt68RL7J2f45UeBovSUsU4jVeR7KUT7MFema6Ey46ROoh5L5rzPMrcQJC+b9t2Fq+lASvnf9QhZXp45mGIme6HzmouasVe9ceJctZZ7avVHLkqulUhSJUF8yZ5dkikQhpTAuoqKkEEJFQEIlIFEKoAgIISQSlAQESgEboCZRQEITRCammUSoLAeiEghBW5RlWPCrIVCQVIJSgTWqQKRSCBlON0iUwJQdWGctzhwBcPELz9B1/2W/wq7h4hfS6K29w5XfauzlCKTfBaVUqrhdPLRb4D7KurWSfytLw2l3YV0rw/9TmQ0L1uCqw4Lzv9U6X6TXdVcUayaap6fI63zWXinXK0sUYCyKj5XPq7entorakgIK8DoCgBCJQCSEoRUssJphJ/QyNtkRGElIFIjkgCU4SYmHIG1IJZkwUDSQCiUEghIhNBOfUITzIQQcoFTcoGygAk5BTCoUoCYIQ0oGAhCAgkwr0XZ8zUYOoH1Xn6QkgAXJgDmZsPFe24XgW4J9N1XK+oYdBLmsb8wbkc/ovT0uTtuzau4fYK2IDGNHRZTsVffy9egsDHdt2u7paxmxMkkA7gAT1uVwM7UtZZuIqO01p2+XfXurERDx/Fvy9jSxBkGD5FU9v/ANTBOcNWkT5ryx7R03EOqV6gI0ApgtPiMy0h2sdVpuaR3SIP6D6madssQLLna0VtFvpa4p9PlHEKmyyt16rtvgKVNzXUjc++2IgnePh6j7LypXz8mT5LTMPZFdRoEolJDVhQEFBThFIJwkAnKISESm0oAJAoKTSgkAgpJygHIlJAQNMBCGlA4QAkFIQgIQpetkIqL1XKEKCTQokoQqhSkmhFMoQhEX4GplqMdye0+RBXt8Hxh5dczqL31++6ELlk+2q+XdUwrK8Zmi2kEt+gIVg4JTAB9k0xt6PRCF5/lvry6xELG4FjTmbSY13zjymFyY2nV9m52bustrzO31SQrW0z5lLcPH8VqZmX1lZLSkhemnhynyJUZTQtoSMyEIpJlCEDCQTQiCUQhCKITCSEQEJhCEUQpNaUIRA4IDChCKt9k7r5oQhRdP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294" name="AutoShape 6" descr="data:image/jpeg;base64,/9j/4AAQSkZJRgABAQAAAQABAAD/2wCEAAkGBxQTEhQUEhQVFRUXGBoYFxgYFxcXFxoYFxcYFxUYGBgcHCggGBolHBwYITEhJSkrLi4uFx8zODMsNygtLisBCgoKDg0OFxAQFywkHCQsLCwsLC8sLCwsLCwsLCwsLCwsLCwsLCwsLCwsLCwsLCwsLCwsLCwsLCwsLCwsLCwsLP/AABEIALcBEwMBIgACEQEDEQH/xAAbAAACAwEBAQAAAAAAAAAAAAAAAQIDBQQGB//EADsQAAEDAgQDBQcDAgUFAAAAAAEAAhEDIQQSMUEFUWEGInGR8BMyQoGhscEj0eEHUkOCksLxFGJyorL/xAAZAQEBAQEBAQAAAAAAAAAAAAAAAQIDBAX/xAAlEQEAAgIBBAICAwEAAAAAAAAAAQIDESEEEjFBE1EiMmFxoQX/2gAMAwEAAhEDEQA/APj733USUy1RPJZRMO1USVCUEqqkCU2P5qBKEE810nFIadUIDMiYsfBKUiERIqUqCY0RUgogoUQUE0ikpBA5TGqKVMkwBr6tzXocHwYME1bkiQ2JFxYz8Z6C1ib6LMzELFds3h3DHVDEgDWSR5gb/ZepwbG02ltBrXu3O3+r4rxGwuqntNUSSKbAP7tchBltxmMZSTFgLde7B5WCABpoN5MiQXE6FogGO91hcrTMukRpfQoX9pWd7SptOjTcAb7gaxr4qyriDmjvctx7wFiTyEnkbWlcpqk2BNxGpg3J+RGsW1FgqC4RmIgGJgaA6ATqBJgjpyAUhZTq1ybgA2BFpkmZA2Dh/tCNLgZjfSIEETmJN/kqiGkyC2C0mJy6kWOoBIJ2FyV3YfCNJ/UeRmE66E+7zbLtY6LbCLWTGawOk5duWwOv0XTRpmRBJvOtwIs5wEgiOV7K5rMhY4tyZyCHDvGCBm7sbmCtHDUR3dTqfdIcGtFuhaTErcIKdKb6wLgHyWhSoW/kDYQZ8rX0VGEYSO8J1gaAZr66+a2MNRiNzEzE6DbpErehRTogi/02v6MqynTDbW68tfXmuhwDZGlx/mHLxUKuY6W2PW+/T+UUPETsDpz5gydJUmtLup2RVqNY0ud3QBJLjYW9ea8J2i7fBuanhxe7faEkEHYsG652Tb13F+OU8KyahkuJAYNT+y+YdoO11SuSJhuzRp8z8S87i8e97iXOJtEkyTrqfmuYJFftmZeq4XxBwpN7x30J/uPVCxcNWhoH7c010dYnhmuKgSpvUCsuKIQ4JgIJVVFMFRIQgkEkQmCgSYFk4UQUDQEimEAQkU1JtOfBAmjku/h3DDVcAOcE7CfubGy7eHcJaIdWdlaRIAkvI8Brfbwvdb1KXgEZWUoALbQQMxk22JIAHMXN1ztf6dK0+3IzDspHJRBc4tE1DEA3EdAQ6w7vujVaNPDtbDnPBOoPvQW3cIzd4hoN7356qxtRrA6Ad3WdDu7Y3gQe468/HABlcoqz8QfMQbgFzZDXAT3XglsgWIM81z8t6W06wkwO8JAMwHECA4RZj+6AYvDzK56j3QXEX7oLQ6CCe7q0zmNoNyRlm4XPi8UDm7zjmbIDTMOMAl8CwzZbfRPD06ZdLoe4iZbAblAvA+EgiY1M76C6Zld7X3sx1sQRkOo3g5jJd5K59GQIDxtEOLYEhsE28PmrMLlDAXOltswh5DmtsXy74Zy3Gy7alBubuuDu8RIJIuZgXMQTHVaZVcOw2UQXZW5w4GLTuXX0t0F9VqUcOHkD3Xl2b2kQ0xo4AncRAPmU+HuAY+nku4yHDYwB+JC16NTPk9o0EN1A3GXWOU7DryhUcNCWVAXAVA3MBcwZIuJ7ouDpGq1MBhjV+L3RpyBNm+FovyUnUmF/cENjTLF7zaLK9rMvuyDGo6/caGPBaiBfRpwAwgAyZdIi0X56K19S0i1onqNvmqqLe6ywzD3iZlx0LnbTZTfWp02k1S1rQZc48uVzC1sSFO8t2OYRM6XGu3NZHaDtFQwzTLmuqRIptN99Z0/kryXaft/3SzCOI1BqXB1+GbjxXzyviXOJLnEknUmT81NszLc7R9qKuJcZJDIgM+Ecz1Mrz73c0iopplIOTASamw3VF7ShDUJtrbmlGyjKPBRkwVEpkIyqqTgkDzUgNVBABSCiAmUEpQ5vIz10UU2ogahqGtuullEeHXf5KLEK2U+i68My4gZiNBt9FKnQn/tH1Kvpvy+6FmZdIq1sDh5ALyXOEFo1nvNEzcCJI0sfBdtSuMwbmySe6Q1osSWlpbcmSWmIAnNa0rBGKF+dtRytExy/HJWv4llDtyTJmSCZnvXv+I6mOfLp4aTsS3KDJa2JDZbAAOfKA5sxDhaCLCJhZ9V76z8jfdzWfl7x7gkCLXA0t1VdBjq1yZAAAB3gEgEgbC0638tzCYEge42wz5JLmkBuUsDo/TMBx6wORhrTMy4+G4JpDhSIOziXWALS5pJbAjMRqNQtenw6mwjI41HFhLcjgcpALszsuggH/SYmV1UsMHHKGy97aYqgPOfvF3fLh3GN5A6hwAvY9NUAtc39MuyNa4ARVJpmHZQ1xIcDnLuTch3V2y5cLVYakYltMUWthhyj2bXE3F7kQIBIFuS7sLwtrR3ZyyS0GJaHEuA8oPO99DEqWG90buc1usXcQ0DrIMfyvQYbDxOeSWucNT8JNxeDIgX5fMybaIrtx4LCkTJhhHetOhP5/K1Rhw3bYTPy08yEOqQYibfkDforWMkTqZ2traOg1Ui07dO2FDmbDUz9Y038PFdTKMZU61VjGl73BrRMkwBqV887V/1GuaeE5QahH/yulZcrah6vtB2ko4NpDjmf/YNfnyXybtL2oq4t3eMM2YPdEb+KxsRiXPcXOcSSZJKqcVtiQ4pEpJBUOVJRThENIICYQXNd6hJAQm1VORCCojVA522SQmUQnKJapkIlFQhSATAThRdIBWsok+vULow2BLrnT6ladHhbjtkb9SsWyRDrTDa3pnUsP8z9F0MpAa3P0XXWwpZZosqadEmfuuffvl1+KY4UvPPVUvV1VsKltJzzAElahmYnwqe6fV1ZQbzvZd+H4O8628V2jg0b35BZnLSONtxgvPpRg6xzAg6i1pA1Mm94t3d5Hz2sO2WuzAPDySc+YtzU6Za0ZRAy+9eDlhsAgSeXA4cE2Fh8oP5K1cIwNsI5aAHoSPUwOSxbLG+CMFtblsUaDXe1AgZnS5pY1jMjWZc+jiQcrmi+XNBtvpUKEAGzGCo5wyloc0U6RYTUyWzG5kG4DRBm/HgKsAOENmPNokHWwuBMzYDYLoGLNwRbxmxsZEXs0WgHXeVznLMtxgiNNR7GtiRYGZiSC0gj7DrKtp0nGMxB6zcm0kjLEkEaeHi2kAEm+/r6+atbi2saTUcAOem3mbQpEzPkmIhdSw/P7Df8LI7R9p6GDYQ45qmzBrbWdgvKdrP6jRNPCW2NT9h+V81xGIc9xc8lxOpNz5r0UpLy3v6hsdpO1FbFu77oZswaDx5rBKcWUAV3iNORpJynKBQkUwhUOLICSCVA0wEAptQWBCAUIilRUnJEIolOUgUx65KiXrVRGqCp5VFgZVp4DAz3joubBYfO6Nhc+C3TTgdNh+VyyW9Q74q87kojRTw9YuOpVfto1XLicTJtr0Xn7Zl6u7TQrCDOaVBrJuPqs1tSNdQu2hXJv/CTWYarkifLq/6Brh69f8J4OiGuIIAKdNwb35sbfP1K4MVxKXGPBYiLW3Dd8tKanXLZfXAK5K+MO3OFk+3c7ncjxlei4fw32Ql0F/nl6Dr1UtSuONz5SmW+adRxCWGoFovqTJ6aW9c1bSc7PkIcT3bib2tcffxVgI01WrwXERmnugQBzPntoudLbty7Z4rFYiEsLSLdQT6Hnfl+66W0JuRlaNoF4jy/4XQKpdPPms/iHFm0gR7zthsPFd4rXe5ePdpjUO/FY9rGZnuho2mCfH1svnXaPj9SuSASGcuaux1epWdLySNgNB4LmdgCtxau9ynw2mHnH01XC2MZhwFl1Gja69NbbeTJTtUkpIcUw1bcwEdU2oUA3qiEsqkSqIqQSKByRDTCUqSgvA9ShQBQgpKimUkVIJlQBUgqJAK5rZVLTC6aTVmWqtPhOH/SqukTLWxvGs+C6ibD15+t1xcPqFsjY2K0qFDOcsxr9AT+F5rzrcy9dI8aZmMfK5mmPFemocFomM73E8mj91oYfheFZ/huf/5u/Gi5T1NK8amXpjpL253DxLDJjUrup4SrtSqH/KSvcUcSxvuUqbfBv1UnYtx8OUWXGest6r/rrHQx7s8O3heJd/hvA1v3fuQu3DdmahguLW87yf8A1t9V6trSVdTwZKzPWX/iGo6HHHmZlj4PgVJmv6h6iGjX4Qb/ADtZdpwsnT9vJbFDAdFpYbhk7Lj8lrzuZ27dlMcajh56lw8nb9lrUOFhozPgNG5WvUpspC93cv3WXiWvqnvTHLZJyxTj2zFPk/plY/GaspAgbnc/ssscNJ1XpxgANVxY2q1oK5zntM8O9MWOGHWwrWjRZeNrAaLp4pxMALyuMxkkr24MVrcy8vU5614gsbiZWU8qdR8qor6Va6h8TJfunYcZSamEgFthIJSgICAQEQmgQTKCFIlAoTahqAoLAEKUJIil6imoyqG1OUBCiiF34Vq4geS68C+4lS3huk8tDD04J8PqFr4RuhmOkSVTQohwmLruo0f5XiyWfSxYxUcZimI6m6iatWmJc0PA5WP2XfRoEfNd9PByF5JyRHp7Yxz52y8DXFS8xsG/krdwtAFV0uFAn3R42C3uF8KA0BJXnyWi36txM1jlVQwi0KGEmFoUMAZuF2mm2mJd5c1itJ824hxvn9Q4aOBi5sOZUK+Jju0/m5XVnOf0HJTp4UCFi2f1Vz37szqWEJMlXVKYaFdicY1oK8Zx7tKBIBVphvbxDffM824h28X4oGgiV4fi3GpkArM4pxouJWFVrElfU6foorzZ58/Wxrto6cTjJ3XDUdKRQF9GKxD5lrzbyiQlCkXJFaYKEnc1IOUQgYTRKZ0QRcgoQgEwUk5RBKkCoqQUVYhEFCIpUFNwUVQBSBUQU0Db6/KsY6Cq4QivUcFxQsCQvW0cGHCQvmWFr5SvYdn+P5YDj69fZeTNgm3NX0ul6msfjd6/C4LQGy9LhuDtLBlvzWPw7iFOoNR62XpuEYjIZYRHI3C+f8WratD3Zcs9u6KMPw3mFt8PwQF4XVSxLnbNjwXVJI2HgvVj6escw+blz3txLkqNizRdcdXDbu1WlUc0BeP7S9pW0m6ybrll6HLl8MUyxE8y0q+JY3ksHivaJjBqF4Pinal9SQDAWBiOIOcLkld+l/48xzdu/VY6/rzL0HGu05fMFeLxmPLje6hiKq4nOXvnFSnFYeW+e9/KT381AqIS3Uc9pgqKHBCoaSAkgYHNKEkwUQAJt6olOUUkJlDkQvBSCi1ShANCkVCVJouoLbIQEkFLgoqTkiqEgFCRKCTUAJNKmQgUrpo1NFzEJ0nqxOh6DBcSe3Qlei4f2pqtgLxeHctLB6/NfQw4qZI5hmMt68RL7J2f45UeBovSUsU4jVeR7KUT7MFema6Ey46ROoh5L5rzPMrcQJC+b9t2Fq+lASvnf9QhZXp45mGIme6HzmouasVe9ceJctZZ7avVHLkqulUhSJUF8yZ5dkikQhpTAuoqKkEEJFQEIlIFEKoAgIISQSlAQESgEboCZRQEITRCammUSoLAeiEghBW5RlWPCrIVCQVIJSgTWqQKRSCBlON0iUwJQdWGctzhwBcPELz9B1/2W/wq7h4hfS6K29w5XfauzlCKTfBaVUqrhdPLRb4D7KurWSfytLw2l3YV0rw/9TmQ0L1uCqw4Lzv9U6X6TXdVcUayaap6fI63zWXinXK0sUYCyKj5XPq7entorakgIK8DoCgBCJQCSEoRUssJphJ/QyNtkRGElIFIjkgCU4SYmHIG1IJZkwUDSQCiUEghIhNBOfUITzIQQcoFTcoGygAk5BTCoUoCYIQ0oGAhCAgkwr0XZ8zUYOoH1Xn6QkgAXJgDmZsPFe24XgW4J9N1XK+oYdBLmsb8wbkc/ovT0uTtuzau4fYK2IDGNHRZTsVffy9egsDHdt2u7paxmxMkkA7gAT1uVwM7UtZZuIqO01p2+XfXurERDx/Fvy9jSxBkGD5FU9v/ANTBOcNWkT5ryx7R03EOqV6gI0ApgtPiMy0h2sdVpuaR3SIP6D6madssQLLna0VtFvpa4p9PlHEKmyyt16rtvgKVNzXUjc++2IgnePh6j7LypXz8mT5LTMPZFdRoEolJDVhQEFBThFIJwkAnKISESm0oAJAoKTSgkAgpJygHIlJAQNMBCGlA4QAkFIQgIQpetkIqL1XKEKCTQokoQqhSkmhFMoQhEX4GplqMdye0+RBXt8Hxh5dczqL31++6ELlk+2q+XdUwrK8Zmi2kEt+gIVg4JTAB9k0xt6PRCF5/lvry6xELG4FjTmbSY13zjymFyY2nV9m52bustrzO31SQrW0z5lLcPH8VqZmX1lZLSkhemnhynyJUZTQtoSMyEIpJlCEDCQTQiCUQhCKITCSEQEJhCEUQpNaUIRA4IDChCKt9k7r5oQhRd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858963"/>
            <a:ext cx="5810250" cy="3876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2298" name="Picture 10" descr="http://www.chemistry-reference.com/thermochemistry/sodium%20peroxide%20zinc%20(water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04664"/>
            <a:ext cx="2596727" cy="1944216"/>
          </a:xfrm>
          <a:prstGeom prst="rect">
            <a:avLst/>
          </a:prstGeom>
          <a:noFill/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029" y="1988840"/>
            <a:ext cx="2827324" cy="261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034780"/>
            <a:ext cx="2732148" cy="28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0" y="609600"/>
            <a:ext cx="4191000" cy="457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HEAT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610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latin typeface="Comic Sans MS" pitchFamily="66" charset="0"/>
              </a:rPr>
              <a:t>HEAT (q) </a:t>
            </a:r>
            <a:r>
              <a:rPr lang="en-US" dirty="0">
                <a:latin typeface="Comic Sans MS" pitchFamily="66" charset="0"/>
              </a:rPr>
              <a:t>is the energy that transfers from one object to another when the two </a:t>
            </a:r>
            <a:r>
              <a:rPr lang="en-US" dirty="0" smtClean="0">
                <a:latin typeface="Comic Sans MS" pitchFamily="66" charset="0"/>
              </a:rPr>
              <a:t>objects </a:t>
            </a:r>
            <a:r>
              <a:rPr lang="en-US" dirty="0">
                <a:latin typeface="Comic Sans MS" pitchFamily="66" charset="0"/>
              </a:rPr>
              <a:t>are at different temperatures and in some kind of contact</a:t>
            </a:r>
          </a:p>
          <a:p>
            <a:pPr algn="l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e.g.   kettle heats on a gas flame</a:t>
            </a:r>
          </a:p>
          <a:p>
            <a:pPr algn="l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        cup of tea cools down </a:t>
            </a:r>
            <a:endParaRPr lang="en-US" dirty="0" smtClean="0"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</a:rPr>
              <a:t>       (</a:t>
            </a:r>
            <a:r>
              <a:rPr lang="en-US" dirty="0">
                <a:latin typeface="Comic Sans MS" pitchFamily="66" charset="0"/>
              </a:rPr>
              <a:t>loses energy as heat)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8197" name="Freeform 21"/>
          <p:cNvSpPr>
            <a:spLocks/>
          </p:cNvSpPr>
          <p:nvPr/>
        </p:nvSpPr>
        <p:spPr bwMode="auto">
          <a:xfrm>
            <a:off x="8018463" y="2362200"/>
            <a:ext cx="168275" cy="622300"/>
          </a:xfrm>
          <a:custGeom>
            <a:avLst/>
            <a:gdLst>
              <a:gd name="T0" fmla="*/ 8820151 w 212"/>
              <a:gd name="T1" fmla="*/ 494581513 h 783"/>
              <a:gd name="T2" fmla="*/ 10080625 w 212"/>
              <a:gd name="T3" fmla="*/ 493317839 h 783"/>
              <a:gd name="T4" fmla="*/ 15120939 w 212"/>
              <a:gd name="T5" fmla="*/ 488896570 h 783"/>
              <a:gd name="T6" fmla="*/ 22051169 w 212"/>
              <a:gd name="T7" fmla="*/ 482579790 h 783"/>
              <a:gd name="T8" fmla="*/ 31502353 w 212"/>
              <a:gd name="T9" fmla="*/ 473105414 h 783"/>
              <a:gd name="T10" fmla="*/ 42212419 w 212"/>
              <a:gd name="T11" fmla="*/ 461104486 h 783"/>
              <a:gd name="T12" fmla="*/ 52923291 w 212"/>
              <a:gd name="T13" fmla="*/ 447208046 h 783"/>
              <a:gd name="T14" fmla="*/ 63003913 w 212"/>
              <a:gd name="T15" fmla="*/ 431416891 h 783"/>
              <a:gd name="T16" fmla="*/ 73084535 w 212"/>
              <a:gd name="T17" fmla="*/ 413730125 h 783"/>
              <a:gd name="T18" fmla="*/ 81905476 w 212"/>
              <a:gd name="T19" fmla="*/ 394780579 h 783"/>
              <a:gd name="T20" fmla="*/ 88205468 w 212"/>
              <a:gd name="T21" fmla="*/ 373936317 h 783"/>
              <a:gd name="T22" fmla="*/ 91986098 w 212"/>
              <a:gd name="T23" fmla="*/ 351828382 h 783"/>
              <a:gd name="T24" fmla="*/ 91986098 w 212"/>
              <a:gd name="T25" fmla="*/ 329089404 h 783"/>
              <a:gd name="T26" fmla="*/ 88205468 w 212"/>
              <a:gd name="T27" fmla="*/ 305086752 h 783"/>
              <a:gd name="T28" fmla="*/ 80645002 w 212"/>
              <a:gd name="T29" fmla="*/ 279189384 h 783"/>
              <a:gd name="T30" fmla="*/ 66784543 w 212"/>
              <a:gd name="T31" fmla="*/ 253923058 h 783"/>
              <a:gd name="T32" fmla="*/ 47252730 w 212"/>
              <a:gd name="T33" fmla="*/ 227393853 h 783"/>
              <a:gd name="T34" fmla="*/ 43472894 w 212"/>
              <a:gd name="T35" fmla="*/ 223603626 h 783"/>
              <a:gd name="T36" fmla="*/ 34021715 w 212"/>
              <a:gd name="T37" fmla="*/ 209707981 h 783"/>
              <a:gd name="T38" fmla="*/ 22051169 w 212"/>
              <a:gd name="T39" fmla="*/ 188231833 h 783"/>
              <a:gd name="T40" fmla="*/ 11341100 w 212"/>
              <a:gd name="T41" fmla="*/ 161070791 h 783"/>
              <a:gd name="T42" fmla="*/ 2520156 w 212"/>
              <a:gd name="T43" fmla="*/ 126330089 h 783"/>
              <a:gd name="T44" fmla="*/ 0 w 212"/>
              <a:gd name="T45" fmla="*/ 87799136 h 783"/>
              <a:gd name="T46" fmla="*/ 5670550 w 212"/>
              <a:gd name="T47" fmla="*/ 46110600 h 783"/>
              <a:gd name="T48" fmla="*/ 23311643 w 212"/>
              <a:gd name="T49" fmla="*/ 0 h 783"/>
              <a:gd name="T50" fmla="*/ 22051169 w 212"/>
              <a:gd name="T51" fmla="*/ 1263674 h 783"/>
              <a:gd name="T52" fmla="*/ 20791488 w 212"/>
              <a:gd name="T53" fmla="*/ 5053108 h 783"/>
              <a:gd name="T54" fmla="*/ 19531013 w 212"/>
              <a:gd name="T55" fmla="*/ 10738053 h 783"/>
              <a:gd name="T56" fmla="*/ 17010858 w 212"/>
              <a:gd name="T57" fmla="*/ 19581389 h 783"/>
              <a:gd name="T58" fmla="*/ 15120939 w 212"/>
              <a:gd name="T59" fmla="*/ 29687608 h 783"/>
              <a:gd name="T60" fmla="*/ 13861258 w 212"/>
              <a:gd name="T61" fmla="*/ 41688536 h 783"/>
              <a:gd name="T62" fmla="*/ 12600781 w 212"/>
              <a:gd name="T63" fmla="*/ 55584988 h 783"/>
              <a:gd name="T64" fmla="*/ 13861258 w 212"/>
              <a:gd name="T65" fmla="*/ 70113264 h 783"/>
              <a:gd name="T66" fmla="*/ 15751177 w 212"/>
              <a:gd name="T67" fmla="*/ 86536257 h 783"/>
              <a:gd name="T68" fmla="*/ 19531013 w 212"/>
              <a:gd name="T69" fmla="*/ 103590292 h 783"/>
              <a:gd name="T70" fmla="*/ 25201561 w 212"/>
              <a:gd name="T71" fmla="*/ 121276983 h 783"/>
              <a:gd name="T72" fmla="*/ 34021715 w 212"/>
              <a:gd name="T73" fmla="*/ 140226529 h 783"/>
              <a:gd name="T74" fmla="*/ 45362812 w 212"/>
              <a:gd name="T75" fmla="*/ 159175280 h 783"/>
              <a:gd name="T76" fmla="*/ 59853520 w 212"/>
              <a:gd name="T77" fmla="*/ 178756662 h 783"/>
              <a:gd name="T78" fmla="*/ 78124846 w 212"/>
              <a:gd name="T79" fmla="*/ 198338045 h 783"/>
              <a:gd name="T80" fmla="*/ 100806246 w 212"/>
              <a:gd name="T81" fmla="*/ 217918683 h 783"/>
              <a:gd name="T82" fmla="*/ 102066720 w 212"/>
              <a:gd name="T83" fmla="*/ 219814194 h 783"/>
              <a:gd name="T84" fmla="*/ 105216344 w 212"/>
              <a:gd name="T85" fmla="*/ 224235463 h 783"/>
              <a:gd name="T86" fmla="*/ 110256655 w 212"/>
              <a:gd name="T87" fmla="*/ 230552243 h 783"/>
              <a:gd name="T88" fmla="*/ 115927204 w 212"/>
              <a:gd name="T89" fmla="*/ 239394781 h 783"/>
              <a:gd name="T90" fmla="*/ 121597752 w 212"/>
              <a:gd name="T91" fmla="*/ 250764668 h 783"/>
              <a:gd name="T92" fmla="*/ 126638063 w 212"/>
              <a:gd name="T93" fmla="*/ 264661107 h 783"/>
              <a:gd name="T94" fmla="*/ 130417900 w 212"/>
              <a:gd name="T95" fmla="*/ 279820426 h 783"/>
              <a:gd name="T96" fmla="*/ 133568292 w 212"/>
              <a:gd name="T97" fmla="*/ 298138135 h 783"/>
              <a:gd name="T98" fmla="*/ 132938055 w 212"/>
              <a:gd name="T99" fmla="*/ 317719517 h 783"/>
              <a:gd name="T100" fmla="*/ 129788456 w 212"/>
              <a:gd name="T101" fmla="*/ 339195616 h 783"/>
              <a:gd name="T102" fmla="*/ 122227989 w 212"/>
              <a:gd name="T103" fmla="*/ 361303552 h 783"/>
              <a:gd name="T104" fmla="*/ 110886893 w 212"/>
              <a:gd name="T105" fmla="*/ 385306204 h 783"/>
              <a:gd name="T106" fmla="*/ 95135697 w 212"/>
              <a:gd name="T107" fmla="*/ 411203572 h 783"/>
              <a:gd name="T108" fmla="*/ 72454298 w 212"/>
              <a:gd name="T109" fmla="*/ 437732876 h 783"/>
              <a:gd name="T110" fmla="*/ 44103131 w 212"/>
              <a:gd name="T111" fmla="*/ 465525755 h 783"/>
              <a:gd name="T112" fmla="*/ 8820151 w 212"/>
              <a:gd name="T113" fmla="*/ 494581513 h 78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12"/>
              <a:gd name="T172" fmla="*/ 0 h 783"/>
              <a:gd name="T173" fmla="*/ 212 w 212"/>
              <a:gd name="T174" fmla="*/ 783 h 78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12" h="783">
                <a:moveTo>
                  <a:pt x="14" y="783"/>
                </a:moveTo>
                <a:lnTo>
                  <a:pt x="16" y="781"/>
                </a:lnTo>
                <a:lnTo>
                  <a:pt x="24" y="774"/>
                </a:lnTo>
                <a:lnTo>
                  <a:pt x="35" y="764"/>
                </a:lnTo>
                <a:lnTo>
                  <a:pt x="50" y="749"/>
                </a:lnTo>
                <a:lnTo>
                  <a:pt x="67" y="730"/>
                </a:lnTo>
                <a:lnTo>
                  <a:pt x="84" y="708"/>
                </a:lnTo>
                <a:lnTo>
                  <a:pt x="100" y="683"/>
                </a:lnTo>
                <a:lnTo>
                  <a:pt x="116" y="655"/>
                </a:lnTo>
                <a:lnTo>
                  <a:pt x="130" y="625"/>
                </a:lnTo>
                <a:lnTo>
                  <a:pt x="140" y="592"/>
                </a:lnTo>
                <a:lnTo>
                  <a:pt x="146" y="557"/>
                </a:lnTo>
                <a:lnTo>
                  <a:pt x="146" y="521"/>
                </a:lnTo>
                <a:lnTo>
                  <a:pt x="140" y="483"/>
                </a:lnTo>
                <a:lnTo>
                  <a:pt x="128" y="442"/>
                </a:lnTo>
                <a:lnTo>
                  <a:pt x="106" y="402"/>
                </a:lnTo>
                <a:lnTo>
                  <a:pt x="75" y="360"/>
                </a:lnTo>
                <a:lnTo>
                  <a:pt x="69" y="354"/>
                </a:lnTo>
                <a:lnTo>
                  <a:pt x="54" y="332"/>
                </a:lnTo>
                <a:lnTo>
                  <a:pt x="35" y="298"/>
                </a:lnTo>
                <a:lnTo>
                  <a:pt x="18" y="255"/>
                </a:lnTo>
                <a:lnTo>
                  <a:pt x="4" y="200"/>
                </a:lnTo>
                <a:lnTo>
                  <a:pt x="0" y="139"/>
                </a:lnTo>
                <a:lnTo>
                  <a:pt x="9" y="73"/>
                </a:lnTo>
                <a:lnTo>
                  <a:pt x="37" y="0"/>
                </a:lnTo>
                <a:lnTo>
                  <a:pt x="35" y="2"/>
                </a:lnTo>
                <a:lnTo>
                  <a:pt x="33" y="8"/>
                </a:lnTo>
                <a:lnTo>
                  <a:pt x="31" y="17"/>
                </a:lnTo>
                <a:lnTo>
                  <a:pt x="27" y="31"/>
                </a:lnTo>
                <a:lnTo>
                  <a:pt x="24" y="47"/>
                </a:lnTo>
                <a:lnTo>
                  <a:pt x="22" y="66"/>
                </a:lnTo>
                <a:lnTo>
                  <a:pt x="20" y="88"/>
                </a:lnTo>
                <a:lnTo>
                  <a:pt x="22" y="111"/>
                </a:lnTo>
                <a:lnTo>
                  <a:pt x="25" y="137"/>
                </a:lnTo>
                <a:lnTo>
                  <a:pt x="31" y="164"/>
                </a:lnTo>
                <a:lnTo>
                  <a:pt x="40" y="192"/>
                </a:lnTo>
                <a:lnTo>
                  <a:pt x="54" y="222"/>
                </a:lnTo>
                <a:lnTo>
                  <a:pt x="72" y="252"/>
                </a:lnTo>
                <a:lnTo>
                  <a:pt x="95" y="283"/>
                </a:lnTo>
                <a:lnTo>
                  <a:pt x="124" y="314"/>
                </a:lnTo>
                <a:lnTo>
                  <a:pt x="160" y="345"/>
                </a:lnTo>
                <a:lnTo>
                  <a:pt x="162" y="348"/>
                </a:lnTo>
                <a:lnTo>
                  <a:pt x="167" y="355"/>
                </a:lnTo>
                <a:lnTo>
                  <a:pt x="175" y="365"/>
                </a:lnTo>
                <a:lnTo>
                  <a:pt x="184" y="379"/>
                </a:lnTo>
                <a:lnTo>
                  <a:pt x="193" y="397"/>
                </a:lnTo>
                <a:lnTo>
                  <a:pt x="201" y="419"/>
                </a:lnTo>
                <a:lnTo>
                  <a:pt x="207" y="443"/>
                </a:lnTo>
                <a:lnTo>
                  <a:pt x="212" y="472"/>
                </a:lnTo>
                <a:lnTo>
                  <a:pt x="211" y="503"/>
                </a:lnTo>
                <a:lnTo>
                  <a:pt x="206" y="537"/>
                </a:lnTo>
                <a:lnTo>
                  <a:pt x="194" y="572"/>
                </a:lnTo>
                <a:lnTo>
                  <a:pt x="176" y="610"/>
                </a:lnTo>
                <a:lnTo>
                  <a:pt x="151" y="651"/>
                </a:lnTo>
                <a:lnTo>
                  <a:pt x="115" y="693"/>
                </a:lnTo>
                <a:lnTo>
                  <a:pt x="70" y="737"/>
                </a:lnTo>
                <a:lnTo>
                  <a:pt x="14" y="783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198" name="Text Box 137"/>
          <p:cNvSpPr txBox="1">
            <a:spLocks noChangeArrowheads="1"/>
          </p:cNvSpPr>
          <p:nvPr/>
        </p:nvSpPr>
        <p:spPr bwMode="auto">
          <a:xfrm>
            <a:off x="304800" y="4495800"/>
            <a:ext cx="8686800" cy="2308324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omic Sans MS" pitchFamily="66" charset="0"/>
              </a:rPr>
              <a:t>Thermal energy:</a:t>
            </a:r>
            <a:r>
              <a:rPr lang="en-US" dirty="0">
                <a:latin typeface="Comic Sans MS" pitchFamily="66" charset="0"/>
              </a:rPr>
              <a:t> random molecular motion causes heat energy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Heat </a:t>
            </a:r>
            <a:r>
              <a:rPr lang="en-US" dirty="0">
                <a:latin typeface="Comic Sans MS" pitchFamily="66" charset="0"/>
              </a:rPr>
              <a:t>also stimulates </a:t>
            </a:r>
            <a:r>
              <a:rPr lang="en-US" dirty="0" smtClean="0">
                <a:latin typeface="Comic Sans MS" pitchFamily="66" charset="0"/>
              </a:rPr>
              <a:t>motion</a:t>
            </a:r>
          </a:p>
          <a:p>
            <a:pPr algn="l">
              <a:spcBef>
                <a:spcPct val="50000"/>
              </a:spcBef>
            </a:pP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  Temperature: </a:t>
            </a:r>
            <a:r>
              <a:rPr lang="en-US" dirty="0" smtClean="0">
                <a:latin typeface="Comic Sans MS" pitchFamily="66" charset="0"/>
              </a:rPr>
              <a:t>average kinetic energy of an objects 					particles</a:t>
            </a:r>
            <a:endParaRPr lang="en-US" b="1" dirty="0">
              <a:latin typeface="Comic Sans MS" pitchFamily="66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348880"/>
            <a:ext cx="257772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05000" y="457200"/>
            <a:ext cx="4953000" cy="519113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omic Sans MS" pitchFamily="66" charset="0"/>
              </a:rPr>
              <a:t>UNITS OF ENERGY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458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S.I. unit of energy is the joule (J)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Heat and work ( energy in transit) also measured in joules</a:t>
            </a:r>
          </a:p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 kJ (kilojoule)  =  1000</a:t>
            </a:r>
            <a:r>
              <a:rPr lang="en-US" baseline="30000">
                <a:latin typeface="Comic Sans MS" pitchFamily="66" charset="0"/>
              </a:rPr>
              <a:t> </a:t>
            </a:r>
            <a:r>
              <a:rPr lang="en-US">
                <a:latin typeface="Comic Sans MS" pitchFamily="66" charset="0"/>
              </a:rPr>
              <a:t>J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4343400"/>
            <a:ext cx="7772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Calorie (cal): 1 cal is the energy needed to raise the temperature of 1g of water by 1</a:t>
            </a:r>
            <a:r>
              <a:rPr lang="en-US" baseline="30000">
                <a:latin typeface="Comic Sans MS" pitchFamily="66" charset="0"/>
              </a:rPr>
              <a:t>o</a:t>
            </a:r>
            <a:r>
              <a:rPr lang="en-US">
                <a:latin typeface="Comic Sans MS" pitchFamily="66" charset="0"/>
              </a:rPr>
              <a:t>C</a:t>
            </a:r>
          </a:p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 cal  =  4.184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28625" y="2071688"/>
            <a:ext cx="83820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The heat supplied is equal to the change in another thermodynamic property called </a:t>
            </a:r>
            <a:r>
              <a:rPr lang="en-US" b="1">
                <a:latin typeface="Comic Sans MS" pitchFamily="66" charset="0"/>
              </a:rPr>
              <a:t>enthalpy (H)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i.e.  </a:t>
            </a:r>
            <a:r>
              <a:rPr lang="en-US" sz="2800" b="1">
                <a:latin typeface="Comic Sans MS" pitchFamily="66" charset="0"/>
                <a:sym typeface="Symbol" pitchFamily="18" charset="2"/>
              </a:rPr>
              <a:t>H</a:t>
            </a:r>
            <a:r>
              <a:rPr lang="en-US" sz="2800" b="1" baseline="-25000">
                <a:latin typeface="Comic Sans MS" pitchFamily="66" charset="0"/>
                <a:sym typeface="Symbol" pitchFamily="18" charset="2"/>
              </a:rPr>
              <a:t>system </a:t>
            </a:r>
            <a:r>
              <a:rPr lang="en-US" sz="2800" b="1">
                <a:latin typeface="Comic Sans MS" pitchFamily="66" charset="0"/>
                <a:sym typeface="Symbol" pitchFamily="18" charset="2"/>
              </a:rPr>
              <a:t>= +\- q</a:t>
            </a:r>
          </a:p>
          <a:p>
            <a:pPr>
              <a:spcBef>
                <a:spcPct val="50000"/>
              </a:spcBef>
            </a:pPr>
            <a:endParaRPr lang="en-US" sz="2800" b="1">
              <a:latin typeface="Comic Sans MS" pitchFamily="66" charset="0"/>
              <a:sym typeface="Symbol" pitchFamily="18" charset="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latin typeface="Comic Sans MS" pitchFamily="66" charset="0"/>
                <a:sym typeface="Symbol" pitchFamily="18" charset="2"/>
              </a:rPr>
              <a:t>H enthalpy change, the energy absorb or released to the surroundings when a system changes from reactants to products</a:t>
            </a:r>
            <a:endParaRPr lang="en-US">
              <a:latin typeface="Comic Sans MS" pitchFamily="66" charset="0"/>
              <a:sym typeface="Symbol" pitchFamily="18" charset="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Comic Sans MS" pitchFamily="66" charset="0"/>
                <a:sym typeface="Symbol" pitchFamily="18" charset="2"/>
              </a:rPr>
              <a:t> this relation is only valid at constant pressure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28813" y="500063"/>
            <a:ext cx="4876800" cy="457200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ENTHALPY (H)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1430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 (comes from Greek for “heat inside”)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8424936" cy="382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standard conditions for enthalpy changes(</a:t>
            </a:r>
            <a:r>
              <a:rPr lang="en-US" sz="28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D</a:t>
            </a:r>
            <a:r>
              <a:rPr lang="en-US" sz="28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H)</a:t>
            </a:r>
            <a:r>
              <a:rPr lang="en-CA" sz="28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are:</a:t>
            </a:r>
          </a:p>
          <a:p>
            <a:endParaRPr lang="en-CA" sz="2800" dirty="0"/>
          </a:p>
          <a:p>
            <a:pPr algn="l">
              <a:buFont typeface="Arial" pitchFamily="34" charset="0"/>
              <a:buChar char="•"/>
            </a:pPr>
            <a:r>
              <a:rPr lang="en-CA" sz="2800" dirty="0" smtClean="0"/>
              <a:t>298 K (25</a:t>
            </a:r>
            <a:r>
              <a:rPr lang="en-CA" sz="2800" baseline="30000" dirty="0" smtClean="0"/>
              <a:t>o</a:t>
            </a:r>
            <a:r>
              <a:rPr lang="en-CA" sz="2800" dirty="0" smtClean="0"/>
              <a:t>C)</a:t>
            </a:r>
          </a:p>
          <a:p>
            <a:pPr algn="l">
              <a:buFont typeface="Arial" pitchFamily="34" charset="0"/>
              <a:buChar char="•"/>
            </a:pPr>
            <a:endParaRPr lang="en-CA" sz="2800" dirty="0" smtClean="0"/>
          </a:p>
          <a:p>
            <a:pPr algn="l">
              <a:buFont typeface="Arial" pitchFamily="34" charset="0"/>
              <a:buChar char="•"/>
            </a:pPr>
            <a:r>
              <a:rPr lang="en-CA" sz="2800" dirty="0" smtClean="0"/>
              <a:t>100kPa</a:t>
            </a:r>
          </a:p>
          <a:p>
            <a:pPr algn="l">
              <a:buFont typeface="Arial" pitchFamily="34" charset="0"/>
              <a:buChar char="•"/>
            </a:pPr>
            <a:endParaRPr lang="en-CA" sz="2800" dirty="0" smtClean="0"/>
          </a:p>
          <a:p>
            <a:pPr algn="l">
              <a:buFont typeface="Arial" pitchFamily="34" charset="0"/>
              <a:buChar char="•"/>
            </a:pPr>
            <a:r>
              <a:rPr lang="en-CA" sz="2800" dirty="0"/>
              <a:t> </a:t>
            </a:r>
            <a:r>
              <a:rPr lang="en-CA" sz="2800" dirty="0" smtClean="0"/>
              <a:t>1 mol dm</a:t>
            </a:r>
            <a:r>
              <a:rPr lang="en-CA" sz="2800" baseline="30000" dirty="0" smtClean="0"/>
              <a:t>-3</a:t>
            </a:r>
          </a:p>
          <a:p>
            <a:pPr algn="l">
              <a:buFont typeface="Arial" pitchFamily="34" charset="0"/>
              <a:buChar char="•"/>
            </a:pPr>
            <a:endParaRPr lang="en-CA" sz="2800" baseline="30000" dirty="0" smtClean="0"/>
          </a:p>
          <a:p>
            <a:pPr algn="l">
              <a:buFont typeface="Arial" pitchFamily="34" charset="0"/>
              <a:buChar char="•"/>
            </a:pPr>
            <a:r>
              <a:rPr lang="en-CA" sz="2800" baseline="30000" dirty="0"/>
              <a:t> </a:t>
            </a:r>
            <a:r>
              <a:rPr lang="en-CA" sz="2800" dirty="0" smtClean="0"/>
              <a:t>all substances in their standard states</a:t>
            </a:r>
            <a:endParaRPr lang="en-CA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00125" y="2000250"/>
            <a:ext cx="6400800" cy="1752600"/>
          </a:xfrm>
          <a:noFill/>
        </p:spPr>
        <p:txBody>
          <a:bodyPr/>
          <a:lstStyle/>
          <a:p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H = H</a:t>
            </a:r>
            <a:r>
              <a:rPr lang="en-US" baseline="-25000" smtClean="0"/>
              <a:t>final</a:t>
            </a:r>
            <a:r>
              <a:rPr lang="en-US" smtClean="0"/>
              <a:t> - H</a:t>
            </a:r>
            <a:r>
              <a:rPr lang="en-US" baseline="-25000" smtClean="0"/>
              <a:t>initial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780165" y="3687763"/>
            <a:ext cx="1245533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dirty="0">
                <a:solidFill>
                  <a:srgbClr val="CC0066"/>
                </a:solidFill>
              </a:rPr>
              <a:t>heat in </a:t>
            </a:r>
          </a:p>
          <a:p>
            <a:r>
              <a:rPr lang="en-US" dirty="0">
                <a:solidFill>
                  <a:srgbClr val="CC0066"/>
                </a:solidFill>
              </a:rPr>
              <a:t>products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349378" y="3687763"/>
            <a:ext cx="1277593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dirty="0">
                <a:solidFill>
                  <a:srgbClr val="CC0066"/>
                </a:solidFill>
              </a:rPr>
              <a:t>heat in </a:t>
            </a:r>
          </a:p>
          <a:p>
            <a:r>
              <a:rPr lang="en-US" dirty="0">
                <a:solidFill>
                  <a:srgbClr val="CC0066"/>
                </a:solidFill>
              </a:rPr>
              <a:t>reactants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4114800" y="2590800"/>
            <a:ext cx="76200" cy="99060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5643563" y="2571750"/>
            <a:ext cx="985837" cy="108585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809411" y="4906963"/>
            <a:ext cx="184986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dirty="0">
                <a:solidFill>
                  <a:srgbClr val="CC0066"/>
                </a:solidFill>
              </a:rPr>
              <a:t>Heat released</a:t>
            </a:r>
          </a:p>
          <a:p>
            <a:r>
              <a:rPr lang="en-US" dirty="0">
                <a:solidFill>
                  <a:srgbClr val="CC0066"/>
                </a:solidFill>
              </a:rPr>
              <a:t> or absorbed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1219200" y="2590800"/>
            <a:ext cx="1524000" cy="220980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57250" y="285750"/>
            <a:ext cx="7772400" cy="1470025"/>
          </a:xfrm>
          <a:noFill/>
        </p:spPr>
        <p:txBody>
          <a:bodyPr/>
          <a:lstStyle/>
          <a:p>
            <a:r>
              <a:rPr lang="en-CA" dirty="0" smtClean="0"/>
              <a:t>Enthalpy Change,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H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5A92966848B1429A57019A1CCF176B" ma:contentTypeVersion="0" ma:contentTypeDescription="Create a new document." ma:contentTypeScope="" ma:versionID="415cc3727ad80b1514e1ed10842a348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127EE9B-A1B1-435E-8980-A33BA32A31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EF7BCF6-4304-4304-90B8-9D1657EB10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393016-5E64-41AD-A72F-F1595EECC486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1065</Words>
  <Application>Microsoft Office PowerPoint</Application>
  <PresentationFormat>On-screen Show (4:3)</PresentationFormat>
  <Paragraphs>167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Enthalpy Change, DH</vt:lpstr>
      <vt:lpstr>for example...</vt:lpstr>
      <vt:lpstr>for example...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Specific Heat Capacity, c</vt:lpstr>
      <vt:lpstr>Specific Heat Capacity, c</vt:lpstr>
      <vt:lpstr>PowerPoint Presentation</vt:lpstr>
      <vt:lpstr>for example,</vt:lpstr>
      <vt:lpstr>solution...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Gateway 2000 Licensed User.</dc:creator>
  <cp:lastModifiedBy>Morrison, Brent</cp:lastModifiedBy>
  <cp:revision>59</cp:revision>
  <cp:lastPrinted>2001-11-15T09:28:04Z</cp:lastPrinted>
  <dcterms:created xsi:type="dcterms:W3CDTF">2001-11-14T14:39:20Z</dcterms:created>
  <dcterms:modified xsi:type="dcterms:W3CDTF">2015-11-12T14:42:29Z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0x010100685A92966848B1429A57019A1CCF176B</vt:lpwstr>
  </property>
</Properties>
</file>