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5" r:id="rId7"/>
    <p:sldId id="291" r:id="rId8"/>
    <p:sldId id="266" r:id="rId9"/>
    <p:sldId id="287" r:id="rId10"/>
    <p:sldId id="288" r:id="rId11"/>
    <p:sldId id="267" r:id="rId12"/>
    <p:sldId id="268" r:id="rId13"/>
    <p:sldId id="269" r:id="rId14"/>
    <p:sldId id="270" r:id="rId15"/>
    <p:sldId id="261" r:id="rId16"/>
    <p:sldId id="262" r:id="rId17"/>
    <p:sldId id="294" r:id="rId18"/>
    <p:sldId id="271" r:id="rId19"/>
    <p:sldId id="295" r:id="rId20"/>
    <p:sldId id="296" r:id="rId21"/>
    <p:sldId id="277" r:id="rId22"/>
    <p:sldId id="281" r:id="rId23"/>
    <p:sldId id="282" r:id="rId24"/>
    <p:sldId id="278" r:id="rId25"/>
    <p:sldId id="279" r:id="rId26"/>
    <p:sldId id="293" r:id="rId27"/>
    <p:sldId id="289" r:id="rId28"/>
    <p:sldId id="280" r:id="rId29"/>
    <p:sldId id="274" r:id="rId30"/>
    <p:sldId id="264" r:id="rId3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FF33"/>
    <a:srgbClr val="003399"/>
    <a:srgbClr val="FF0000"/>
    <a:srgbClr val="336699"/>
    <a:srgbClr val="008080"/>
    <a:srgbClr val="0099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14" autoAdjust="0"/>
    <p:restoredTop sz="90709" autoAdjust="0"/>
  </p:normalViewPr>
  <p:slideViewPr>
    <p:cSldViewPr>
      <p:cViewPr varScale="1">
        <p:scale>
          <a:sx n="66" d="100"/>
          <a:sy n="66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CA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CA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CA"/>
              <a:t>Vector Unit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930E4E5-1E12-4ECA-9252-7D976B9C62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3882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CA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CA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CA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4513E0C-AEC0-49FB-B2C7-9960EEE6E6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72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1DE88-4D63-4E79-99B4-88FA4DF13FDF}" type="slidenum">
              <a:rPr lang="en-CA"/>
              <a:pPr/>
              <a:t>1</a:t>
            </a:fld>
            <a:endParaRPr lang="en-CA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0CA12-3C90-4947-9A60-430292F53CF7}" type="slidenum">
              <a:rPr lang="en-CA"/>
              <a:pPr/>
              <a:t>10</a:t>
            </a:fld>
            <a:endParaRPr lang="en-CA"/>
          </a:p>
        </p:txBody>
      </p:sp>
      <p:sp>
        <p:nvSpPr>
          <p:cNvPr id="768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ED400-E5AD-49F1-9F58-AD8B6A503171}" type="slidenum">
              <a:rPr lang="en-CA"/>
              <a:pPr/>
              <a:t>11</a:t>
            </a:fld>
            <a:endParaRPr lang="en-CA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6AD54-7BFD-4D47-BEA2-12EC1ECA99FF}" type="slidenum">
              <a:rPr lang="en-CA"/>
              <a:pPr/>
              <a:t>12</a:t>
            </a:fld>
            <a:endParaRPr lang="en-CA"/>
          </a:p>
        </p:txBody>
      </p:sp>
      <p:sp>
        <p:nvSpPr>
          <p:cNvPr id="50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F1A14-D3F9-4C24-BA82-A4FB62A6C2F7}" type="slidenum">
              <a:rPr lang="en-CA"/>
              <a:pPr/>
              <a:t>13</a:t>
            </a:fld>
            <a:endParaRPr lang="en-CA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F3463-0C60-4E69-9AFD-22BF19C479C5}" type="slidenum">
              <a:rPr lang="en-CA"/>
              <a:pPr/>
              <a:t>14</a:t>
            </a:fld>
            <a:endParaRPr lang="en-CA"/>
          </a:p>
        </p:txBody>
      </p:sp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764E7-79A3-4D76-AB8A-0F23594FBB61}" type="slidenum">
              <a:rPr lang="en-CA"/>
              <a:pPr/>
              <a:t>15</a:t>
            </a:fld>
            <a:endParaRPr lang="en-CA"/>
          </a:p>
        </p:txBody>
      </p:sp>
      <p:sp>
        <p:nvSpPr>
          <p:cNvPr id="532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B158B-51F6-4924-9BAE-AEA93539BDFC}" type="slidenum">
              <a:rPr lang="en-CA"/>
              <a:pPr/>
              <a:t>16</a:t>
            </a:fld>
            <a:endParaRPr lang="en-CA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5D811-A0BB-4DE4-A7D3-B7543D83A5D5}" type="slidenum">
              <a:rPr lang="en-CA"/>
              <a:pPr/>
              <a:t>17</a:t>
            </a:fld>
            <a:endParaRPr lang="en-CA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5D811-A0BB-4DE4-A7D3-B7543D83A5D5}" type="slidenum">
              <a:rPr lang="en-CA"/>
              <a:pPr/>
              <a:t>18</a:t>
            </a:fld>
            <a:endParaRPr lang="en-CA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5D811-A0BB-4DE4-A7D3-B7543D83A5D5}" type="slidenum">
              <a:rPr lang="en-CA"/>
              <a:pPr/>
              <a:t>19</a:t>
            </a:fld>
            <a:endParaRPr lang="en-CA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2DD2B-CBC2-4119-931D-63383A0978F3}" type="slidenum">
              <a:rPr lang="en-CA"/>
              <a:pPr/>
              <a:t>2</a:t>
            </a:fld>
            <a:endParaRPr lang="en-CA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5D811-A0BB-4DE4-A7D3-B7543D83A5D5}" type="slidenum">
              <a:rPr lang="en-CA"/>
              <a:pPr/>
              <a:t>20</a:t>
            </a:fld>
            <a:endParaRPr lang="en-CA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74518-E5B4-4234-8349-F8449F13173F}" type="slidenum">
              <a:rPr lang="en-CA"/>
              <a:pPr/>
              <a:t>21</a:t>
            </a:fld>
            <a:endParaRPr lang="en-CA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BB419-1B8B-4285-9413-8A173EA056A2}" type="slidenum">
              <a:rPr lang="en-CA"/>
              <a:pPr/>
              <a:t>22</a:t>
            </a:fld>
            <a:endParaRPr lang="en-CA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DA26B-4043-4199-BF44-81CAD4DD2048}" type="slidenum">
              <a:rPr lang="en-CA"/>
              <a:pPr/>
              <a:t>23</a:t>
            </a:fld>
            <a:endParaRPr lang="en-CA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6F8DA-C12E-402B-81F0-09E0E45E0EEC}" type="slidenum">
              <a:rPr lang="en-CA"/>
              <a:pPr/>
              <a:t>24</a:t>
            </a:fld>
            <a:endParaRPr lang="en-CA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DAF6A8-C764-4921-BAB6-30215CA7402E}" type="slidenum">
              <a:rPr lang="en-CA"/>
              <a:pPr/>
              <a:t>25</a:t>
            </a:fld>
            <a:endParaRPr lang="en-CA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DAF6A8-C764-4921-BAB6-30215CA7402E}" type="slidenum">
              <a:rPr lang="en-CA"/>
              <a:pPr/>
              <a:t>26</a:t>
            </a:fld>
            <a:endParaRPr lang="en-CA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C5CDF-072C-4CC0-BACC-B24A1C28A242}" type="slidenum">
              <a:rPr lang="en-CA"/>
              <a:pPr/>
              <a:t>27</a:t>
            </a:fld>
            <a:endParaRPr lang="en-CA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507B0-C2F0-4B12-8E13-49C44C85A64A}" type="slidenum">
              <a:rPr lang="en-CA"/>
              <a:pPr/>
              <a:t>28</a:t>
            </a:fld>
            <a:endParaRPr lang="en-CA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3DEF7-3F0E-4469-BF41-9A9987604D78}" type="slidenum">
              <a:rPr lang="en-CA"/>
              <a:pPr/>
              <a:t>29</a:t>
            </a:fld>
            <a:endParaRPr lang="en-CA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8481D-BF4D-4343-B934-0A7BC1F589D2}" type="slidenum">
              <a:rPr lang="en-CA"/>
              <a:pPr/>
              <a:t>3</a:t>
            </a:fld>
            <a:endParaRPr lang="en-CA"/>
          </a:p>
        </p:txBody>
      </p:sp>
      <p:sp>
        <p:nvSpPr>
          <p:cNvPr id="440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2922A-DAC3-4763-9760-6F587FEF81BC}" type="slidenum">
              <a:rPr lang="en-CA"/>
              <a:pPr/>
              <a:t>30</a:t>
            </a:fld>
            <a:endParaRPr lang="en-CA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7C822-B3CA-48BB-AC57-B762C2103EED}" type="slidenum">
              <a:rPr lang="en-CA"/>
              <a:pPr/>
              <a:t>4</a:t>
            </a:fld>
            <a:endParaRPr lang="en-CA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4CC1E-76A1-4DA7-AE87-87066BCF3B51}" type="slidenum">
              <a:rPr lang="en-CA"/>
              <a:pPr/>
              <a:t>5</a:t>
            </a:fld>
            <a:endParaRPr lang="en-CA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A3344-C543-4338-BE0C-2B63A7C57996}" type="slidenum">
              <a:rPr lang="en-CA"/>
              <a:pPr/>
              <a:t>6</a:t>
            </a:fld>
            <a:endParaRPr lang="en-CA"/>
          </a:p>
        </p:txBody>
      </p:sp>
      <p:sp>
        <p:nvSpPr>
          <p:cNvPr id="47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062A6-EF9E-4A5B-9153-6F0850224A07}" type="slidenum">
              <a:rPr lang="en-CA"/>
              <a:pPr/>
              <a:t>7</a:t>
            </a:fld>
            <a:endParaRPr lang="en-CA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69BB1-0956-4886-B378-4883383CB58A}" type="slidenum">
              <a:rPr lang="en-CA"/>
              <a:pPr/>
              <a:t>8</a:t>
            </a:fld>
            <a:endParaRPr lang="en-CA"/>
          </a:p>
        </p:txBody>
      </p:sp>
      <p:sp>
        <p:nvSpPr>
          <p:cNvPr id="48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89501-A136-4658-8243-CF26FBE6A547}" type="slidenum">
              <a:rPr lang="en-CA"/>
              <a:pPr/>
              <a:t>9</a:t>
            </a:fld>
            <a:endParaRPr lang="en-CA"/>
          </a:p>
        </p:txBody>
      </p:sp>
      <p:sp>
        <p:nvSpPr>
          <p:cNvPr id="747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A3E08B-31A7-4460-A10A-6AD2873032BB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87444-687D-4883-8E8E-B8706CF17E4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688AC-30FA-48B0-96B0-F130118330A4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E3C2E7-2D36-4AEF-824E-5C8D357EE1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B4B7D-B6DD-43A9-9602-4C64BBE664FB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EF8F3-8C90-41B1-9373-46B77306406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4FFAD-C5D7-4AFD-9F4F-1272F79CC2A4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5B1F8-F787-404B-BFD9-5F66A63D306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CB4AE8-56A6-4C67-A9EF-0FA0EF288FD5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1C106-448A-4035-803A-E1E4AF413F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750973-785A-4F4A-B6D8-057DE9E35357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34FD7-4703-4C5A-9363-687447CC0DC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FEB0A-F73F-4315-94F0-33F2FB6CAAC2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E48CAD-8625-4E2F-8CF5-901F85E8744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19EBE5-7AAB-4903-8BBB-E0EDD07A7364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56A5D-F336-4956-AE32-05BFF196E9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F010A-8381-42BF-83BC-4712E1B8C9D2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98EB9-FF31-4BF0-958C-AB4A5B3912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9207A-DFE8-4FC8-A032-304F69DB28A1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124AC-0D13-4445-876A-44A76FAAE8B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048062B-FC29-4AA7-8D82-0A17B5614714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271BB0B-A6D8-4C91-A4AA-07FF5ADF6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95E7585-CE0F-46DA-AB11-1B7A8B5883D5}" type="datetime1">
              <a:rPr lang="en-CA" smtClean="0"/>
              <a:pPr/>
              <a:t>23/09/2019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1B2B5F4-2E68-47AE-9709-CDEA26FCC47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zucchetto\My%20Documents\My%20Music\Musics%20%233\EMERSON,%20LAKE%20&amp;%20PALMER%20THE%20SHOW%20THAT%20NEVER%20ENDS.MP3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4AF5A5BD-6A48-4938-8068-48CC105319ED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9CBE880-A480-4E19-8A06-472959256ECC}" type="slidenum">
              <a:rPr lang="en-CA"/>
              <a:pPr/>
              <a:t>1</a:t>
            </a:fld>
            <a:endParaRPr lang="en-CA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Vector Unit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grpSp>
        <p:nvGrpSpPr>
          <p:cNvPr id="15" name="Group 14"/>
          <p:cNvGrpSpPr/>
          <p:nvPr/>
        </p:nvGrpSpPr>
        <p:grpSpPr>
          <a:xfrm>
            <a:off x="4286248" y="1714488"/>
            <a:ext cx="3286148" cy="3143272"/>
            <a:chOff x="4286248" y="1714488"/>
            <a:chExt cx="3286148" cy="3143272"/>
          </a:xfrm>
        </p:grpSpPr>
        <p:pic>
          <p:nvPicPr>
            <p:cNvPr id="7" name="Picture 6" descr="tn_mountain300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57686" y="1714488"/>
              <a:ext cx="2762266" cy="264320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cxnSp>
          <p:nvCxnSpPr>
            <p:cNvPr id="9" name="Straight Arrow Connector 8"/>
            <p:cNvCxnSpPr/>
            <p:nvPr/>
          </p:nvCxnSpPr>
          <p:spPr>
            <a:xfrm flipV="1">
              <a:off x="4286248" y="3143248"/>
              <a:ext cx="3286148" cy="171451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>
              <a:off x="6000760" y="1785926"/>
              <a:ext cx="1571636" cy="1285884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3643306" y="2428868"/>
              <a:ext cx="3000396" cy="171451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Direction</a:t>
            </a:r>
            <a:endParaRPr lang="en-CA"/>
          </a:p>
        </p:txBody>
      </p:sp>
      <p:sp>
        <p:nvSpPr>
          <p:cNvPr id="75779" name="Rectangle 1027"/>
          <p:cNvSpPr>
            <a:spLocks noGrp="1" noChangeArrowheads="1"/>
          </p:cNvSpPr>
          <p:nvPr>
            <p:ph idx="1"/>
          </p:nvPr>
        </p:nvSpPr>
        <p:spPr>
          <a:xfrm>
            <a:off x="500034" y="1428736"/>
            <a:ext cx="8429684" cy="175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Every vector has two ways of indicating directions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only need to state one of them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example: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65 m at </a:t>
            </a:r>
            <a:r>
              <a:rPr lang="en-US" sz="2200" dirty="0">
                <a:solidFill>
                  <a:srgbClr val="FF0066"/>
                </a:solidFill>
              </a:rPr>
              <a:t>22</a:t>
            </a:r>
            <a:r>
              <a:rPr lang="en-US" sz="2200" baseline="30000" dirty="0">
                <a:solidFill>
                  <a:srgbClr val="FF0066"/>
                </a:solidFill>
              </a:rPr>
              <a:t>o</a:t>
            </a:r>
            <a:r>
              <a:rPr lang="en-US" sz="2200" dirty="0">
                <a:solidFill>
                  <a:srgbClr val="FF0066"/>
                </a:solidFill>
              </a:rPr>
              <a:t> N of W      </a:t>
            </a:r>
            <a:r>
              <a:rPr lang="en-US" sz="2200" dirty="0"/>
              <a:t>or</a:t>
            </a:r>
            <a:r>
              <a:rPr lang="en-US" sz="2200" dirty="0">
                <a:solidFill>
                  <a:srgbClr val="FF0066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tx2"/>
                </a:solidFill>
              </a:rPr>
              <a:t>65 m</a:t>
            </a:r>
            <a:r>
              <a:rPr lang="en-US" sz="2200" dirty="0">
                <a:solidFill>
                  <a:srgbClr val="FF0066"/>
                </a:solidFill>
              </a:rPr>
              <a:t> </a:t>
            </a:r>
            <a:r>
              <a:rPr lang="en-US" sz="2200" dirty="0"/>
              <a:t>at</a:t>
            </a:r>
            <a:r>
              <a:rPr lang="en-US" sz="2200" dirty="0">
                <a:solidFill>
                  <a:srgbClr val="FF0066"/>
                </a:solidFill>
              </a:rPr>
              <a:t> 68</a:t>
            </a:r>
            <a:r>
              <a:rPr lang="en-US" sz="2200" baseline="30000" dirty="0">
                <a:solidFill>
                  <a:srgbClr val="FF0066"/>
                </a:solidFill>
              </a:rPr>
              <a:t>o</a:t>
            </a:r>
            <a:r>
              <a:rPr lang="en-US" sz="2200" dirty="0">
                <a:solidFill>
                  <a:srgbClr val="FF0066"/>
                </a:solidFill>
              </a:rPr>
              <a:t> W of N   </a:t>
            </a:r>
            <a:r>
              <a:rPr lang="en-US" sz="2200" dirty="0">
                <a:solidFill>
                  <a:srgbClr val="66FF33"/>
                </a:solidFill>
              </a:rPr>
              <a:t>(same direction)</a:t>
            </a:r>
          </a:p>
          <a:p>
            <a:pPr>
              <a:lnSpc>
                <a:spcPct val="90000"/>
              </a:lnSpc>
            </a:pPr>
            <a:endParaRPr lang="en-CA" sz="2400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48C0-D0BF-444C-B86A-50387AB0C070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E45E6-89B5-431E-8101-62AFA1CC6218}" type="slidenum">
              <a:rPr lang="en-CA"/>
              <a:pPr/>
              <a:t>10</a:t>
            </a:fld>
            <a:endParaRPr lang="en-CA"/>
          </a:p>
        </p:txBody>
      </p:sp>
      <p:grpSp>
        <p:nvGrpSpPr>
          <p:cNvPr id="17" name="Group 16"/>
          <p:cNvGrpSpPr/>
          <p:nvPr/>
        </p:nvGrpSpPr>
        <p:grpSpPr>
          <a:xfrm>
            <a:off x="3276600" y="3810000"/>
            <a:ext cx="4141788" cy="2500313"/>
            <a:chOff x="3276600" y="3810000"/>
            <a:chExt cx="4141788" cy="2500313"/>
          </a:xfrm>
        </p:grpSpPr>
        <p:sp>
          <p:nvSpPr>
            <p:cNvPr id="75780" name="Line 1028"/>
            <p:cNvSpPr>
              <a:spLocks noChangeShapeType="1"/>
            </p:cNvSpPr>
            <p:nvPr/>
          </p:nvSpPr>
          <p:spPr bwMode="auto">
            <a:xfrm flipV="1">
              <a:off x="5486400" y="4267200"/>
              <a:ext cx="0" cy="1600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1" name="Line 1029"/>
            <p:cNvSpPr>
              <a:spLocks noChangeShapeType="1"/>
            </p:cNvSpPr>
            <p:nvPr/>
          </p:nvSpPr>
          <p:spPr bwMode="auto">
            <a:xfrm>
              <a:off x="4495800" y="5105400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2" name="Text Box 1030"/>
            <p:cNvSpPr txBox="1">
              <a:spLocks noChangeArrowheads="1"/>
            </p:cNvSpPr>
            <p:nvPr/>
          </p:nvSpPr>
          <p:spPr bwMode="auto">
            <a:xfrm>
              <a:off x="5257800" y="38100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en-CA"/>
            </a:p>
          </p:txBody>
        </p:sp>
        <p:sp>
          <p:nvSpPr>
            <p:cNvPr id="75783" name="Text Box 1031"/>
            <p:cNvSpPr txBox="1">
              <a:spLocks noChangeArrowheads="1"/>
            </p:cNvSpPr>
            <p:nvPr/>
          </p:nvSpPr>
          <p:spPr bwMode="auto">
            <a:xfrm>
              <a:off x="6580188" y="484505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  <a:endParaRPr lang="en-CA"/>
            </a:p>
          </p:txBody>
        </p:sp>
        <p:sp>
          <p:nvSpPr>
            <p:cNvPr id="75784" name="Text Box 1032"/>
            <p:cNvSpPr txBox="1">
              <a:spLocks noChangeArrowheads="1"/>
            </p:cNvSpPr>
            <p:nvPr/>
          </p:nvSpPr>
          <p:spPr bwMode="auto">
            <a:xfrm>
              <a:off x="5284788" y="5853113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</a:t>
              </a:r>
              <a:endParaRPr lang="en-CA"/>
            </a:p>
          </p:txBody>
        </p:sp>
        <p:sp>
          <p:nvSpPr>
            <p:cNvPr id="75785" name="Text Box 1033"/>
            <p:cNvSpPr txBox="1">
              <a:spLocks noChangeArrowheads="1"/>
            </p:cNvSpPr>
            <p:nvPr/>
          </p:nvSpPr>
          <p:spPr bwMode="auto">
            <a:xfrm>
              <a:off x="3898900" y="4894263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</a:t>
              </a:r>
              <a:endParaRPr lang="en-CA"/>
            </a:p>
          </p:txBody>
        </p:sp>
        <p:sp>
          <p:nvSpPr>
            <p:cNvPr id="75786" name="Text Box 1034"/>
            <p:cNvSpPr txBox="1">
              <a:spLocks noChangeArrowheads="1"/>
            </p:cNvSpPr>
            <p:nvPr/>
          </p:nvSpPr>
          <p:spPr bwMode="auto">
            <a:xfrm>
              <a:off x="3276600" y="400685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65 m</a:t>
              </a:r>
              <a:endParaRPr lang="en-CA"/>
            </a:p>
          </p:txBody>
        </p:sp>
        <p:sp>
          <p:nvSpPr>
            <p:cNvPr id="75787" name="Line 1035"/>
            <p:cNvSpPr>
              <a:spLocks noChangeShapeType="1"/>
            </p:cNvSpPr>
            <p:nvPr/>
          </p:nvSpPr>
          <p:spPr bwMode="auto">
            <a:xfrm flipH="1" flipV="1">
              <a:off x="4159250" y="4321175"/>
              <a:ext cx="1295400" cy="76200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Text Box 1036"/>
            <p:cNvSpPr txBox="1">
              <a:spLocks noChangeArrowheads="1"/>
            </p:cNvSpPr>
            <p:nvPr/>
          </p:nvSpPr>
          <p:spPr bwMode="auto">
            <a:xfrm>
              <a:off x="4191000" y="4724400"/>
              <a:ext cx="762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22</a:t>
              </a:r>
              <a:r>
                <a:rPr lang="en-US" sz="1600" baseline="30000"/>
                <a:t>o</a:t>
              </a:r>
              <a:endParaRPr lang="en-CA" sz="1600" baseline="30000"/>
            </a:p>
          </p:txBody>
        </p:sp>
        <p:sp>
          <p:nvSpPr>
            <p:cNvPr id="75789" name="Text Box 1037"/>
            <p:cNvSpPr txBox="1">
              <a:spLocks noChangeArrowheads="1"/>
            </p:cNvSpPr>
            <p:nvPr/>
          </p:nvSpPr>
          <p:spPr bwMode="auto">
            <a:xfrm>
              <a:off x="4648200" y="4267200"/>
              <a:ext cx="762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68</a:t>
              </a:r>
              <a:r>
                <a:rPr lang="en-US" sz="1600" baseline="30000"/>
                <a:t>o</a:t>
              </a:r>
              <a:endParaRPr lang="en-CA" sz="1600" baseline="30000"/>
            </a:p>
          </p:txBody>
        </p:sp>
      </p:grpSp>
      <p:sp>
        <p:nvSpPr>
          <p:cNvPr id="75790" name="Text Box 1038"/>
          <p:cNvSpPr txBox="1">
            <a:spLocks noChangeArrowheads="1"/>
          </p:cNvSpPr>
          <p:nvPr/>
        </p:nvSpPr>
        <p:spPr bwMode="auto">
          <a:xfrm>
            <a:off x="381000" y="52578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6FF33"/>
                </a:solidFill>
              </a:rPr>
              <a:t>Remember, you only need one direction!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72100" y="2714620"/>
            <a:ext cx="314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Note: The two directions must </a:t>
            </a:r>
            <a:r>
              <a:rPr lang="en-US" sz="1800" dirty="0" smtClean="0">
                <a:solidFill>
                  <a:srgbClr val="FF0066"/>
                </a:solidFill>
              </a:rPr>
              <a:t>always</a:t>
            </a:r>
            <a:r>
              <a:rPr lang="en-US" sz="1800" dirty="0" smtClean="0">
                <a:solidFill>
                  <a:srgbClr val="FFFF00"/>
                </a:solidFill>
              </a:rPr>
              <a:t> add up to 90</a:t>
            </a:r>
            <a:r>
              <a:rPr lang="en-US" sz="1800" baseline="30000" dirty="0" smtClean="0">
                <a:solidFill>
                  <a:srgbClr val="FFFF00"/>
                </a:solidFill>
              </a:rPr>
              <a:t>o</a:t>
            </a:r>
            <a:r>
              <a:rPr lang="en-US" sz="1800" dirty="0" smtClean="0">
                <a:solidFill>
                  <a:srgbClr val="FFFF00"/>
                </a:solidFill>
              </a:rPr>
              <a:t>. Why?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  <p:bldP spid="75790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772400" cy="914400"/>
          </a:xfrm>
        </p:spPr>
        <p:txBody>
          <a:bodyPr/>
          <a:lstStyle/>
          <a:p>
            <a:r>
              <a:rPr lang="en-US" sz="2800" dirty="0"/>
              <a:t>Vector Direction</a:t>
            </a:r>
            <a:endParaRPr lang="en-CA" sz="2800" dirty="0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892975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Now try these: </a:t>
            </a:r>
            <a:r>
              <a:rPr lang="en-US" sz="2400" dirty="0">
                <a:solidFill>
                  <a:srgbClr val="FF0066"/>
                </a:solidFill>
              </a:rPr>
              <a:t>State the magnitude of each vector and give both possible directions</a:t>
            </a:r>
          </a:p>
          <a:p>
            <a:pPr>
              <a:lnSpc>
                <a:spcPct val="90000"/>
              </a:lnSpc>
            </a:pPr>
            <a:endParaRPr lang="en-CA" sz="2400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BCA2-B7D3-4409-84C2-A3D07763DF7C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BA9-2444-46E3-8D43-3A0E3D969A83}" type="slidenum">
              <a:rPr lang="en-CA"/>
              <a:pPr/>
              <a:t>11</a:t>
            </a:fld>
            <a:endParaRPr lang="en-CA"/>
          </a:p>
        </p:txBody>
      </p:sp>
      <p:grpSp>
        <p:nvGrpSpPr>
          <p:cNvPr id="27" name="Group 26"/>
          <p:cNvGrpSpPr/>
          <p:nvPr/>
        </p:nvGrpSpPr>
        <p:grpSpPr>
          <a:xfrm>
            <a:off x="1285852" y="2285992"/>
            <a:ext cx="2552704" cy="2119322"/>
            <a:chOff x="1285852" y="2285992"/>
            <a:chExt cx="2552704" cy="2119322"/>
          </a:xfrm>
        </p:grpSpPr>
        <p:sp>
          <p:nvSpPr>
            <p:cNvPr id="20492" name="Text Box 1036"/>
            <p:cNvSpPr txBox="1">
              <a:spLocks noChangeArrowheads="1"/>
            </p:cNvSpPr>
            <p:nvPr/>
          </p:nvSpPr>
          <p:spPr bwMode="auto">
            <a:xfrm>
              <a:off x="1285852" y="2285992"/>
              <a:ext cx="1143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35 N</a:t>
              </a:r>
              <a:endParaRPr lang="en-CA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1781156" y="2347914"/>
              <a:ext cx="2057400" cy="2057400"/>
              <a:chOff x="1781156" y="2347914"/>
              <a:chExt cx="2057400" cy="2057400"/>
            </a:xfrm>
          </p:grpSpPr>
          <p:sp>
            <p:nvSpPr>
              <p:cNvPr id="20490" name="Line 1034"/>
              <p:cNvSpPr>
                <a:spLocks noChangeShapeType="1"/>
              </p:cNvSpPr>
              <p:nvPr/>
            </p:nvSpPr>
            <p:spPr bwMode="auto">
              <a:xfrm flipH="1" flipV="1">
                <a:off x="1781156" y="2652714"/>
                <a:ext cx="1066800" cy="990600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1857356" y="2347914"/>
                <a:ext cx="1981200" cy="2057400"/>
                <a:chOff x="1857356" y="2347914"/>
                <a:chExt cx="1981200" cy="2057400"/>
              </a:xfrm>
            </p:grpSpPr>
            <p:sp>
              <p:nvSpPr>
                <p:cNvPr id="20484" name="Line 1028"/>
                <p:cNvSpPr>
                  <a:spLocks noChangeShapeType="1"/>
                </p:cNvSpPr>
                <p:nvPr/>
              </p:nvSpPr>
              <p:spPr bwMode="auto">
                <a:xfrm flipV="1">
                  <a:off x="2847956" y="2805114"/>
                  <a:ext cx="0" cy="16002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85" name="Line 1029"/>
                <p:cNvSpPr>
                  <a:spLocks noChangeShapeType="1"/>
                </p:cNvSpPr>
                <p:nvPr/>
              </p:nvSpPr>
              <p:spPr bwMode="auto">
                <a:xfrm>
                  <a:off x="1857356" y="3643314"/>
                  <a:ext cx="19812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86" name="Text Box 1030"/>
                <p:cNvSpPr txBox="1">
                  <a:spLocks noChangeArrowheads="1"/>
                </p:cNvSpPr>
                <p:nvPr/>
              </p:nvSpPr>
              <p:spPr bwMode="auto">
                <a:xfrm>
                  <a:off x="2619356" y="2347914"/>
                  <a:ext cx="6096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N</a:t>
                  </a:r>
                  <a:endParaRPr lang="en-CA"/>
                </a:p>
              </p:txBody>
            </p:sp>
            <p:sp>
              <p:nvSpPr>
                <p:cNvPr id="20494" name="Text Box 1038"/>
                <p:cNvSpPr txBox="1">
                  <a:spLocks noChangeArrowheads="1"/>
                </p:cNvSpPr>
                <p:nvPr/>
              </p:nvSpPr>
              <p:spPr bwMode="auto">
                <a:xfrm>
                  <a:off x="1857356" y="3186114"/>
                  <a:ext cx="609600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/>
                    <a:t>24</a:t>
                  </a:r>
                  <a:r>
                    <a:rPr lang="en-US" sz="1600" baseline="30000"/>
                    <a:t>o</a:t>
                  </a:r>
                  <a:endParaRPr lang="en-CA" sz="1600" baseline="30000"/>
                </a:p>
              </p:txBody>
            </p:sp>
          </p:grpSp>
        </p:grpSp>
      </p:grpSp>
      <p:grpSp>
        <p:nvGrpSpPr>
          <p:cNvPr id="25" name="Group 24"/>
          <p:cNvGrpSpPr/>
          <p:nvPr/>
        </p:nvGrpSpPr>
        <p:grpSpPr>
          <a:xfrm>
            <a:off x="5703902" y="2325689"/>
            <a:ext cx="2590800" cy="2393950"/>
            <a:chOff x="5703902" y="2325689"/>
            <a:chExt cx="2590800" cy="2393950"/>
          </a:xfrm>
        </p:grpSpPr>
        <p:sp>
          <p:nvSpPr>
            <p:cNvPr id="20487" name="Line 1031"/>
            <p:cNvSpPr>
              <a:spLocks noChangeShapeType="1"/>
            </p:cNvSpPr>
            <p:nvPr/>
          </p:nvSpPr>
          <p:spPr bwMode="auto">
            <a:xfrm flipV="1">
              <a:off x="6694502" y="2782889"/>
              <a:ext cx="0" cy="1600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Line 1032"/>
            <p:cNvSpPr>
              <a:spLocks noChangeShapeType="1"/>
            </p:cNvSpPr>
            <p:nvPr/>
          </p:nvSpPr>
          <p:spPr bwMode="auto">
            <a:xfrm>
              <a:off x="5703902" y="3621089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Text Box 1033"/>
            <p:cNvSpPr txBox="1">
              <a:spLocks noChangeArrowheads="1"/>
            </p:cNvSpPr>
            <p:nvPr/>
          </p:nvSpPr>
          <p:spPr bwMode="auto">
            <a:xfrm>
              <a:off x="6465902" y="2325689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en-CA"/>
            </a:p>
          </p:txBody>
        </p:sp>
        <p:sp>
          <p:nvSpPr>
            <p:cNvPr id="20491" name="Line 1035"/>
            <p:cNvSpPr>
              <a:spLocks noChangeShapeType="1"/>
            </p:cNvSpPr>
            <p:nvPr/>
          </p:nvSpPr>
          <p:spPr bwMode="auto">
            <a:xfrm>
              <a:off x="6715140" y="3643314"/>
              <a:ext cx="1371600" cy="60960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Text Box 1037"/>
            <p:cNvSpPr txBox="1">
              <a:spLocks noChangeArrowheads="1"/>
            </p:cNvSpPr>
            <p:nvPr/>
          </p:nvSpPr>
          <p:spPr bwMode="auto">
            <a:xfrm>
              <a:off x="7456502" y="4262439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45 m</a:t>
              </a:r>
              <a:endParaRPr lang="en-CA"/>
            </a:p>
          </p:txBody>
        </p:sp>
        <p:sp>
          <p:nvSpPr>
            <p:cNvPr id="20495" name="Text Box 1039"/>
            <p:cNvSpPr txBox="1">
              <a:spLocks noChangeArrowheads="1"/>
            </p:cNvSpPr>
            <p:nvPr/>
          </p:nvSpPr>
          <p:spPr bwMode="auto">
            <a:xfrm>
              <a:off x="7424752" y="3641727"/>
              <a:ext cx="609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13</a:t>
              </a:r>
              <a:r>
                <a:rPr lang="en-US" sz="1600" baseline="30000"/>
                <a:t>o</a:t>
              </a:r>
              <a:endParaRPr lang="en-CA" sz="1600" baseline="30000"/>
            </a:p>
          </p:txBody>
        </p:sp>
      </p:grpSp>
      <p:sp>
        <p:nvSpPr>
          <p:cNvPr id="20496" name="Text Box 1040"/>
          <p:cNvSpPr txBox="1">
            <a:spLocks noChangeArrowheads="1"/>
          </p:cNvSpPr>
          <p:nvPr/>
        </p:nvSpPr>
        <p:spPr bwMode="auto">
          <a:xfrm>
            <a:off x="762000" y="4648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Vector =</a:t>
            </a:r>
            <a:endParaRPr lang="en-CA" dirty="0"/>
          </a:p>
        </p:txBody>
      </p:sp>
      <p:sp>
        <p:nvSpPr>
          <p:cNvPr id="20497" name="Text Box 1041"/>
          <p:cNvSpPr txBox="1">
            <a:spLocks noChangeArrowheads="1"/>
          </p:cNvSpPr>
          <p:nvPr/>
        </p:nvSpPr>
        <p:spPr bwMode="auto">
          <a:xfrm>
            <a:off x="4857752" y="4643446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Vector =</a:t>
            </a:r>
            <a:endParaRPr lang="en-CA" dirty="0"/>
          </a:p>
        </p:txBody>
      </p:sp>
      <p:sp>
        <p:nvSpPr>
          <p:cNvPr id="20498" name="Text Box 1042"/>
          <p:cNvSpPr txBox="1">
            <a:spLocks noChangeArrowheads="1"/>
          </p:cNvSpPr>
          <p:nvPr/>
        </p:nvSpPr>
        <p:spPr bwMode="auto">
          <a:xfrm>
            <a:off x="990600" y="5334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66FF33"/>
                </a:solidFill>
              </a:rPr>
              <a:t>35 N at 24</a:t>
            </a:r>
            <a:r>
              <a:rPr lang="en-US" baseline="30000" dirty="0">
                <a:solidFill>
                  <a:srgbClr val="66FF33"/>
                </a:solidFill>
              </a:rPr>
              <a:t>0</a:t>
            </a:r>
            <a:r>
              <a:rPr lang="en-US" dirty="0">
                <a:solidFill>
                  <a:srgbClr val="66FF33"/>
                </a:solidFill>
              </a:rPr>
              <a:t> N of W</a:t>
            </a:r>
          </a:p>
        </p:txBody>
      </p:sp>
      <p:sp>
        <p:nvSpPr>
          <p:cNvPr id="20499" name="Text Box 1043"/>
          <p:cNvSpPr txBox="1">
            <a:spLocks noChangeArrowheads="1"/>
          </p:cNvSpPr>
          <p:nvPr/>
        </p:nvSpPr>
        <p:spPr bwMode="auto">
          <a:xfrm>
            <a:off x="990600" y="5867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66FF33"/>
                </a:solidFill>
              </a:rPr>
              <a:t>35 N at 66</a:t>
            </a:r>
            <a:r>
              <a:rPr lang="en-US" baseline="30000" dirty="0">
                <a:solidFill>
                  <a:srgbClr val="66FF33"/>
                </a:solidFill>
              </a:rPr>
              <a:t>o</a:t>
            </a:r>
            <a:r>
              <a:rPr lang="en-US" dirty="0">
                <a:solidFill>
                  <a:srgbClr val="66FF33"/>
                </a:solidFill>
              </a:rPr>
              <a:t> W of N</a:t>
            </a:r>
          </a:p>
        </p:txBody>
      </p:sp>
      <p:sp>
        <p:nvSpPr>
          <p:cNvPr id="20500" name="Text Box 1044"/>
          <p:cNvSpPr txBox="1">
            <a:spLocks noChangeArrowheads="1"/>
          </p:cNvSpPr>
          <p:nvPr/>
        </p:nvSpPr>
        <p:spPr bwMode="auto">
          <a:xfrm>
            <a:off x="5715000" y="5257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66FF33"/>
                </a:solidFill>
              </a:rPr>
              <a:t>45 m at 13</a:t>
            </a:r>
            <a:r>
              <a:rPr lang="en-US" baseline="30000" dirty="0">
                <a:solidFill>
                  <a:srgbClr val="66FF33"/>
                </a:solidFill>
              </a:rPr>
              <a:t>o</a:t>
            </a:r>
            <a:r>
              <a:rPr lang="en-US" dirty="0">
                <a:solidFill>
                  <a:srgbClr val="66FF33"/>
                </a:solidFill>
              </a:rPr>
              <a:t> S of E</a:t>
            </a:r>
          </a:p>
        </p:txBody>
      </p:sp>
      <p:sp>
        <p:nvSpPr>
          <p:cNvPr id="20501" name="Text Box 1045"/>
          <p:cNvSpPr txBox="1">
            <a:spLocks noChangeArrowheads="1"/>
          </p:cNvSpPr>
          <p:nvPr/>
        </p:nvSpPr>
        <p:spPr bwMode="auto">
          <a:xfrm>
            <a:off x="5715000" y="5791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66FF33"/>
                </a:solidFill>
              </a:rPr>
              <a:t>45 m at 77</a:t>
            </a:r>
            <a:r>
              <a:rPr lang="en-US" baseline="30000" dirty="0">
                <a:solidFill>
                  <a:srgbClr val="66FF33"/>
                </a:solidFill>
              </a:rPr>
              <a:t>o</a:t>
            </a:r>
            <a:r>
              <a:rPr lang="en-US" dirty="0">
                <a:solidFill>
                  <a:srgbClr val="66FF33"/>
                </a:solidFill>
              </a:rPr>
              <a:t> E of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96" grpId="0"/>
      <p:bldP spid="20497" grpId="0"/>
      <p:bldP spid="20499" grpId="0"/>
      <p:bldP spid="20500" grpId="0"/>
      <p:bldP spid="205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Direction</a:t>
            </a:r>
            <a:endParaRPr lang="en-CA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428736"/>
            <a:ext cx="8215370" cy="1600200"/>
          </a:xfrm>
        </p:spPr>
        <p:txBody>
          <a:bodyPr/>
          <a:lstStyle/>
          <a:p>
            <a:r>
              <a:rPr lang="en-US" dirty="0"/>
              <a:t>Bearing – another direction system used by airplanes and ships for </a:t>
            </a:r>
            <a:r>
              <a:rPr lang="en-US" dirty="0" smtClean="0"/>
              <a:t>navigation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0322-364A-4185-8FBE-36F0AE13A520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8957-AA36-4F8D-8941-77DBE54C602E}" type="slidenum">
              <a:rPr lang="en-CA"/>
              <a:pPr/>
              <a:t>12</a:t>
            </a:fld>
            <a:endParaRPr lang="en-CA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3919526" y="3376618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928926" y="4214818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690926" y="246221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/>
              <a:t>N</a:t>
            </a:r>
            <a:endParaRPr lang="en-CA" dirty="0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767126" y="284321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rgbClr val="FF0066"/>
                </a:solidFill>
              </a:rPr>
              <a:t>0</a:t>
            </a:r>
            <a:r>
              <a:rPr lang="en-US" baseline="30000" dirty="0">
                <a:solidFill>
                  <a:srgbClr val="FF0066"/>
                </a:solidFill>
              </a:rPr>
              <a:t>o</a:t>
            </a:r>
            <a:endParaRPr lang="en-CA" baseline="30000" dirty="0">
              <a:solidFill>
                <a:srgbClr val="FF0066"/>
              </a:solidFill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062526" y="391001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rgbClr val="FF0066"/>
                </a:solidFill>
              </a:rPr>
              <a:t>90</a:t>
            </a:r>
            <a:r>
              <a:rPr lang="en-US" baseline="30000" dirty="0">
                <a:solidFill>
                  <a:srgbClr val="FF0066"/>
                </a:solidFill>
              </a:rPr>
              <a:t>o</a:t>
            </a:r>
            <a:endParaRPr lang="en-CA" baseline="30000" dirty="0">
              <a:solidFill>
                <a:srgbClr val="FF0066"/>
              </a:solidFill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690926" y="505301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rgbClr val="FF0066"/>
                </a:solidFill>
              </a:rPr>
              <a:t>180</a:t>
            </a:r>
            <a:r>
              <a:rPr lang="en-US" baseline="30000" dirty="0">
                <a:solidFill>
                  <a:srgbClr val="FF0066"/>
                </a:solidFill>
              </a:rPr>
              <a:t>o</a:t>
            </a:r>
            <a:endParaRPr lang="en-CA" baseline="30000" dirty="0">
              <a:solidFill>
                <a:srgbClr val="FF0066"/>
              </a:solidFill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166926" y="398621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rgbClr val="FF0066"/>
                </a:solidFill>
              </a:rPr>
              <a:t>270</a:t>
            </a:r>
            <a:r>
              <a:rPr lang="en-US" baseline="30000" dirty="0">
                <a:solidFill>
                  <a:srgbClr val="FF0066"/>
                </a:solidFill>
              </a:rPr>
              <a:t>o</a:t>
            </a:r>
            <a:endParaRPr lang="en-CA" baseline="300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9" grpId="0" animBg="1"/>
      <p:bldP spid="21510" grpId="0" animBg="1"/>
      <p:bldP spid="21511" grpId="0"/>
      <p:bldP spid="21520" grpId="0"/>
      <p:bldP spid="21521" grpId="0"/>
      <p:bldP spid="21522" grpId="0"/>
      <p:bldP spid="215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Direction</a:t>
            </a:r>
            <a:endParaRPr lang="en-CA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85860"/>
            <a:ext cx="8572528" cy="1371600"/>
          </a:xfrm>
        </p:spPr>
        <p:txBody>
          <a:bodyPr/>
          <a:lstStyle/>
          <a:p>
            <a:r>
              <a:rPr lang="en-US" dirty="0"/>
              <a:t>This is easy:</a:t>
            </a:r>
          </a:p>
          <a:p>
            <a:pPr lvl="1"/>
            <a:r>
              <a:rPr lang="en-US" dirty="0"/>
              <a:t>24 Km bearing </a:t>
            </a:r>
            <a:r>
              <a:rPr lang="en-US" dirty="0">
                <a:solidFill>
                  <a:srgbClr val="FF0066"/>
                </a:solidFill>
              </a:rPr>
              <a:t>125</a:t>
            </a:r>
            <a:r>
              <a:rPr lang="en-US" baseline="30000" dirty="0">
                <a:solidFill>
                  <a:srgbClr val="FF0066"/>
                </a:solidFill>
              </a:rPr>
              <a:t>o</a:t>
            </a:r>
            <a:r>
              <a:rPr lang="en-US" baseline="30000" dirty="0"/>
              <a:t>  </a:t>
            </a:r>
            <a:r>
              <a:rPr lang="en-US" dirty="0"/>
              <a:t>(90</a:t>
            </a:r>
            <a:r>
              <a:rPr lang="en-US" baseline="30000" dirty="0"/>
              <a:t>o</a:t>
            </a:r>
            <a:r>
              <a:rPr lang="en-US" dirty="0"/>
              <a:t> + 35</a:t>
            </a:r>
            <a:r>
              <a:rPr lang="en-US" baseline="30000" dirty="0"/>
              <a:t>o</a:t>
            </a:r>
            <a:r>
              <a:rPr lang="en-US" dirty="0"/>
              <a:t>)</a:t>
            </a:r>
          </a:p>
          <a:p>
            <a:pPr lvl="1"/>
            <a:endParaRPr lang="en-CA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97B1-FBC9-4829-BB00-414F3D35715D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0C38-ABF1-428D-855B-E82E51708234}" type="slidenum">
              <a:rPr lang="en-CA"/>
              <a:pPr/>
              <a:t>13</a:t>
            </a:fld>
            <a:endParaRPr lang="en-CA"/>
          </a:p>
        </p:txBody>
      </p:sp>
      <p:grpSp>
        <p:nvGrpSpPr>
          <p:cNvPr id="16" name="Group 15"/>
          <p:cNvGrpSpPr/>
          <p:nvPr/>
        </p:nvGrpSpPr>
        <p:grpSpPr>
          <a:xfrm>
            <a:off x="2362200" y="3048000"/>
            <a:ext cx="3505200" cy="3048000"/>
            <a:chOff x="2362200" y="3048000"/>
            <a:chExt cx="3505200" cy="3048000"/>
          </a:xfrm>
        </p:grpSpPr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V="1">
              <a:off x="4114800" y="3962400"/>
              <a:ext cx="0" cy="1600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3124200" y="4800600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3886200" y="30480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N</a:t>
              </a:r>
              <a:endParaRPr lang="en-CA"/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3962400" y="34290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</a:t>
              </a:r>
              <a:r>
                <a:rPr lang="en-US" baseline="30000"/>
                <a:t>o</a:t>
              </a:r>
              <a:endParaRPr lang="en-CA" baseline="30000"/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5257800" y="44958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90</a:t>
              </a:r>
              <a:r>
                <a:rPr lang="en-US" baseline="30000"/>
                <a:t>o</a:t>
              </a:r>
              <a:endParaRPr lang="en-CA" baseline="30000"/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3886200" y="5638800"/>
              <a:ext cx="990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180</a:t>
              </a:r>
              <a:r>
                <a:rPr lang="en-US" baseline="30000"/>
                <a:t>o</a:t>
              </a:r>
              <a:endParaRPr lang="en-CA" baseline="30000"/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2362200" y="4572000"/>
              <a:ext cx="990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270</a:t>
              </a:r>
              <a:r>
                <a:rPr lang="en-US" baseline="30000"/>
                <a:t>o</a:t>
              </a:r>
              <a:endParaRPr lang="en-CA" baseline="30000"/>
            </a:p>
          </p:txBody>
        </p:sp>
      </p:grp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4114800" y="4800600"/>
            <a:ext cx="1828800" cy="9906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5105400" y="48768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35</a:t>
            </a:r>
            <a:r>
              <a:rPr lang="en-US" sz="1600" baseline="30000"/>
              <a:t>o</a:t>
            </a:r>
            <a:endParaRPr lang="en-CA" sz="1600" baseline="30000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5638800" y="5867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rgbClr val="66FF33"/>
                </a:solidFill>
              </a:rPr>
              <a:t>24 Km bearing 125</a:t>
            </a:r>
            <a:r>
              <a:rPr lang="en-US" baseline="30000" dirty="0">
                <a:solidFill>
                  <a:srgbClr val="66FF33"/>
                </a:solidFill>
              </a:rPr>
              <a:t>o</a:t>
            </a:r>
            <a:endParaRPr lang="en-CA" baseline="30000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48" grpId="0" animBg="1"/>
      <p:bldP spid="225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Direction</a:t>
            </a:r>
            <a:endParaRPr lang="en-CA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6096000" cy="685800"/>
          </a:xfrm>
        </p:spPr>
        <p:txBody>
          <a:bodyPr/>
          <a:lstStyle/>
          <a:p>
            <a:r>
              <a:rPr lang="en-US" dirty="0"/>
              <a:t>Now try these:</a:t>
            </a:r>
          </a:p>
          <a:p>
            <a:endParaRPr lang="en-CA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217F-1C8A-4C6A-A14C-5E3FB69F90F2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37E-C13A-4E80-A541-6DB3433F6B81}" type="slidenum">
              <a:rPr lang="en-CA"/>
              <a:pPr/>
              <a:t>14</a:t>
            </a:fld>
            <a:endParaRPr lang="en-CA"/>
          </a:p>
        </p:txBody>
      </p:sp>
      <p:grpSp>
        <p:nvGrpSpPr>
          <p:cNvPr id="22" name="Group 21"/>
          <p:cNvGrpSpPr/>
          <p:nvPr/>
        </p:nvGrpSpPr>
        <p:grpSpPr>
          <a:xfrm>
            <a:off x="3009880" y="2033590"/>
            <a:ext cx="1981200" cy="3048000"/>
            <a:chOff x="3009880" y="2033590"/>
            <a:chExt cx="1981200" cy="3048000"/>
          </a:xfrm>
        </p:grpSpPr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4000480" y="2947990"/>
              <a:ext cx="0" cy="1600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3009880" y="3786190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3771880" y="203359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N</a:t>
              </a:r>
              <a:endParaRPr lang="en-CA"/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3848080" y="241459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dirty="0"/>
                <a:t>0</a:t>
              </a:r>
              <a:r>
                <a:rPr lang="en-US" baseline="30000" dirty="0"/>
                <a:t>o</a:t>
              </a:r>
              <a:endParaRPr lang="en-CA" baseline="30000" dirty="0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3771880" y="4624390"/>
              <a:ext cx="990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180</a:t>
              </a:r>
              <a:r>
                <a:rPr lang="en-US" baseline="30000"/>
                <a:t>o</a:t>
              </a:r>
              <a:endParaRPr lang="en-CA" baseline="300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00480" y="1957390"/>
            <a:ext cx="2819400" cy="1828800"/>
            <a:chOff x="4000480" y="1957390"/>
            <a:chExt cx="2819400" cy="1828800"/>
          </a:xfrm>
        </p:grpSpPr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 flipV="1">
              <a:off x="4000480" y="2414590"/>
              <a:ext cx="2057400" cy="137160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5372080" y="1957390"/>
              <a:ext cx="1447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66FF33"/>
                  </a:solidFill>
                </a:rPr>
                <a:t>250 km</a:t>
              </a:r>
              <a:endParaRPr lang="en-CA" dirty="0">
                <a:solidFill>
                  <a:srgbClr val="66FF33"/>
                </a:solidFill>
              </a:endParaRPr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4305280" y="271939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dirty="0"/>
                <a:t>45</a:t>
              </a:r>
              <a:r>
                <a:rPr lang="en-US" baseline="30000" dirty="0"/>
                <a:t>o</a:t>
              </a:r>
              <a:endParaRPr lang="en-CA" baseline="30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00480" y="3786190"/>
            <a:ext cx="2514600" cy="1524000"/>
            <a:chOff x="4000480" y="3786190"/>
            <a:chExt cx="2514600" cy="1524000"/>
          </a:xfrm>
        </p:grpSpPr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4000480" y="3786190"/>
              <a:ext cx="1295400" cy="1524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4610080" y="386239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dirty="0"/>
                <a:t>60</a:t>
              </a:r>
              <a:r>
                <a:rPr lang="en-US" baseline="30000" dirty="0"/>
                <a:t>o</a:t>
              </a:r>
              <a:endParaRPr lang="en-CA" baseline="30000" dirty="0"/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5143480" y="4700590"/>
              <a:ext cx="1371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0000"/>
                  </a:solidFill>
                </a:rPr>
                <a:t>210 km</a:t>
              </a:r>
              <a:endParaRPr lang="en-CA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485880" y="3100390"/>
            <a:ext cx="2514600" cy="685800"/>
            <a:chOff x="1485880" y="3100390"/>
            <a:chExt cx="2514600" cy="685800"/>
          </a:xfrm>
        </p:grpSpPr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 flipH="1">
              <a:off x="1714480" y="3786190"/>
              <a:ext cx="22860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1485880" y="3100390"/>
              <a:ext cx="1447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3399"/>
                  </a:solidFill>
                </a:rPr>
                <a:t>225 km</a:t>
              </a:r>
              <a:endParaRPr lang="en-CA" baseline="30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072198" y="1428736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FF33"/>
                </a:solidFill>
              </a:rPr>
              <a:t>250 km bearing 45</a:t>
            </a:r>
            <a:r>
              <a:rPr lang="en-US" sz="2000" baseline="30000" dirty="0" smtClean="0">
                <a:solidFill>
                  <a:srgbClr val="66FF33"/>
                </a:solidFill>
              </a:rPr>
              <a:t>o</a:t>
            </a:r>
            <a:endParaRPr lang="en-US" sz="2000" baseline="30000" dirty="0">
              <a:solidFill>
                <a:srgbClr val="66FF33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29256" y="5500702"/>
            <a:ext cx="23262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210 km bearing 150</a:t>
            </a:r>
            <a:r>
              <a:rPr lang="en-US" sz="2000" baseline="30000" dirty="0" smtClean="0">
                <a:solidFill>
                  <a:srgbClr val="FF0000"/>
                </a:solidFill>
              </a:rPr>
              <a:t>o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1472" y="4000504"/>
            <a:ext cx="23262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3399"/>
                </a:solidFill>
              </a:rPr>
              <a:t>225 km bearing 270</a:t>
            </a:r>
            <a:r>
              <a:rPr lang="en-US" sz="2000" baseline="30000" dirty="0" smtClean="0">
                <a:solidFill>
                  <a:srgbClr val="003399"/>
                </a:solidFill>
              </a:rPr>
              <a:t>o</a:t>
            </a:r>
            <a:endParaRPr lang="en-US" sz="2000" baseline="300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19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772400" cy="914400"/>
          </a:xfrm>
        </p:spPr>
        <p:txBody>
          <a:bodyPr/>
          <a:lstStyle/>
          <a:p>
            <a:r>
              <a:rPr lang="en-US" sz="2800" dirty="0"/>
              <a:t>Adding &amp; Subtracting Vectors</a:t>
            </a:r>
            <a:endParaRPr lang="en-CA" sz="2800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idx="1"/>
          </p:nvPr>
        </p:nvSpPr>
        <p:spPr>
          <a:xfrm>
            <a:off x="642910" y="1643050"/>
            <a:ext cx="8215370" cy="2857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Graphing method: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Vectors in the same or opposite direction</a:t>
            </a:r>
          </a:p>
          <a:p>
            <a:pPr>
              <a:lnSpc>
                <a:spcPct val="90000"/>
              </a:lnSpc>
            </a:pPr>
            <a:r>
              <a:rPr lang="en-CA" sz="3200" dirty="0">
                <a:solidFill>
                  <a:srgbClr val="FFFF00"/>
                </a:solidFill>
              </a:rPr>
              <a:t>Notes from Over-head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92F5-7EF0-4004-BD15-49E5E73A7719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B545-DCFE-46AD-8D34-73BF1209C2D7}" type="slidenum">
              <a:rPr lang="en-CA"/>
              <a:pPr/>
              <a:t>15</a:t>
            </a:fld>
            <a:endParaRPr lang="en-C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772400" cy="914400"/>
          </a:xfrm>
        </p:spPr>
        <p:txBody>
          <a:bodyPr/>
          <a:lstStyle/>
          <a:p>
            <a:r>
              <a:rPr lang="en-US" sz="2800" dirty="0"/>
              <a:t>Adding &amp; Subtracting Vectors</a:t>
            </a:r>
            <a:endParaRPr lang="en-CA" sz="2800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500034" y="1428736"/>
            <a:ext cx="8429684" cy="4429156"/>
          </a:xfrm>
        </p:spPr>
        <p:txBody>
          <a:bodyPr>
            <a:normAutofit/>
          </a:bodyPr>
          <a:lstStyle/>
          <a:p>
            <a:r>
              <a:rPr lang="en-US" dirty="0"/>
              <a:t>When vectors are not in same or opposite direction:</a:t>
            </a:r>
            <a:endParaRPr lang="en-CA" dirty="0"/>
          </a:p>
          <a:p>
            <a:r>
              <a:rPr lang="en-US" dirty="0"/>
              <a:t>A little more work is involved:</a:t>
            </a:r>
          </a:p>
          <a:p>
            <a:pPr lvl="1"/>
            <a:r>
              <a:rPr lang="en-US" dirty="0"/>
              <a:t>You need a </a:t>
            </a:r>
            <a:r>
              <a:rPr lang="en-US" dirty="0">
                <a:solidFill>
                  <a:schemeClr val="accent2"/>
                </a:solidFill>
              </a:rPr>
              <a:t>ruler</a:t>
            </a:r>
            <a:r>
              <a:rPr lang="en-US" dirty="0"/>
              <a:t> &amp; a </a:t>
            </a:r>
            <a:r>
              <a:rPr lang="en-US" dirty="0">
                <a:solidFill>
                  <a:schemeClr val="accent2"/>
                </a:solidFill>
              </a:rPr>
              <a:t>protractor</a:t>
            </a:r>
          </a:p>
          <a:p>
            <a:r>
              <a:rPr lang="en-US" dirty="0">
                <a:solidFill>
                  <a:srgbClr val="FFFF00"/>
                </a:solidFill>
              </a:rPr>
              <a:t>Over Head Notes</a:t>
            </a:r>
          </a:p>
          <a:p>
            <a:r>
              <a:rPr lang="en-US" dirty="0"/>
              <a:t>Do “</a:t>
            </a:r>
            <a:r>
              <a:rPr lang="en-US" dirty="0">
                <a:solidFill>
                  <a:srgbClr val="FF33CC"/>
                </a:solidFill>
              </a:rPr>
              <a:t>Graphing Vectors – Worksheet</a:t>
            </a:r>
            <a:r>
              <a:rPr lang="en-US" dirty="0"/>
              <a:t>”</a:t>
            </a:r>
          </a:p>
          <a:p>
            <a:pPr>
              <a:buFont typeface="Wingdings" pitchFamily="2" charset="2"/>
              <a:buNone/>
            </a:pPr>
            <a:endParaRPr lang="en-CA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3A4E-C14C-48FF-B1EE-3A9B73DFA9BF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288D-B51B-48DF-928B-CBE378DF7300}" type="slidenum">
              <a:rPr lang="en-CA"/>
              <a:pPr/>
              <a:t>16</a:t>
            </a:fld>
            <a:endParaRPr lang="en-C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229600" cy="914400"/>
          </a:xfrm>
        </p:spPr>
        <p:txBody>
          <a:bodyPr/>
          <a:lstStyle/>
          <a:p>
            <a:r>
              <a:rPr lang="en-US" sz="2800" dirty="0"/>
              <a:t>Adding &amp;  Subtracting Vectors</a:t>
            </a:r>
            <a:endParaRPr lang="en-CA" sz="28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142984"/>
            <a:ext cx="7772400" cy="2502696"/>
          </a:xfrm>
        </p:spPr>
        <p:txBody>
          <a:bodyPr/>
          <a:lstStyle/>
          <a:p>
            <a:pPr>
              <a:buNone/>
            </a:pPr>
            <a:r>
              <a:rPr lang="en-US" dirty="0"/>
              <a:t>Vector equations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a</a:t>
            </a:r>
            <a:r>
              <a:rPr lang="en-US" dirty="0">
                <a:solidFill>
                  <a:srgbClr val="FF0066"/>
                </a:solidFill>
              </a:rPr>
              <a:t>  </a:t>
            </a:r>
            <a:r>
              <a:rPr lang="en-US" dirty="0"/>
              <a:t>+</a:t>
            </a:r>
            <a:r>
              <a:rPr lang="en-US" dirty="0">
                <a:solidFill>
                  <a:srgbClr val="FF0066"/>
                </a:solidFill>
              </a:rPr>
              <a:t>  </a:t>
            </a:r>
            <a:r>
              <a:rPr lang="en-US" dirty="0">
                <a:solidFill>
                  <a:srgbClr val="66FF33"/>
                </a:solidFill>
              </a:rPr>
              <a:t>b</a:t>
            </a:r>
            <a:r>
              <a:rPr lang="en-US" dirty="0">
                <a:solidFill>
                  <a:srgbClr val="FF0066"/>
                </a:solidFill>
              </a:rPr>
              <a:t>  </a:t>
            </a:r>
            <a:r>
              <a:rPr lang="en-US" dirty="0"/>
              <a:t>=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 really mean?</a:t>
            </a:r>
          </a:p>
          <a:p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a</a:t>
            </a:r>
            <a:r>
              <a:rPr lang="en-US" dirty="0">
                <a:solidFill>
                  <a:srgbClr val="FF0066"/>
                </a:solidFill>
              </a:rPr>
              <a:t>  </a:t>
            </a:r>
            <a:r>
              <a:rPr lang="en-US" dirty="0"/>
              <a:t>-</a:t>
            </a:r>
            <a:r>
              <a:rPr lang="en-US" dirty="0">
                <a:solidFill>
                  <a:srgbClr val="FF0066"/>
                </a:solidFill>
              </a:rPr>
              <a:t>  </a:t>
            </a:r>
            <a:r>
              <a:rPr lang="en-US" dirty="0">
                <a:solidFill>
                  <a:srgbClr val="66FF33"/>
                </a:solidFill>
              </a:rPr>
              <a:t>b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=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 really mean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25ED-BC33-403A-AAA6-3B477917379A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B5E8-FAA9-4683-AA95-195F7C920CEA}" type="slidenum">
              <a:rPr lang="en-CA"/>
              <a:pPr/>
              <a:t>17</a:t>
            </a:fld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857224" y="3857628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these two vectors: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928664" y="4429132"/>
            <a:ext cx="2643204" cy="461665"/>
            <a:chOff x="928664" y="4429132"/>
            <a:chExt cx="2643204" cy="46166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928664" y="4857760"/>
              <a:ext cx="2643204" cy="1588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928794" y="442913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a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71868" y="4643446"/>
            <a:ext cx="1357322" cy="501654"/>
            <a:chOff x="3571868" y="4643446"/>
            <a:chExt cx="1357322" cy="501654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3571868" y="5143512"/>
              <a:ext cx="1357322" cy="1588"/>
            </a:xfrm>
            <a:prstGeom prst="straightConnector1">
              <a:avLst/>
            </a:prstGeom>
            <a:ln w="2540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929058" y="4643446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6FF33"/>
                  </a:solidFill>
                </a:rPr>
                <a:t>b</a:t>
              </a:r>
              <a:endParaRPr lang="en-US" dirty="0">
                <a:solidFill>
                  <a:srgbClr val="66FF33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572000" y="385762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  +   </a:t>
            </a:r>
            <a:r>
              <a:rPr lang="en-US" dirty="0" smtClean="0">
                <a:solidFill>
                  <a:srgbClr val="66FF33"/>
                </a:solidFill>
              </a:rPr>
              <a:t>b</a:t>
            </a:r>
            <a:r>
              <a:rPr lang="en-US" dirty="0" smtClean="0"/>
              <a:t>  = 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  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928662" y="5929330"/>
            <a:ext cx="4071966" cy="533103"/>
            <a:chOff x="928662" y="5929330"/>
            <a:chExt cx="4071966" cy="533103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928662" y="5929330"/>
              <a:ext cx="4071966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285984" y="6000768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643702" y="3786190"/>
            <a:ext cx="2285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(adding Vectors)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7" grpId="0"/>
      <p:bldP spid="17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229600" cy="914400"/>
          </a:xfrm>
        </p:spPr>
        <p:txBody>
          <a:bodyPr/>
          <a:lstStyle/>
          <a:p>
            <a:r>
              <a:rPr lang="en-US" sz="2800" dirty="0"/>
              <a:t>Adding &amp;  Subtracting Vectors</a:t>
            </a:r>
            <a:endParaRPr lang="en-CA" sz="28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25ED-BC33-403A-AAA6-3B477917379A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B5E8-FAA9-4683-AA95-195F7C920CEA}" type="slidenum">
              <a:rPr lang="en-CA"/>
              <a:pPr/>
              <a:t>18</a:t>
            </a:fld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642910" y="1214422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 same two vectors: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714350" y="1785926"/>
            <a:ext cx="2643204" cy="461665"/>
            <a:chOff x="714350" y="1785926"/>
            <a:chExt cx="2643204" cy="46166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714350" y="2214554"/>
              <a:ext cx="2643204" cy="1588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714480" y="1785926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a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357554" y="2000240"/>
            <a:ext cx="1357322" cy="501654"/>
            <a:chOff x="3357554" y="2000240"/>
            <a:chExt cx="1357322" cy="501654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357554" y="2500306"/>
              <a:ext cx="1357322" cy="1588"/>
            </a:xfrm>
            <a:prstGeom prst="straightConnector1">
              <a:avLst/>
            </a:prstGeom>
            <a:ln w="2540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714744" y="2000240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6FF33"/>
                  </a:solidFill>
                </a:rPr>
                <a:t>b</a:t>
              </a:r>
              <a:endParaRPr lang="en-US" dirty="0">
                <a:solidFill>
                  <a:srgbClr val="66FF33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00562" y="121442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  -   </a:t>
            </a:r>
            <a:r>
              <a:rPr lang="en-US" dirty="0" smtClean="0">
                <a:solidFill>
                  <a:srgbClr val="66FF33"/>
                </a:solidFill>
              </a:rPr>
              <a:t>b</a:t>
            </a:r>
            <a:r>
              <a:rPr lang="en-US" dirty="0" smtClean="0"/>
              <a:t>  = 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  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5072066" y="1714488"/>
            <a:ext cx="3786182" cy="747416"/>
            <a:chOff x="5357818" y="1714489"/>
            <a:chExt cx="3786182" cy="747416"/>
          </a:xfrm>
        </p:grpSpPr>
        <p:sp>
          <p:nvSpPr>
            <p:cNvPr id="14" name="TextBox 13"/>
            <p:cNvSpPr txBox="1"/>
            <p:nvPr/>
          </p:nvSpPr>
          <p:spPr>
            <a:xfrm>
              <a:off x="5786414" y="2000240"/>
              <a:ext cx="33575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What does this mean?</a:t>
              </a:r>
              <a:endParaRPr lang="en-US" dirty="0"/>
            </a:p>
          </p:txBody>
        </p:sp>
        <p:cxnSp>
          <p:nvCxnSpPr>
            <p:cNvPr id="16" name="Curved Connector 15"/>
            <p:cNvCxnSpPr>
              <a:stCxn id="14" idx="1"/>
            </p:cNvCxnSpPr>
            <p:nvPr/>
          </p:nvCxnSpPr>
          <p:spPr>
            <a:xfrm rot="10800000">
              <a:off x="5357818" y="1714489"/>
              <a:ext cx="428596" cy="516585"/>
            </a:xfrm>
            <a:prstGeom prst="curved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00034" y="2857496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Remember your math: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285749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  -   </a:t>
            </a:r>
            <a:r>
              <a:rPr lang="en-US" dirty="0" smtClean="0">
                <a:solidFill>
                  <a:srgbClr val="66FF33"/>
                </a:solidFill>
              </a:rPr>
              <a:t>b</a:t>
            </a:r>
            <a:r>
              <a:rPr lang="en-US" dirty="0" smtClean="0"/>
              <a:t>  =   </a:t>
            </a:r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 + (</a:t>
            </a:r>
            <a:r>
              <a:rPr lang="en-US" dirty="0" smtClean="0">
                <a:solidFill>
                  <a:srgbClr val="66FF33"/>
                </a:solidFill>
              </a:rPr>
              <a:t>- b</a:t>
            </a:r>
            <a:r>
              <a:rPr lang="en-US" dirty="0" smtClean="0"/>
              <a:t>)  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8596" y="3429000"/>
            <a:ext cx="871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vectors (</a:t>
            </a:r>
            <a:r>
              <a:rPr lang="en-US" dirty="0" smtClean="0">
                <a:solidFill>
                  <a:srgbClr val="66FF33"/>
                </a:solidFill>
              </a:rPr>
              <a:t>b</a:t>
            </a:r>
            <a:r>
              <a:rPr lang="en-US" dirty="0" smtClean="0"/>
              <a:t>) and (</a:t>
            </a:r>
            <a:r>
              <a:rPr lang="en-US" dirty="0" smtClean="0">
                <a:solidFill>
                  <a:srgbClr val="66FF33"/>
                </a:solidFill>
              </a:rPr>
              <a:t>-b</a:t>
            </a:r>
            <a:r>
              <a:rPr lang="en-US" dirty="0" smtClean="0"/>
              <a:t>) vectors are related: They have the same magnitude but have </a:t>
            </a:r>
            <a:r>
              <a:rPr lang="en-US" dirty="0" smtClean="0">
                <a:solidFill>
                  <a:srgbClr val="66FF33"/>
                </a:solidFill>
              </a:rPr>
              <a:t>opposite directions</a:t>
            </a:r>
            <a:r>
              <a:rPr lang="en-US" dirty="0" smtClean="0"/>
              <a:t>!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285852" y="4429132"/>
            <a:ext cx="2643204" cy="461665"/>
            <a:chOff x="1285852" y="4429132"/>
            <a:chExt cx="2643204" cy="461665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1285852" y="4857760"/>
              <a:ext cx="2643204" cy="1588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85982" y="442913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a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500298" y="5143512"/>
            <a:ext cx="1357322" cy="461665"/>
            <a:chOff x="2571736" y="5214950"/>
            <a:chExt cx="1357322" cy="461665"/>
          </a:xfrm>
        </p:grpSpPr>
        <p:cxnSp>
          <p:nvCxnSpPr>
            <p:cNvPr id="27" name="Straight Arrow Connector 26"/>
            <p:cNvCxnSpPr/>
            <p:nvPr/>
          </p:nvCxnSpPr>
          <p:spPr>
            <a:xfrm rot="10800000">
              <a:off x="2571736" y="5214950"/>
              <a:ext cx="1357322" cy="1588"/>
            </a:xfrm>
            <a:prstGeom prst="straightConnector1">
              <a:avLst/>
            </a:prstGeom>
            <a:ln w="2540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43240" y="5214950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6FF33"/>
                  </a:solidFill>
                </a:rPr>
                <a:t>- b</a:t>
              </a:r>
              <a:endParaRPr lang="en-US" dirty="0">
                <a:solidFill>
                  <a:srgbClr val="66FF33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786314" y="4857760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  -   </a:t>
            </a:r>
            <a:r>
              <a:rPr lang="en-US" dirty="0" smtClean="0">
                <a:solidFill>
                  <a:srgbClr val="66FF33"/>
                </a:solidFill>
              </a:rPr>
              <a:t>b</a:t>
            </a:r>
            <a:r>
              <a:rPr lang="en-US" dirty="0" smtClean="0"/>
              <a:t>  =   </a:t>
            </a:r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  +  (</a:t>
            </a:r>
            <a:r>
              <a:rPr lang="en-US" dirty="0" smtClean="0">
                <a:solidFill>
                  <a:srgbClr val="66FF33"/>
                </a:solidFill>
              </a:rPr>
              <a:t>-b</a:t>
            </a:r>
            <a:r>
              <a:rPr lang="en-US" dirty="0" smtClean="0"/>
              <a:t>)  = 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  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285852" y="5715016"/>
            <a:ext cx="1214446" cy="533103"/>
            <a:chOff x="1285852" y="5715016"/>
            <a:chExt cx="1214446" cy="533103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1285852" y="5715016"/>
              <a:ext cx="1214446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714480" y="5786454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572264" y="1285860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(Subtracting Vectors)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22" grpId="0"/>
      <p:bldP spid="23" grpId="0"/>
      <p:bldP spid="24" grpId="0"/>
      <p:bldP spid="30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914400"/>
          </a:xfrm>
        </p:spPr>
        <p:txBody>
          <a:bodyPr/>
          <a:lstStyle/>
          <a:p>
            <a:r>
              <a:rPr lang="en-US" sz="2800" dirty="0"/>
              <a:t>Adding &amp;  Subtracting Vectors</a:t>
            </a:r>
            <a:endParaRPr lang="en-CA" sz="28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25ED-BC33-403A-AAA6-3B477917379A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B5E8-FAA9-4683-AA95-195F7C920CEA}" type="slidenum">
              <a:rPr lang="en-CA"/>
              <a:pPr/>
              <a:t>19</a:t>
            </a:fld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500034" y="1000108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 another  two vectors: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4714876" y="928670"/>
            <a:ext cx="2571768" cy="1285884"/>
            <a:chOff x="4714876" y="928670"/>
            <a:chExt cx="2571768" cy="1285884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4714876" y="928670"/>
              <a:ext cx="2571768" cy="1285884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715008" y="1071546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c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071802" y="2928934"/>
            <a:ext cx="1285884" cy="928694"/>
            <a:chOff x="3071802" y="2928934"/>
            <a:chExt cx="1285884" cy="928694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071802" y="3071810"/>
              <a:ext cx="1285884" cy="785818"/>
            </a:xfrm>
            <a:prstGeom prst="straightConnector1">
              <a:avLst/>
            </a:prstGeom>
            <a:ln w="2540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71868" y="2928934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6FF33"/>
                  </a:solidFill>
                </a:rPr>
                <a:t>d</a:t>
              </a:r>
              <a:endParaRPr lang="en-US" dirty="0">
                <a:solidFill>
                  <a:srgbClr val="66FF33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28662" y="228599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</a:t>
            </a:r>
            <a:r>
              <a:rPr lang="en-US" dirty="0" smtClean="0"/>
              <a:t>  +   </a:t>
            </a:r>
            <a:r>
              <a:rPr lang="en-US" dirty="0" smtClean="0">
                <a:solidFill>
                  <a:srgbClr val="66FF33"/>
                </a:solidFill>
              </a:rPr>
              <a:t>d</a:t>
            </a:r>
            <a:r>
              <a:rPr lang="en-US" dirty="0" smtClean="0"/>
              <a:t>  = 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929322" y="235743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</a:t>
            </a:r>
            <a:r>
              <a:rPr lang="en-US" dirty="0" smtClean="0"/>
              <a:t>  -   </a:t>
            </a:r>
            <a:r>
              <a:rPr lang="en-US" dirty="0" smtClean="0">
                <a:solidFill>
                  <a:srgbClr val="66FF33"/>
                </a:solidFill>
              </a:rPr>
              <a:t>d</a:t>
            </a:r>
            <a:r>
              <a:rPr lang="en-US" dirty="0" smtClean="0"/>
              <a:t>  = 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  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500034" y="3071810"/>
            <a:ext cx="2571768" cy="1285884"/>
            <a:chOff x="500034" y="3071810"/>
            <a:chExt cx="2571768" cy="1285884"/>
          </a:xfrm>
        </p:grpSpPr>
        <p:cxnSp>
          <p:nvCxnSpPr>
            <p:cNvPr id="35" name="Straight Arrow Connector 34"/>
            <p:cNvCxnSpPr/>
            <p:nvPr/>
          </p:nvCxnSpPr>
          <p:spPr>
            <a:xfrm flipV="1">
              <a:off x="500034" y="3071810"/>
              <a:ext cx="2571768" cy="1285884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428728" y="314324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c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00034" y="3857628"/>
            <a:ext cx="3857652" cy="818855"/>
            <a:chOff x="500034" y="3857628"/>
            <a:chExt cx="3857652" cy="818855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500034" y="3857628"/>
              <a:ext cx="3857652" cy="50006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000232" y="4214818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 rot="5400000">
            <a:off x="2714612" y="4500570"/>
            <a:ext cx="371477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5429256" y="4500570"/>
            <a:ext cx="2571768" cy="1285884"/>
            <a:chOff x="5429256" y="4500570"/>
            <a:chExt cx="2571768" cy="1285884"/>
          </a:xfrm>
        </p:grpSpPr>
        <p:cxnSp>
          <p:nvCxnSpPr>
            <p:cNvPr id="43" name="Straight Arrow Connector 42"/>
            <p:cNvCxnSpPr/>
            <p:nvPr/>
          </p:nvCxnSpPr>
          <p:spPr>
            <a:xfrm flipV="1">
              <a:off x="5429256" y="4500570"/>
              <a:ext cx="2571768" cy="1285884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786578" y="528638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c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858016" y="1142984"/>
            <a:ext cx="1285884" cy="928694"/>
            <a:chOff x="6858016" y="1142984"/>
            <a:chExt cx="1285884" cy="928694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6858016" y="1285860"/>
              <a:ext cx="1285884" cy="785818"/>
            </a:xfrm>
            <a:prstGeom prst="straightConnector1">
              <a:avLst/>
            </a:prstGeom>
            <a:ln w="2540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7358082" y="1142984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6FF33"/>
                  </a:solidFill>
                </a:rPr>
                <a:t>d</a:t>
              </a:r>
              <a:endParaRPr lang="en-US" dirty="0">
                <a:solidFill>
                  <a:srgbClr val="66FF33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715140" y="3714752"/>
            <a:ext cx="1500198" cy="785818"/>
            <a:chOff x="6715140" y="3714752"/>
            <a:chExt cx="1500198" cy="785818"/>
          </a:xfrm>
        </p:grpSpPr>
        <p:cxnSp>
          <p:nvCxnSpPr>
            <p:cNvPr id="47" name="Straight Arrow Connector 46"/>
            <p:cNvCxnSpPr/>
            <p:nvPr/>
          </p:nvCxnSpPr>
          <p:spPr>
            <a:xfrm rot="10800000">
              <a:off x="6715140" y="3714752"/>
              <a:ext cx="1285884" cy="785818"/>
            </a:xfrm>
            <a:prstGeom prst="straightConnector1">
              <a:avLst/>
            </a:prstGeom>
            <a:ln w="2540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500958" y="3714752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6FF33"/>
                  </a:solidFill>
                </a:rPr>
                <a:t>- d</a:t>
              </a:r>
              <a:endParaRPr lang="en-US" dirty="0">
                <a:solidFill>
                  <a:srgbClr val="66FF33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429256" y="3714752"/>
            <a:ext cx="1285884" cy="2071702"/>
            <a:chOff x="5429256" y="3714752"/>
            <a:chExt cx="1285884" cy="2071702"/>
          </a:xfrm>
        </p:grpSpPr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5036347" y="4107661"/>
              <a:ext cx="2071702" cy="128588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643570" y="4429132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Introduction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unit we will study all aspects of vectors, including vector addition equations.</a:t>
            </a:r>
          </a:p>
          <a:p>
            <a:r>
              <a:rPr lang="en-US" dirty="0"/>
              <a:t>We will then use the knowledge gained to solve two dimensional vector problems such as plane flights and force problems.</a:t>
            </a:r>
            <a:endParaRPr lang="en-CA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3728-B5C0-43A9-9639-B94C1341041C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A62-BEB2-4C8D-9B19-36B42140B7F1}" type="slidenum">
              <a:rPr lang="en-CA"/>
              <a:pPr/>
              <a:t>2</a:t>
            </a:fld>
            <a:endParaRPr lang="en-CA"/>
          </a:p>
        </p:txBody>
      </p:sp>
      <p:pic>
        <p:nvPicPr>
          <p:cNvPr id="5128" name="EMERSON, LAKE &amp; PALMER THE SHOW THAT NEVER ENDS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990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8"/>
                </p:tgtEl>
              </p:cMediaNode>
            </p:audio>
          </p:childTnLst>
        </p:cTn>
      </p:par>
    </p:tnLst>
    <p:bldLst>
      <p:bldP spid="51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229600" cy="914400"/>
          </a:xfrm>
        </p:spPr>
        <p:txBody>
          <a:bodyPr/>
          <a:lstStyle/>
          <a:p>
            <a:r>
              <a:rPr lang="en-US" sz="2800" dirty="0"/>
              <a:t>Adding &amp;  Subtracting Vectors</a:t>
            </a:r>
            <a:endParaRPr lang="en-CA" sz="28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25ED-BC33-403A-AAA6-3B477917379A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B5E8-FAA9-4683-AA95-195F7C920CEA}" type="slidenum">
              <a:rPr lang="en-CA"/>
              <a:pPr/>
              <a:t>20</a:t>
            </a:fld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500034" y="1000108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 another  two vectors: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4786314" y="1000108"/>
            <a:ext cx="1714512" cy="642942"/>
            <a:chOff x="4786314" y="1000108"/>
            <a:chExt cx="1714512" cy="642942"/>
          </a:xfrm>
        </p:grpSpPr>
        <p:cxnSp>
          <p:nvCxnSpPr>
            <p:cNvPr id="9" name="Straight Arrow Connector 8"/>
            <p:cNvCxnSpPr/>
            <p:nvPr/>
          </p:nvCxnSpPr>
          <p:spPr>
            <a:xfrm rot="10800000">
              <a:off x="4786314" y="1285860"/>
              <a:ext cx="1714512" cy="35719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643570" y="100010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e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57224" y="221455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  +   f  =   R  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72066" y="23574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e  +   f  =   R   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571472" y="3714752"/>
            <a:ext cx="3500462" cy="1785950"/>
            <a:chOff x="571472" y="3714752"/>
            <a:chExt cx="3500462" cy="1785950"/>
          </a:xfrm>
        </p:grpSpPr>
        <p:cxnSp>
          <p:nvCxnSpPr>
            <p:cNvPr id="38" name="Straight Arrow Connector 37"/>
            <p:cNvCxnSpPr/>
            <p:nvPr/>
          </p:nvCxnSpPr>
          <p:spPr>
            <a:xfrm rot="10800000" flipV="1">
              <a:off x="571472" y="3714752"/>
              <a:ext cx="3500462" cy="178595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357422" y="4643446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 rot="5400000">
            <a:off x="2571736" y="4500570"/>
            <a:ext cx="371477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5429256" y="3357562"/>
            <a:ext cx="571504" cy="2500330"/>
            <a:chOff x="5429256" y="3357562"/>
            <a:chExt cx="571504" cy="2500330"/>
          </a:xfrm>
        </p:grpSpPr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4679157" y="4536289"/>
              <a:ext cx="2500330" cy="14287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429256" y="4071942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357422" y="3071810"/>
            <a:ext cx="1714512" cy="642942"/>
            <a:chOff x="2357422" y="3071810"/>
            <a:chExt cx="1714512" cy="642942"/>
          </a:xfrm>
        </p:grpSpPr>
        <p:cxnSp>
          <p:nvCxnSpPr>
            <p:cNvPr id="28" name="Straight Arrow Connector 27"/>
            <p:cNvCxnSpPr/>
            <p:nvPr/>
          </p:nvCxnSpPr>
          <p:spPr>
            <a:xfrm rot="10800000">
              <a:off x="2357422" y="3357562"/>
              <a:ext cx="1714512" cy="35719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357554" y="3071810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e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71472" y="3357562"/>
            <a:ext cx="1785950" cy="2143140"/>
            <a:chOff x="571472" y="3357562"/>
            <a:chExt cx="1785950" cy="2143140"/>
          </a:xfrm>
        </p:grpSpPr>
        <p:cxnSp>
          <p:nvCxnSpPr>
            <p:cNvPr id="45" name="Straight Arrow Connector 44"/>
            <p:cNvCxnSpPr/>
            <p:nvPr/>
          </p:nvCxnSpPr>
          <p:spPr>
            <a:xfrm rot="5400000">
              <a:off x="392877" y="3536157"/>
              <a:ext cx="2143140" cy="1785950"/>
            </a:xfrm>
            <a:prstGeom prst="straightConnector1">
              <a:avLst/>
            </a:prstGeom>
            <a:ln w="2540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071538" y="3857628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6FF33"/>
                  </a:solidFill>
                </a:rPr>
                <a:t>f</a:t>
              </a:r>
              <a:endParaRPr lang="en-US" dirty="0">
                <a:solidFill>
                  <a:srgbClr val="66FF33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000760" y="3071810"/>
            <a:ext cx="1643074" cy="642942"/>
            <a:chOff x="6000760" y="3071810"/>
            <a:chExt cx="1643074" cy="642942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6000760" y="3357562"/>
              <a:ext cx="1643074" cy="357190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715140" y="3071810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e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215206" y="214290"/>
            <a:ext cx="1785950" cy="2143140"/>
            <a:chOff x="6929454" y="428604"/>
            <a:chExt cx="1785950" cy="2143140"/>
          </a:xfrm>
        </p:grpSpPr>
        <p:sp>
          <p:nvSpPr>
            <p:cNvPr id="46" name="TextBox 45"/>
            <p:cNvSpPr txBox="1"/>
            <p:nvPr/>
          </p:nvSpPr>
          <p:spPr>
            <a:xfrm>
              <a:off x="7858148" y="1428736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6FF33"/>
                  </a:solidFill>
                </a:rPr>
                <a:t>f</a:t>
              </a:r>
              <a:endParaRPr lang="en-US" dirty="0">
                <a:solidFill>
                  <a:srgbClr val="66FF33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rot="5400000">
              <a:off x="6750859" y="607199"/>
              <a:ext cx="2143140" cy="1785950"/>
            </a:xfrm>
            <a:prstGeom prst="straightConnector1">
              <a:avLst/>
            </a:prstGeom>
            <a:ln w="2540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857884" y="3714752"/>
            <a:ext cx="1785950" cy="2143140"/>
            <a:chOff x="5857884" y="3714752"/>
            <a:chExt cx="1785950" cy="2143140"/>
          </a:xfrm>
        </p:grpSpPr>
        <p:cxnSp>
          <p:nvCxnSpPr>
            <p:cNvPr id="31" name="Straight Arrow Connector 30"/>
            <p:cNvCxnSpPr/>
            <p:nvPr/>
          </p:nvCxnSpPr>
          <p:spPr>
            <a:xfrm rot="5400000">
              <a:off x="5679289" y="3893347"/>
              <a:ext cx="2143140" cy="1785950"/>
            </a:xfrm>
            <a:prstGeom prst="straightConnector1">
              <a:avLst/>
            </a:prstGeom>
            <a:ln w="2540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929454" y="4714884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6FF33"/>
                  </a:solidFill>
                </a:rPr>
                <a:t>f</a:t>
              </a:r>
              <a:endParaRPr lang="en-US" dirty="0">
                <a:solidFill>
                  <a:srgbClr val="66FF3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786842" cy="914400"/>
          </a:xfrm>
        </p:spPr>
        <p:txBody>
          <a:bodyPr/>
          <a:lstStyle/>
          <a:p>
            <a:r>
              <a:rPr lang="en-US" sz="3200" dirty="0"/>
              <a:t>Vector Addition – </a:t>
            </a:r>
            <a:r>
              <a:rPr lang="en-US" sz="2400" dirty="0"/>
              <a:t>Component Method</a:t>
            </a:r>
            <a:endParaRPr lang="en-US" sz="32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571612"/>
            <a:ext cx="8858312" cy="2143140"/>
          </a:xfrm>
        </p:spPr>
        <p:txBody>
          <a:bodyPr/>
          <a:lstStyle/>
          <a:p>
            <a:r>
              <a:rPr lang="en-US" sz="2800" dirty="0"/>
              <a:t>Any vector can be re-made into two </a:t>
            </a:r>
            <a:r>
              <a:rPr lang="en-US" sz="2800" dirty="0" err="1">
                <a:solidFill>
                  <a:srgbClr val="FF0066"/>
                </a:solidFill>
              </a:rPr>
              <a:t>orthonganol</a:t>
            </a:r>
            <a:r>
              <a:rPr lang="en-US" sz="2800" dirty="0"/>
              <a:t> (right-angled) vectors</a:t>
            </a:r>
          </a:p>
          <a:p>
            <a:r>
              <a:rPr lang="en-US" sz="2800" dirty="0"/>
              <a:t>These are called </a:t>
            </a:r>
            <a:r>
              <a:rPr lang="en-US" sz="2800" dirty="0">
                <a:solidFill>
                  <a:srgbClr val="66FF33"/>
                </a:solidFill>
              </a:rPr>
              <a:t>component vectors</a:t>
            </a:r>
            <a:endParaRPr lang="en-US" sz="2800" dirty="0"/>
          </a:p>
          <a:p>
            <a:r>
              <a:rPr lang="en-US" sz="2800" dirty="0"/>
              <a:t>This is some vector “a”: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6B38-6F7C-46DB-B5FB-835BA2B89BC7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99DBB-2D46-4019-B861-AE977EBCD421}" type="slidenum">
              <a:rPr lang="en-CA"/>
              <a:pPr/>
              <a:t>21</a:t>
            </a:fld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3733800" y="4191000"/>
            <a:ext cx="3124200" cy="2057400"/>
            <a:chOff x="3733800" y="4191000"/>
            <a:chExt cx="3124200" cy="2057400"/>
          </a:xfrm>
        </p:grpSpPr>
        <p:sp>
          <p:nvSpPr>
            <p:cNvPr id="30724" name="Line 4"/>
            <p:cNvSpPr>
              <a:spLocks noChangeShapeType="1"/>
            </p:cNvSpPr>
            <p:nvPr/>
          </p:nvSpPr>
          <p:spPr bwMode="auto">
            <a:xfrm flipV="1">
              <a:off x="3733800" y="4191000"/>
              <a:ext cx="3124200" cy="2057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4953000" y="46482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3733800" y="62484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4800600" y="56388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26</a:t>
              </a:r>
              <a:r>
                <a:rPr lang="en-US" baseline="30000" dirty="0"/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772400" cy="914400"/>
          </a:xfrm>
        </p:spPr>
        <p:txBody>
          <a:bodyPr/>
          <a:lstStyle/>
          <a:p>
            <a:r>
              <a:rPr lang="en-US" sz="2800" dirty="0"/>
              <a:t>Vector Addition – Component Method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5072074"/>
            <a:ext cx="7929618" cy="990600"/>
          </a:xfrm>
        </p:spPr>
        <p:txBody>
          <a:bodyPr>
            <a:normAutofit/>
          </a:bodyPr>
          <a:lstStyle/>
          <a:p>
            <a:r>
              <a:rPr lang="en-US" dirty="0"/>
              <a:t>This is the horizontal component vector (</a:t>
            </a:r>
            <a:r>
              <a:rPr lang="en-US" dirty="0">
                <a:solidFill>
                  <a:srgbClr val="66FF33"/>
                </a:solidFill>
              </a:rPr>
              <a:t>a</a:t>
            </a:r>
            <a:r>
              <a:rPr lang="en-US" baseline="-25000" dirty="0">
                <a:solidFill>
                  <a:srgbClr val="66FF33"/>
                </a:solidFill>
              </a:rPr>
              <a:t>x</a:t>
            </a:r>
            <a:r>
              <a:rPr lang="en-US" dirty="0"/>
              <a:t>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EE361-84A1-4B32-AD42-9D5528C8A2AC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F80D-279F-4211-9EB1-1D8164A3AE21}" type="slidenum">
              <a:rPr lang="en-CA"/>
              <a:pPr/>
              <a:t>22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>
            <a:off x="2428860" y="2143116"/>
            <a:ext cx="3124200" cy="2057400"/>
            <a:chOff x="3733800" y="3048000"/>
            <a:chExt cx="3124200" cy="2057400"/>
          </a:xfrm>
        </p:grpSpPr>
        <p:sp>
          <p:nvSpPr>
            <p:cNvPr id="34820" name="Line 4"/>
            <p:cNvSpPr>
              <a:spLocks noChangeShapeType="1"/>
            </p:cNvSpPr>
            <p:nvPr/>
          </p:nvSpPr>
          <p:spPr bwMode="auto">
            <a:xfrm flipV="1">
              <a:off x="3733800" y="3048000"/>
              <a:ext cx="3124200" cy="2057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4953000" y="35052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4800600" y="44958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26</a:t>
              </a:r>
              <a:r>
                <a:rPr lang="en-US" baseline="30000"/>
                <a:t>o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28860" y="4200516"/>
            <a:ext cx="3124200" cy="609600"/>
            <a:chOff x="3733800" y="5105400"/>
            <a:chExt cx="3124200" cy="609600"/>
          </a:xfrm>
        </p:grpSpPr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3733800" y="5105400"/>
              <a:ext cx="3124200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4953000" y="52578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66FF33"/>
                  </a:solidFill>
                </a:rPr>
                <a:t>a</a:t>
              </a:r>
              <a:r>
                <a:rPr lang="en-US" baseline="-25000">
                  <a:solidFill>
                    <a:srgbClr val="66FF33"/>
                  </a:solidFill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501122" cy="914400"/>
          </a:xfrm>
        </p:spPr>
        <p:txBody>
          <a:bodyPr/>
          <a:lstStyle/>
          <a:p>
            <a:r>
              <a:rPr lang="en-US" sz="3200" dirty="0"/>
              <a:t>Vector Addition – </a:t>
            </a:r>
            <a:r>
              <a:rPr lang="en-US" sz="2400" dirty="0"/>
              <a:t>Component Method</a:t>
            </a:r>
            <a:endParaRPr lang="en-US" sz="32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4214818"/>
            <a:ext cx="9001188" cy="1295400"/>
          </a:xfrm>
        </p:spPr>
        <p:txBody>
          <a:bodyPr/>
          <a:lstStyle/>
          <a:p>
            <a:r>
              <a:rPr lang="en-US" dirty="0"/>
              <a:t>This is the vertical component vector (</a:t>
            </a:r>
            <a:r>
              <a:rPr lang="en-US" dirty="0">
                <a:solidFill>
                  <a:srgbClr val="FF33CC"/>
                </a:solidFill>
              </a:rPr>
              <a:t>a</a:t>
            </a:r>
            <a:r>
              <a:rPr lang="en-US" baseline="-25000" dirty="0">
                <a:solidFill>
                  <a:srgbClr val="FF33CC"/>
                </a:solidFill>
              </a:rPr>
              <a:t>y</a:t>
            </a:r>
            <a:r>
              <a:rPr lang="en-US" dirty="0"/>
              <a:t>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4214-1ED0-49DE-BBC2-A5180908AAC7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9D58-3C18-4973-BAE2-4F1A607B41D6}" type="slidenum">
              <a:rPr lang="en-CA"/>
              <a:pPr/>
              <a:t>23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>
            <a:off x="2428860" y="1285860"/>
            <a:ext cx="3124200" cy="2057400"/>
            <a:chOff x="3810000" y="3276600"/>
            <a:chExt cx="3124200" cy="2057400"/>
          </a:xfrm>
        </p:grpSpPr>
        <p:sp>
          <p:nvSpPr>
            <p:cNvPr id="35844" name="Line 4"/>
            <p:cNvSpPr>
              <a:spLocks noChangeShapeType="1"/>
            </p:cNvSpPr>
            <p:nvPr/>
          </p:nvSpPr>
          <p:spPr bwMode="auto">
            <a:xfrm flipV="1">
              <a:off x="3810000" y="3276600"/>
              <a:ext cx="3124200" cy="2057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5029200" y="37338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4876800" y="47244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26</a:t>
              </a:r>
              <a:r>
                <a:rPr lang="en-US" baseline="30000"/>
                <a:t>o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72132" y="1285860"/>
            <a:ext cx="1219200" cy="2057400"/>
            <a:chOff x="6981820" y="2928934"/>
            <a:chExt cx="1219200" cy="2057400"/>
          </a:xfrm>
        </p:grpSpPr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 flipV="1">
              <a:off x="6981820" y="2928934"/>
              <a:ext cx="0" cy="2057400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7134220" y="3614734"/>
              <a:ext cx="1066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CC"/>
                  </a:solidFill>
                </a:rPr>
                <a:t>a</a:t>
              </a:r>
              <a:r>
                <a:rPr lang="en-US" baseline="-25000">
                  <a:solidFill>
                    <a:srgbClr val="FF33CC"/>
                  </a:solidFill>
                </a:rPr>
                <a:t>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715404" cy="914400"/>
          </a:xfrm>
        </p:spPr>
        <p:txBody>
          <a:bodyPr/>
          <a:lstStyle/>
          <a:p>
            <a:r>
              <a:rPr lang="en-US" sz="2800" dirty="0"/>
              <a:t>Vector Addition – Component Method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428736"/>
            <a:ext cx="8501122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These two vector can be shown as the addition of two right-angled vectors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One is the </a:t>
            </a:r>
            <a:r>
              <a:rPr lang="en-US" sz="2200" dirty="0">
                <a:solidFill>
                  <a:srgbClr val="66FF33"/>
                </a:solidFill>
              </a:rPr>
              <a:t>horizontal component (a</a:t>
            </a:r>
            <a:r>
              <a:rPr lang="en-US" sz="2200" baseline="-25000" dirty="0">
                <a:solidFill>
                  <a:srgbClr val="66FF33"/>
                </a:solidFill>
              </a:rPr>
              <a:t>x</a:t>
            </a:r>
            <a:r>
              <a:rPr lang="en-US" sz="2200" dirty="0">
                <a:solidFill>
                  <a:srgbClr val="66FF33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One is the </a:t>
            </a:r>
            <a:r>
              <a:rPr lang="en-US" sz="2200" dirty="0">
                <a:solidFill>
                  <a:srgbClr val="FF33CC"/>
                </a:solidFill>
              </a:rPr>
              <a:t>vertical component (a</a:t>
            </a:r>
            <a:r>
              <a:rPr lang="en-US" sz="2200" baseline="-25000" dirty="0">
                <a:solidFill>
                  <a:srgbClr val="FF33CC"/>
                </a:solidFill>
              </a:rPr>
              <a:t>y</a:t>
            </a:r>
            <a:r>
              <a:rPr lang="en-US" sz="2200" dirty="0">
                <a:solidFill>
                  <a:srgbClr val="FF33CC"/>
                </a:solidFill>
              </a:rPr>
              <a:t>)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2F72-C568-401A-8273-33F6CCC1957E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EE7A-BA6F-45E0-AF64-5B613BC22430}" type="slidenum">
              <a:rPr lang="en-CA"/>
              <a:pPr/>
              <a:t>24</a:t>
            </a:fld>
            <a:endParaRPr lang="en-CA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858000" y="54102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Head to Tail Method</a:t>
            </a:r>
          </a:p>
        </p:txBody>
      </p:sp>
      <p:grpSp>
        <p:nvGrpSpPr>
          <p:cNvPr id="31762" name="Group 18"/>
          <p:cNvGrpSpPr>
            <a:grpSpLocks/>
          </p:cNvGrpSpPr>
          <p:nvPr/>
        </p:nvGrpSpPr>
        <p:grpSpPr bwMode="auto">
          <a:xfrm>
            <a:off x="1981200" y="3733800"/>
            <a:ext cx="4267200" cy="2667000"/>
            <a:chOff x="2352" y="2304"/>
            <a:chExt cx="2688" cy="1680"/>
          </a:xfrm>
        </p:grpSpPr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4032" y="3408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760" name="Group 16"/>
            <p:cNvGrpSpPr>
              <a:grpSpLocks/>
            </p:cNvGrpSpPr>
            <p:nvPr/>
          </p:nvGrpSpPr>
          <p:grpSpPr bwMode="auto">
            <a:xfrm>
              <a:off x="2352" y="2304"/>
              <a:ext cx="2688" cy="1680"/>
              <a:chOff x="2352" y="2304"/>
              <a:chExt cx="2688" cy="1680"/>
            </a:xfrm>
          </p:grpSpPr>
          <p:grpSp>
            <p:nvGrpSpPr>
              <p:cNvPr id="31758" name="Group 14"/>
              <p:cNvGrpSpPr>
                <a:grpSpLocks/>
              </p:cNvGrpSpPr>
              <p:nvPr/>
            </p:nvGrpSpPr>
            <p:grpSpPr bwMode="auto">
              <a:xfrm>
                <a:off x="2352" y="2304"/>
                <a:ext cx="2448" cy="1680"/>
                <a:chOff x="2352" y="2304"/>
                <a:chExt cx="2448" cy="1680"/>
              </a:xfrm>
            </p:grpSpPr>
            <p:sp>
              <p:nvSpPr>
                <p:cNvPr id="31748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2352" y="2304"/>
                  <a:ext cx="1968" cy="12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757" name="Group 13"/>
                <p:cNvGrpSpPr>
                  <a:grpSpLocks/>
                </p:cNvGrpSpPr>
                <p:nvPr/>
              </p:nvGrpSpPr>
              <p:grpSpPr bwMode="auto">
                <a:xfrm>
                  <a:off x="2352" y="2304"/>
                  <a:ext cx="2448" cy="1680"/>
                  <a:chOff x="2352" y="2304"/>
                  <a:chExt cx="2448" cy="1680"/>
                </a:xfrm>
              </p:grpSpPr>
              <p:sp>
                <p:nvSpPr>
                  <p:cNvPr id="31749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2592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</a:t>
                    </a:r>
                  </a:p>
                </p:txBody>
              </p:sp>
              <p:sp>
                <p:nvSpPr>
                  <p:cNvPr id="31750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24" y="3216"/>
                    <a:ext cx="52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26</a:t>
                    </a:r>
                    <a:r>
                      <a:rPr lang="en-US" baseline="30000"/>
                      <a:t>o</a:t>
                    </a:r>
                  </a:p>
                </p:txBody>
              </p:sp>
              <p:sp>
                <p:nvSpPr>
                  <p:cNvPr id="31751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600"/>
                    <a:ext cx="19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33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752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0" y="2304"/>
                    <a:ext cx="0" cy="1296"/>
                  </a:xfrm>
                  <a:prstGeom prst="line">
                    <a:avLst/>
                  </a:prstGeom>
                  <a:noFill/>
                  <a:ln w="28575">
                    <a:solidFill>
                      <a:srgbClr val="FF33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75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54" y="2858"/>
                    <a:ext cx="34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75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3696"/>
                    <a:ext cx="52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en-US">
                        <a:solidFill>
                          <a:srgbClr val="66FF33"/>
                        </a:solidFill>
                      </a:rPr>
                      <a:t>a</a:t>
                    </a:r>
                    <a:r>
                      <a:rPr lang="en-US" baseline="-25000">
                        <a:solidFill>
                          <a:srgbClr val="66FF33"/>
                        </a:solidFill>
                      </a:rPr>
                      <a:t>x</a:t>
                    </a:r>
                  </a:p>
                </p:txBody>
              </p:sp>
            </p:grpSp>
          </p:grpSp>
          <p:sp>
            <p:nvSpPr>
              <p:cNvPr id="31759" name="Text Box 15"/>
              <p:cNvSpPr txBox="1">
                <a:spLocks noChangeArrowheads="1"/>
              </p:cNvSpPr>
              <p:nvPr/>
            </p:nvSpPr>
            <p:spPr bwMode="auto">
              <a:xfrm>
                <a:off x="4368" y="2784"/>
                <a:ext cx="6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33CC"/>
                    </a:solidFill>
                  </a:rPr>
                  <a:t>a</a:t>
                </a:r>
                <a:r>
                  <a:rPr lang="en-US" baseline="-25000">
                    <a:solidFill>
                      <a:srgbClr val="FF33CC"/>
                    </a:solidFill>
                  </a:rPr>
                  <a:t>y</a:t>
                </a:r>
              </a:p>
            </p:txBody>
          </p:sp>
        </p:grpSp>
      </p:grpSp>
      <p:sp>
        <p:nvSpPr>
          <p:cNvPr id="31763" name="Line 19"/>
          <p:cNvSpPr>
            <a:spLocks noChangeShapeType="1"/>
          </p:cNvSpPr>
          <p:nvPr/>
        </p:nvSpPr>
        <p:spPr bwMode="auto">
          <a:xfrm flipH="1">
            <a:off x="5410200" y="57912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56" grpId="0"/>
      <p:bldP spid="3176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sz="2800" dirty="0"/>
              <a:t>Vector Addition – Component Method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500174"/>
            <a:ext cx="8501090" cy="99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two vectors are sometimes shown in tail to tail addition method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55E1-7596-4022-BB38-85408FFEFD03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B59F6-A99D-4ADB-8791-86C04ABFF2D3}" type="slidenum">
              <a:rPr lang="en-CA"/>
              <a:pPr/>
              <a:t>25</a:t>
            </a:fld>
            <a:endParaRPr lang="en-CA"/>
          </a:p>
        </p:txBody>
      </p:sp>
      <p:grpSp>
        <p:nvGrpSpPr>
          <p:cNvPr id="32782" name="Group 14"/>
          <p:cNvGrpSpPr>
            <a:grpSpLocks/>
          </p:cNvGrpSpPr>
          <p:nvPr/>
        </p:nvGrpSpPr>
        <p:grpSpPr bwMode="auto">
          <a:xfrm>
            <a:off x="3568700" y="3736975"/>
            <a:ext cx="4295775" cy="2667000"/>
            <a:chOff x="2248" y="2354"/>
            <a:chExt cx="2706" cy="1680"/>
          </a:xfrm>
        </p:grpSpPr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3544" y="264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3448" y="326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26</a:t>
              </a:r>
              <a:r>
                <a:rPr lang="en-US" baseline="30000"/>
                <a:t>o</a:t>
              </a:r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2776" y="3650"/>
              <a:ext cx="1968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 flipV="1">
              <a:off x="2776" y="2354"/>
              <a:ext cx="0" cy="1296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3544" y="374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66FF33"/>
                  </a:solidFill>
                </a:rPr>
                <a:t>a</a:t>
              </a:r>
              <a:r>
                <a:rPr lang="en-US" baseline="-25000">
                  <a:solidFill>
                    <a:srgbClr val="66FF33"/>
                  </a:solidFill>
                </a:rPr>
                <a:t>x</a:t>
              </a:r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 flipV="1">
              <a:off x="2776" y="2354"/>
              <a:ext cx="1968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4608" y="2832"/>
              <a:ext cx="3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2248" y="283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a</a:t>
              </a:r>
              <a:r>
                <a:rPr lang="en-US" baseline="-25000">
                  <a:solidFill>
                    <a:srgbClr val="FF33CC"/>
                  </a:solidFill>
                </a:rPr>
                <a:t>y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1000" y="4419600"/>
            <a:ext cx="3810000" cy="1295400"/>
            <a:chOff x="381000" y="4419600"/>
            <a:chExt cx="3810000" cy="1295400"/>
          </a:xfrm>
        </p:grpSpPr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381000" y="4419600"/>
              <a:ext cx="22098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Tail to Tail Method</a:t>
              </a:r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1905000" y="5029200"/>
              <a:ext cx="2286000" cy="685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sz="2800" dirty="0"/>
              <a:t>Vector Addition – Component Method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500174"/>
            <a:ext cx="8501090" cy="99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summary there are two ways to show the addition of vectors and they both (of course) end up with the </a:t>
            </a:r>
            <a:r>
              <a:rPr lang="en-US" dirty="0" smtClean="0">
                <a:solidFill>
                  <a:srgbClr val="FF0066"/>
                </a:solidFill>
              </a:rPr>
              <a:t>same resultant vector</a:t>
            </a:r>
            <a:endParaRPr lang="en-US" dirty="0">
              <a:solidFill>
                <a:srgbClr val="FF0066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55E1-7596-4022-BB38-85408FFEFD03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B59F6-A99D-4ADB-8791-86C04ABFF2D3}" type="slidenum">
              <a:rPr lang="en-CA"/>
              <a:pPr/>
              <a:t>26</a:t>
            </a:fld>
            <a:endParaRPr lang="en-CA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43438" y="3071810"/>
            <a:ext cx="4500562" cy="2667000"/>
            <a:chOff x="2248" y="2354"/>
            <a:chExt cx="2706" cy="1680"/>
          </a:xfrm>
        </p:grpSpPr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3544" y="264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3448" y="326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26</a:t>
              </a:r>
              <a:r>
                <a:rPr lang="en-US" baseline="30000"/>
                <a:t>o</a:t>
              </a:r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2776" y="3650"/>
              <a:ext cx="1968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 flipV="1">
              <a:off x="2776" y="2354"/>
              <a:ext cx="0" cy="1296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3544" y="374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66FF33"/>
                  </a:solidFill>
                </a:rPr>
                <a:t>a</a:t>
              </a:r>
              <a:r>
                <a:rPr lang="en-US" baseline="-25000">
                  <a:solidFill>
                    <a:srgbClr val="66FF33"/>
                  </a:solidFill>
                </a:rPr>
                <a:t>x</a:t>
              </a:r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 flipV="1">
              <a:off x="2776" y="2354"/>
              <a:ext cx="1968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4608" y="2832"/>
              <a:ext cx="3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2248" y="283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a</a:t>
              </a:r>
              <a:r>
                <a:rPr lang="en-US" baseline="-25000" dirty="0">
                  <a:solidFill>
                    <a:srgbClr val="FF33CC"/>
                  </a:solidFill>
                </a:rPr>
                <a:t>y</a:t>
              </a:r>
            </a:p>
          </p:txBody>
        </p:sp>
      </p:grp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572132" y="5715016"/>
            <a:ext cx="285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Tail to Tail Method</a:t>
            </a:r>
          </a:p>
        </p:txBody>
      </p: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428596" y="3071810"/>
            <a:ext cx="4267200" cy="2667000"/>
            <a:chOff x="2352" y="2304"/>
            <a:chExt cx="2688" cy="1680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032" y="3408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2352" y="2304"/>
              <a:ext cx="2688" cy="1680"/>
              <a:chOff x="2352" y="2304"/>
              <a:chExt cx="2688" cy="1680"/>
            </a:xfrm>
          </p:grpSpPr>
          <p:grpSp>
            <p:nvGrpSpPr>
              <p:cNvPr id="20" name="Group 14"/>
              <p:cNvGrpSpPr>
                <a:grpSpLocks/>
              </p:cNvGrpSpPr>
              <p:nvPr/>
            </p:nvGrpSpPr>
            <p:grpSpPr bwMode="auto">
              <a:xfrm>
                <a:off x="2352" y="2304"/>
                <a:ext cx="2448" cy="1680"/>
                <a:chOff x="2352" y="2304"/>
                <a:chExt cx="2448" cy="1680"/>
              </a:xfrm>
            </p:grpSpPr>
            <p:sp>
              <p:nvSpPr>
                <p:cNvPr id="22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2352" y="2304"/>
                  <a:ext cx="1968" cy="12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" name="Group 13"/>
                <p:cNvGrpSpPr>
                  <a:grpSpLocks/>
                </p:cNvGrpSpPr>
                <p:nvPr/>
              </p:nvGrpSpPr>
              <p:grpSpPr bwMode="auto">
                <a:xfrm>
                  <a:off x="2352" y="2304"/>
                  <a:ext cx="2448" cy="1680"/>
                  <a:chOff x="2352" y="2304"/>
                  <a:chExt cx="2448" cy="1680"/>
                </a:xfrm>
              </p:grpSpPr>
              <p:sp>
                <p:nvSpPr>
                  <p:cNvPr id="24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2592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</a:t>
                    </a:r>
                  </a:p>
                </p:txBody>
              </p:sp>
              <p:sp>
                <p:nvSpPr>
                  <p:cNvPr id="25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24" y="3216"/>
                    <a:ext cx="52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26</a:t>
                    </a:r>
                    <a:r>
                      <a:rPr lang="en-US" baseline="30000"/>
                      <a:t>o</a:t>
                    </a:r>
                  </a:p>
                </p:txBody>
              </p:sp>
              <p:sp>
                <p:nvSpPr>
                  <p:cNvPr id="26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600"/>
                    <a:ext cx="19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66FF33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0" y="2304"/>
                    <a:ext cx="0" cy="1296"/>
                  </a:xfrm>
                  <a:prstGeom prst="line">
                    <a:avLst/>
                  </a:prstGeom>
                  <a:noFill/>
                  <a:ln w="28575">
                    <a:solidFill>
                      <a:srgbClr val="FF33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54" y="2858"/>
                    <a:ext cx="34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3696"/>
                    <a:ext cx="52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en-US">
                        <a:solidFill>
                          <a:srgbClr val="66FF33"/>
                        </a:solidFill>
                      </a:rPr>
                      <a:t>a</a:t>
                    </a:r>
                    <a:r>
                      <a:rPr lang="en-US" baseline="-25000">
                        <a:solidFill>
                          <a:srgbClr val="66FF33"/>
                        </a:solidFill>
                      </a:rPr>
                      <a:t>x</a:t>
                    </a:r>
                  </a:p>
                </p:txBody>
              </p:sp>
            </p:grpSp>
          </p:grpSp>
          <p:sp>
            <p:nvSpPr>
              <p:cNvPr id="21" name="Text Box 15"/>
              <p:cNvSpPr txBox="1">
                <a:spLocks noChangeArrowheads="1"/>
              </p:cNvSpPr>
              <p:nvPr/>
            </p:nvSpPr>
            <p:spPr bwMode="auto">
              <a:xfrm>
                <a:off x="4368" y="2784"/>
                <a:ext cx="6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33CC"/>
                    </a:solidFill>
                  </a:rPr>
                  <a:t>a</a:t>
                </a:r>
                <a:r>
                  <a:rPr lang="en-US" baseline="-25000">
                    <a:solidFill>
                      <a:srgbClr val="FF33CC"/>
                    </a:solidFill>
                  </a:rPr>
                  <a:t>y</a:t>
                </a:r>
              </a:p>
            </p:txBody>
          </p:sp>
        </p:grpSp>
      </p:grp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785786" y="5786454"/>
            <a:ext cx="285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Head to Tail Method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43372" y="385762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81" grpId="0"/>
      <p:bldP spid="43" grpId="0"/>
      <p:bldP spid="4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sz="2800" dirty="0"/>
              <a:t>Vector Addition – Component Method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428736"/>
            <a:ext cx="8715404" cy="15001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Combing the two methods results in parallelogram!!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It doesn’t matter which way it is shown, you end up at the same end-point!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6415086" y="5826123"/>
            <a:ext cx="2133600" cy="365125"/>
          </a:xfrm>
        </p:spPr>
        <p:txBody>
          <a:bodyPr/>
          <a:lstStyle/>
          <a:p>
            <a:fld id="{BDE0E33A-ADB1-49E1-BD89-D6BFA95E836B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AB4D-B478-44A4-AB9B-B4BE16F4E854}" type="slidenum">
              <a:rPr lang="en-CA"/>
              <a:pPr/>
              <a:t>27</a:t>
            </a:fld>
            <a:endParaRPr lang="en-CA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4344986" y="3146423"/>
            <a:ext cx="0" cy="2057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344986" y="3146423"/>
            <a:ext cx="3124200" cy="2057400"/>
            <a:chOff x="4406900" y="3736975"/>
            <a:chExt cx="3124200" cy="2057400"/>
          </a:xfrm>
        </p:grpSpPr>
        <p:sp>
          <p:nvSpPr>
            <p:cNvPr id="77828" name="Text Box 4"/>
            <p:cNvSpPr txBox="1">
              <a:spLocks noChangeArrowheads="1"/>
            </p:cNvSpPr>
            <p:nvPr/>
          </p:nvSpPr>
          <p:spPr bwMode="auto">
            <a:xfrm>
              <a:off x="5478463" y="4422775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  <p:sp>
          <p:nvSpPr>
            <p:cNvPr id="77829" name="Text Box 5"/>
            <p:cNvSpPr txBox="1">
              <a:spLocks noChangeArrowheads="1"/>
            </p:cNvSpPr>
            <p:nvPr/>
          </p:nvSpPr>
          <p:spPr bwMode="auto">
            <a:xfrm>
              <a:off x="5334000" y="5257800"/>
              <a:ext cx="838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26</a:t>
              </a:r>
              <a:r>
                <a:rPr lang="en-US" sz="1800" baseline="30000"/>
                <a:t>o</a:t>
              </a:r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 flipV="1">
              <a:off x="4406900" y="3736975"/>
              <a:ext cx="3124200" cy="2057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7105649" y="4133848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3519486" y="382904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CC"/>
                </a:solidFill>
              </a:rPr>
              <a:t>a</a:t>
            </a:r>
            <a:r>
              <a:rPr lang="en-US" baseline="-25000">
                <a:solidFill>
                  <a:srgbClr val="FF33CC"/>
                </a:solidFill>
              </a:rPr>
              <a:t>y</a:t>
            </a:r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4357686" y="3143248"/>
            <a:ext cx="31242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5424486" y="2609848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66FF33"/>
                </a:solidFill>
              </a:rPr>
              <a:t>a</a:t>
            </a:r>
            <a:r>
              <a:rPr lang="en-US" baseline="-25000">
                <a:solidFill>
                  <a:srgbClr val="66FF33"/>
                </a:solidFill>
              </a:rPr>
              <a:t>x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5881686" y="3371848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26</a:t>
            </a:r>
            <a:r>
              <a:rPr lang="en-US" sz="1800" baseline="30000"/>
              <a:t>o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571472" y="4286256"/>
            <a:ext cx="271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</a:rPr>
              <a:t>There are two identical triangles here.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357686" y="3157536"/>
            <a:ext cx="4224366" cy="2740580"/>
            <a:chOff x="4419600" y="3748088"/>
            <a:chExt cx="4224366" cy="2740580"/>
          </a:xfrm>
        </p:grpSpPr>
        <p:sp>
          <p:nvSpPr>
            <p:cNvPr id="77830" name="Line 6"/>
            <p:cNvSpPr>
              <a:spLocks noChangeShapeType="1"/>
            </p:cNvSpPr>
            <p:nvPr/>
          </p:nvSpPr>
          <p:spPr bwMode="auto">
            <a:xfrm>
              <a:off x="4419600" y="5791200"/>
              <a:ext cx="3124200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2" name="Text Box 8"/>
            <p:cNvSpPr txBox="1">
              <a:spLocks noChangeArrowheads="1"/>
            </p:cNvSpPr>
            <p:nvPr/>
          </p:nvSpPr>
          <p:spPr bwMode="auto">
            <a:xfrm>
              <a:off x="5791200" y="57912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66FF33"/>
                  </a:solidFill>
                </a:rPr>
                <a:t>a</a:t>
              </a:r>
              <a:r>
                <a:rPr lang="en-US" baseline="-25000">
                  <a:solidFill>
                    <a:srgbClr val="66FF33"/>
                  </a:solidFill>
                </a:rPr>
                <a:t>x</a:t>
              </a:r>
            </a:p>
          </p:txBody>
        </p:sp>
        <p:sp>
          <p:nvSpPr>
            <p:cNvPr id="77836" name="Line 12"/>
            <p:cNvSpPr>
              <a:spLocks noChangeShapeType="1"/>
            </p:cNvSpPr>
            <p:nvPr/>
          </p:nvSpPr>
          <p:spPr bwMode="auto">
            <a:xfrm flipV="1">
              <a:off x="7531100" y="3748088"/>
              <a:ext cx="0" cy="2057400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7" name="Text Box 13"/>
            <p:cNvSpPr txBox="1">
              <a:spLocks noChangeArrowheads="1"/>
            </p:cNvSpPr>
            <p:nvPr/>
          </p:nvSpPr>
          <p:spPr bwMode="auto">
            <a:xfrm>
              <a:off x="7696200" y="44958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a</a:t>
              </a:r>
              <a:r>
                <a:rPr lang="en-US" baseline="-25000">
                  <a:solidFill>
                    <a:srgbClr val="FF33CC"/>
                  </a:solidFill>
                </a:rPr>
                <a:t>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29388" y="6027003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Head to Tail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152764" y="548165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Tail to Tail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00958" y="271462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End point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77831" grpId="0" animBg="1"/>
      <p:bldP spid="77835" grpId="0"/>
      <p:bldP spid="77838" grpId="0" animBg="1"/>
      <p:bldP spid="77839" grpId="0"/>
      <p:bldP spid="77840" grpId="0"/>
      <p:bldP spid="77841" grpId="0"/>
      <p:bldP spid="22" grpId="0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sz="2800" dirty="0"/>
              <a:t>Vector Addition – Component Method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357298"/>
            <a:ext cx="7786742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You have to use a little trig. (</a:t>
            </a:r>
            <a:r>
              <a:rPr lang="en-US" sz="2400" dirty="0">
                <a:solidFill>
                  <a:schemeClr val="accent2"/>
                </a:solidFill>
              </a:rPr>
              <a:t>sine, cosine and tangent)</a:t>
            </a:r>
            <a:r>
              <a:rPr lang="en-US" sz="2400" dirty="0"/>
              <a:t> to work with these vector components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A22B-8E1B-47CE-8512-DD35CCEA47A7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443-1DAE-4C3E-BAA0-F89AF224DBD9}" type="slidenum">
              <a:rPr lang="en-CA"/>
              <a:pPr/>
              <a:t>28</a:t>
            </a:fld>
            <a:endParaRPr lang="en-CA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1643042" y="2571744"/>
            <a:ext cx="31242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862242" y="302894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500298" y="4143380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26</a:t>
            </a:r>
            <a:r>
              <a:rPr lang="en-US" sz="1800" baseline="30000" dirty="0"/>
              <a:t>o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643042" y="4629144"/>
            <a:ext cx="31242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4767242" y="2571744"/>
            <a:ext cx="0" cy="20574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919642" y="3257544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CC"/>
                </a:solidFill>
              </a:rPr>
              <a:t>a</a:t>
            </a:r>
            <a:r>
              <a:rPr lang="en-US" baseline="-25000">
                <a:solidFill>
                  <a:srgbClr val="FF33CC"/>
                </a:solidFill>
              </a:rPr>
              <a:t>y </a:t>
            </a:r>
            <a:r>
              <a:rPr lang="en-US">
                <a:solidFill>
                  <a:srgbClr val="FF33CC"/>
                </a:solidFill>
              </a:rPr>
              <a:t>= a </a:t>
            </a:r>
            <a:r>
              <a:rPr lang="en-US" sz="1800">
                <a:solidFill>
                  <a:srgbClr val="FF33CC"/>
                </a:solidFill>
              </a:rPr>
              <a:t>x</a:t>
            </a:r>
            <a:r>
              <a:rPr lang="en-US">
                <a:solidFill>
                  <a:srgbClr val="FF33CC"/>
                </a:solidFill>
              </a:rPr>
              <a:t> sin 26</a:t>
            </a:r>
            <a:r>
              <a:rPr lang="en-US" baseline="30000">
                <a:solidFill>
                  <a:srgbClr val="FF33CC"/>
                </a:solidFill>
              </a:rPr>
              <a:t>o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862242" y="478154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66FF33"/>
                </a:solidFill>
              </a:rPr>
              <a:t>a</a:t>
            </a:r>
            <a:r>
              <a:rPr lang="en-US" baseline="-25000" dirty="0">
                <a:solidFill>
                  <a:srgbClr val="66FF33"/>
                </a:solidFill>
              </a:rPr>
              <a:t>x</a:t>
            </a:r>
            <a:r>
              <a:rPr lang="en-US" dirty="0">
                <a:solidFill>
                  <a:srgbClr val="66FF33"/>
                </a:solidFill>
              </a:rPr>
              <a:t> = a </a:t>
            </a:r>
            <a:r>
              <a:rPr lang="en-US" sz="1800" dirty="0">
                <a:solidFill>
                  <a:srgbClr val="66FF33"/>
                </a:solidFill>
              </a:rPr>
              <a:t>x</a:t>
            </a:r>
            <a:r>
              <a:rPr lang="en-US" dirty="0">
                <a:solidFill>
                  <a:srgbClr val="66FF33"/>
                </a:solidFill>
              </a:rPr>
              <a:t> </a:t>
            </a:r>
            <a:r>
              <a:rPr lang="en-US" dirty="0" err="1">
                <a:solidFill>
                  <a:srgbClr val="66FF33"/>
                </a:solidFill>
              </a:rPr>
              <a:t>cos</a:t>
            </a:r>
            <a:r>
              <a:rPr lang="en-US" dirty="0">
                <a:solidFill>
                  <a:srgbClr val="66FF33"/>
                </a:solidFill>
              </a:rPr>
              <a:t> 26</a:t>
            </a:r>
            <a:r>
              <a:rPr lang="en-US" baseline="30000" dirty="0">
                <a:solidFill>
                  <a:srgbClr val="66FF33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 animBg="1"/>
      <p:bldP spid="33797" grpId="0"/>
      <p:bldP spid="33798" grpId="0"/>
      <p:bldP spid="33799" grpId="0" animBg="1"/>
      <p:bldP spid="33800" grpId="0" animBg="1"/>
      <p:bldP spid="33801" grpId="0"/>
      <p:bldP spid="3380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sz="2800" dirty="0"/>
              <a:t>Vector Addition – Component Method</a:t>
            </a:r>
            <a:endParaRPr lang="en-CA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214422"/>
            <a:ext cx="7772400" cy="4572000"/>
          </a:xfrm>
        </p:spPr>
        <p:txBody>
          <a:bodyPr/>
          <a:lstStyle/>
          <a:p>
            <a:r>
              <a:rPr lang="en-US" dirty="0"/>
              <a:t>Finding resultant vector:</a:t>
            </a:r>
          </a:p>
          <a:p>
            <a:pPr lvl="1"/>
            <a:r>
              <a:rPr lang="en-US" dirty="0"/>
              <a:t>Using some basic trigonometry</a:t>
            </a:r>
          </a:p>
          <a:p>
            <a:pPr lvl="2"/>
            <a:r>
              <a:rPr lang="en-US" dirty="0"/>
              <a:t>Sine, Cosine, and Tangent</a:t>
            </a:r>
          </a:p>
          <a:p>
            <a:pPr lvl="2"/>
            <a:r>
              <a:rPr lang="en-US" dirty="0"/>
              <a:t>Right angle triangles</a:t>
            </a:r>
          </a:p>
          <a:p>
            <a:pPr lvl="2"/>
            <a:r>
              <a:rPr lang="en-US" dirty="0"/>
              <a:t>Pythagorean Theory</a:t>
            </a:r>
          </a:p>
          <a:p>
            <a:r>
              <a:rPr lang="en-US" dirty="0" smtClean="0"/>
              <a:t>Go </a:t>
            </a:r>
            <a:r>
              <a:rPr lang="en-US" dirty="0"/>
              <a:t>on to the </a:t>
            </a:r>
            <a:r>
              <a:rPr lang="en-US" dirty="0">
                <a:solidFill>
                  <a:srgbClr val="66FF33"/>
                </a:solidFill>
              </a:rPr>
              <a:t>Vector Component Worksheet</a:t>
            </a:r>
          </a:p>
          <a:p>
            <a:pPr>
              <a:buFont typeface="Wingdings" pitchFamily="2" charset="2"/>
              <a:buNone/>
            </a:pPr>
            <a:endParaRPr lang="en-CA" dirty="0">
              <a:solidFill>
                <a:srgbClr val="66FF33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A850-BBFA-4D44-ABFD-4AD7F70E8030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9DA1-A24C-4D24-BBBD-2FFBF41BC154}" type="slidenum">
              <a:rPr lang="en-CA"/>
              <a:pPr/>
              <a:t>29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Vector Unit:</a:t>
            </a:r>
            <a:br>
              <a:rPr lang="en-US" dirty="0"/>
            </a:br>
            <a:r>
              <a:rPr lang="en-US" dirty="0"/>
              <a:t> Objectives</a:t>
            </a:r>
            <a:endParaRPr lang="en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600" dirty="0"/>
              <a:t>Define a vector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Identify resultant and component vectors on a diagram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Write a vector equation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Use graphical methods to resolve a vector into two perpendicular vectors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Use trig to add/subtract vectors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Resolve vectors into component vectors to add/subtract them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Use cosine and sine law to add/subtract vectors</a:t>
            </a:r>
            <a:endParaRPr lang="en-CA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D6A-29BF-4C0A-AB86-1E430F59D897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87-6E74-47A0-9D38-F6DA7C20CCBF}" type="slidenum">
              <a:rPr lang="en-CA"/>
              <a:pPr/>
              <a:t>3</a:t>
            </a:fld>
            <a:endParaRPr lang="en-C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7772400" cy="914400"/>
          </a:xfrm>
        </p:spPr>
        <p:txBody>
          <a:bodyPr/>
          <a:lstStyle/>
          <a:p>
            <a:r>
              <a:rPr lang="en-US" sz="3200" dirty="0"/>
              <a:t>Concluding Statements</a:t>
            </a:r>
            <a:r>
              <a:rPr lang="en-CA" sz="3200" dirty="0"/>
              <a:t> 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now should have a good grasp of dealing with vectors.</a:t>
            </a:r>
            <a:endParaRPr lang="en-CA" dirty="0"/>
          </a:p>
          <a:p>
            <a:r>
              <a:rPr lang="en-US" dirty="0"/>
              <a:t>We will be using these pesky vectors throughout the Physics </a:t>
            </a:r>
            <a:r>
              <a:rPr lang="en-US" dirty="0" smtClean="0"/>
              <a:t>11 </a:t>
            </a:r>
            <a:r>
              <a:rPr lang="en-US" dirty="0"/>
              <a:t>course.</a:t>
            </a:r>
          </a:p>
          <a:p>
            <a:r>
              <a:rPr lang="en-US" dirty="0"/>
              <a:t>Make sure you understand these topics and that you are fairly comfortable with adding vectors.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550C-DBA7-4C8E-B026-74F9179FBC41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EA67F-2C03-450F-BF70-16C61A7CE706}" type="slidenum">
              <a:rPr lang="en-CA"/>
              <a:pPr/>
              <a:t>30</a:t>
            </a:fld>
            <a:endParaRPr lang="en-C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</a:t>
            </a:r>
            <a:endParaRPr lang="en-CA"/>
          </a:p>
        </p:txBody>
      </p:sp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>
          <a:xfrm>
            <a:off x="1071538" y="1357298"/>
            <a:ext cx="7500990" cy="5143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Two types of quantities exist in the world: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solidFill>
                  <a:srgbClr val="FF33CC"/>
                </a:solidFill>
              </a:rPr>
              <a:t>Scalers</a:t>
            </a:r>
            <a:r>
              <a:rPr lang="en-US" sz="2800" dirty="0" smtClean="0"/>
              <a:t> </a:t>
            </a:r>
            <a:r>
              <a:rPr lang="en-US" sz="2800" dirty="0"/>
              <a:t>– a quantity with a value but </a:t>
            </a:r>
            <a:r>
              <a:rPr lang="en-US" sz="2800" u="sng" dirty="0"/>
              <a:t>without</a:t>
            </a:r>
            <a:r>
              <a:rPr lang="en-US" sz="2800" dirty="0"/>
              <a:t> direction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i.e. speed = 12 m/s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66FF33"/>
                </a:solidFill>
              </a:rPr>
              <a:t>Vectors</a:t>
            </a:r>
            <a:r>
              <a:rPr lang="en-US" sz="2800" dirty="0"/>
              <a:t> – a quantity with </a:t>
            </a:r>
            <a:r>
              <a:rPr lang="en-US" sz="2800" dirty="0">
                <a:solidFill>
                  <a:srgbClr val="FF33CC"/>
                </a:solidFill>
              </a:rPr>
              <a:t>magnitude</a:t>
            </a:r>
            <a:r>
              <a:rPr lang="en-US" sz="2800" dirty="0"/>
              <a:t> (value) and a </a:t>
            </a:r>
            <a:r>
              <a:rPr lang="en-US" sz="2800" dirty="0">
                <a:solidFill>
                  <a:srgbClr val="FF0066"/>
                </a:solidFill>
              </a:rPr>
              <a:t>direction </a:t>
            </a:r>
            <a:r>
              <a:rPr lang="en-US" sz="2800" dirty="0"/>
              <a:t>(heading)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i.e. velocity = </a:t>
            </a:r>
            <a:r>
              <a:rPr lang="en-US" sz="2400" dirty="0">
                <a:solidFill>
                  <a:srgbClr val="FF33CC"/>
                </a:solidFill>
              </a:rPr>
              <a:t>12 m/s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66"/>
                </a:solidFill>
              </a:rPr>
              <a:t>due north</a:t>
            </a:r>
            <a:endParaRPr lang="en-CA" sz="2400" dirty="0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>
                <a:solidFill>
                  <a:srgbClr val="FF33CC"/>
                </a:solidFill>
              </a:rPr>
              <a:t>Scalers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/>
              <a:t>include: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Speed, energy, time, work, distance, mass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66FF33"/>
                </a:solidFill>
              </a:rPr>
              <a:t>Vectors</a:t>
            </a:r>
            <a:r>
              <a:rPr lang="en-US" sz="2800" dirty="0"/>
              <a:t> include: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Velocity, acceleration, force, momentum, displacement</a:t>
            </a:r>
            <a:endParaRPr lang="en-CA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1BF-7CA0-4C21-8806-D8BCD637AF68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998E-7C78-466F-AF22-19CBB41977D4}" type="slidenum">
              <a:rPr lang="en-CA"/>
              <a:pPr/>
              <a:t>4</a:t>
            </a:fld>
            <a:endParaRPr lang="en-C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Direction</a:t>
            </a:r>
            <a:endParaRPr lang="en-CA"/>
          </a:p>
        </p:txBody>
      </p:sp>
      <p:sp>
        <p:nvSpPr>
          <p:cNvPr id="8199" name="Rectangle 7"/>
          <p:cNvSpPr>
            <a:spLocks noGrp="1" noChangeArrowheads="1"/>
          </p:cNvSpPr>
          <p:nvPr>
            <p:ph idx="1"/>
          </p:nvPr>
        </p:nvSpPr>
        <p:spPr>
          <a:xfrm>
            <a:off x="571472" y="1857364"/>
            <a:ext cx="8572528" cy="1285884"/>
          </a:xfrm>
        </p:spPr>
        <p:txBody>
          <a:bodyPr>
            <a:normAutofit/>
          </a:bodyPr>
          <a:lstStyle/>
          <a:p>
            <a:r>
              <a:rPr lang="en-US" dirty="0"/>
              <a:t>Lets learn about directions for vectors.</a:t>
            </a:r>
            <a:endParaRPr lang="en-CA" dirty="0"/>
          </a:p>
          <a:p>
            <a:r>
              <a:rPr lang="en-US" dirty="0"/>
              <a:t>We use a compass for basic direction/headings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237C-0625-40C6-966A-490844B29468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D4E9-6129-415E-97DA-9ADB897AE580}" type="slidenum">
              <a:rPr lang="en-CA"/>
              <a:pPr/>
              <a:t>5</a:t>
            </a:fld>
            <a:endParaRPr lang="en-CA"/>
          </a:p>
        </p:txBody>
      </p:sp>
      <p:grpSp>
        <p:nvGrpSpPr>
          <p:cNvPr id="12" name="Group 11"/>
          <p:cNvGrpSpPr/>
          <p:nvPr/>
        </p:nvGrpSpPr>
        <p:grpSpPr>
          <a:xfrm>
            <a:off x="2474902" y="3348046"/>
            <a:ext cx="3519488" cy="2500313"/>
            <a:chOff x="2474902" y="3348046"/>
            <a:chExt cx="3519488" cy="2500313"/>
          </a:xfrm>
        </p:grpSpPr>
        <p:sp>
          <p:nvSpPr>
            <p:cNvPr id="8200" name="Line 8"/>
            <p:cNvSpPr>
              <a:spLocks noChangeShapeType="1"/>
            </p:cNvSpPr>
            <p:nvPr/>
          </p:nvSpPr>
          <p:spPr bwMode="auto">
            <a:xfrm flipV="1">
              <a:off x="4062402" y="3805246"/>
              <a:ext cx="0" cy="1600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3071802" y="4643446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3833802" y="3348046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en-CA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5156190" y="4383096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  <a:endParaRPr lang="en-CA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3860790" y="5391159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</a:t>
              </a:r>
              <a:endParaRPr lang="en-CA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2474902" y="4432309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</a:t>
              </a:r>
              <a:endParaRPr lang="en-CA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Direction</a:t>
            </a:r>
            <a:endParaRPr lang="en-CA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357298"/>
            <a:ext cx="8286808" cy="1428760"/>
          </a:xfrm>
        </p:spPr>
        <p:txBody>
          <a:bodyPr/>
          <a:lstStyle/>
          <a:p>
            <a:r>
              <a:rPr lang="en-US" sz="2400" dirty="0"/>
              <a:t>If a vector is heading along one of the main heading (such as N, E, S, or W) just give it that direction</a:t>
            </a:r>
          </a:p>
          <a:p>
            <a:r>
              <a:rPr lang="en-US" sz="2400" dirty="0"/>
              <a:t>i.e. A train has a velocity of </a:t>
            </a:r>
            <a:r>
              <a:rPr lang="en-US" sz="2400" dirty="0">
                <a:solidFill>
                  <a:srgbClr val="FF0066"/>
                </a:solidFill>
              </a:rPr>
              <a:t>24 m/s (S</a:t>
            </a:r>
            <a:r>
              <a:rPr lang="en-US" sz="2400" dirty="0" smtClean="0">
                <a:solidFill>
                  <a:srgbClr val="FF0066"/>
                </a:solidFill>
              </a:rPr>
              <a:t>)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CA" sz="240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88A1-96E5-478F-955B-0EEDB9EE445F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2484-6905-48FC-B836-E018AFAD0651}" type="slidenum">
              <a:rPr lang="en-CA"/>
              <a:pPr/>
              <a:t>6</a:t>
            </a:fld>
            <a:endParaRPr lang="en-CA"/>
          </a:p>
        </p:txBody>
      </p: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3000364" y="3214686"/>
            <a:ext cx="1981200" cy="2057400"/>
            <a:chOff x="2832" y="2496"/>
            <a:chExt cx="1248" cy="1296"/>
          </a:xfrm>
        </p:grpSpPr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 flipV="1">
              <a:off x="3456" y="2784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2832" y="33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3312" y="249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en-CA"/>
            </a:p>
          </p:txBody>
        </p:sp>
      </p:grpSp>
      <p:grpSp>
        <p:nvGrpSpPr>
          <p:cNvPr id="18448" name="Group 16"/>
          <p:cNvGrpSpPr>
            <a:grpSpLocks/>
          </p:cNvGrpSpPr>
          <p:nvPr/>
        </p:nvGrpSpPr>
        <p:grpSpPr bwMode="auto">
          <a:xfrm>
            <a:off x="4000496" y="4500570"/>
            <a:ext cx="1600200" cy="1219200"/>
            <a:chOff x="3456" y="3312"/>
            <a:chExt cx="1008" cy="768"/>
          </a:xfrm>
        </p:grpSpPr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552" y="3648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24 m/s</a:t>
              </a:r>
              <a:endParaRPr lang="en-CA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3456" y="3312"/>
              <a:ext cx="0" cy="768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445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Train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4964" y="4052886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6136" fill="hold"/>
                                        <p:tgtEl>
                                          <p:spTgt spid="184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5"/>
                </p:tgtEl>
              </p:cMediaNode>
            </p:audio>
          </p:childTnLst>
        </p:cTn>
      </p:par>
    </p:tnLst>
    <p:bldLst>
      <p:bldP spid="1843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Direction</a:t>
            </a:r>
            <a:endParaRPr lang="en-CA"/>
          </a:p>
        </p:txBody>
      </p:sp>
      <p:sp>
        <p:nvSpPr>
          <p:cNvPr id="80899" name="Rectangle 2051"/>
          <p:cNvSpPr>
            <a:spLocks noGrp="1" noChangeArrowheads="1"/>
          </p:cNvSpPr>
          <p:nvPr>
            <p:ph idx="1"/>
          </p:nvPr>
        </p:nvSpPr>
        <p:spPr>
          <a:xfrm>
            <a:off x="428596" y="1571612"/>
            <a:ext cx="8358246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If the vector is </a:t>
            </a:r>
            <a:r>
              <a:rPr lang="en-US" sz="2400" dirty="0">
                <a:solidFill>
                  <a:srgbClr val="FF0000"/>
                </a:solidFill>
              </a:rPr>
              <a:t>exactly</a:t>
            </a:r>
            <a:r>
              <a:rPr lang="en-US" sz="2400" dirty="0"/>
              <a:t> mid-way between two main headings then we can use: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45</a:t>
            </a:r>
            <a:r>
              <a:rPr lang="en-US" sz="2200" baseline="30000" dirty="0"/>
              <a:t>o</a:t>
            </a:r>
            <a:r>
              <a:rPr lang="en-US" sz="2200" dirty="0"/>
              <a:t> N of W or 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rgbClr val="FFFF00"/>
                </a:solidFill>
              </a:rPr>
              <a:t>NW, SW, SE, SW</a:t>
            </a:r>
            <a:r>
              <a:rPr lang="en-US" sz="2200" dirty="0"/>
              <a:t> as the </a:t>
            </a:r>
            <a:r>
              <a:rPr lang="en-US" sz="2200" dirty="0" smtClean="0"/>
              <a:t>direction</a:t>
            </a:r>
            <a:endParaRPr lang="en-US" sz="2200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>
          <a:xfrm>
            <a:off x="4143372" y="6072206"/>
            <a:ext cx="2133600" cy="365125"/>
          </a:xfrm>
        </p:spPr>
        <p:txBody>
          <a:bodyPr/>
          <a:lstStyle/>
          <a:p>
            <a:fld id="{BB40CA88-EDD2-41B7-85C7-CF7DF7699293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301-1F62-4DD7-9397-F3476D7F52CA}" type="slidenum">
              <a:rPr lang="en-CA"/>
              <a:pPr/>
              <a:t>7</a:t>
            </a:fld>
            <a:endParaRPr lang="en-CA"/>
          </a:p>
        </p:txBody>
      </p:sp>
      <p:grpSp>
        <p:nvGrpSpPr>
          <p:cNvPr id="26" name="Group 25"/>
          <p:cNvGrpSpPr/>
          <p:nvPr/>
        </p:nvGrpSpPr>
        <p:grpSpPr>
          <a:xfrm>
            <a:off x="2543172" y="3703656"/>
            <a:ext cx="3379788" cy="2566988"/>
            <a:chOff x="2543172" y="3703656"/>
            <a:chExt cx="3379788" cy="2566988"/>
          </a:xfrm>
        </p:grpSpPr>
        <p:grpSp>
          <p:nvGrpSpPr>
            <p:cNvPr id="24" name="Group 23"/>
            <p:cNvGrpSpPr/>
            <p:nvPr/>
          </p:nvGrpSpPr>
          <p:grpSpPr>
            <a:xfrm>
              <a:off x="2543172" y="3703656"/>
              <a:ext cx="3124200" cy="2338388"/>
              <a:chOff x="2543172" y="3703656"/>
              <a:chExt cx="3124200" cy="2338388"/>
            </a:xfrm>
          </p:grpSpPr>
          <p:sp>
            <p:nvSpPr>
              <p:cNvPr id="80900" name="Line 2052"/>
              <p:cNvSpPr>
                <a:spLocks noChangeShapeType="1"/>
              </p:cNvSpPr>
              <p:nvPr/>
            </p:nvSpPr>
            <p:spPr bwMode="auto">
              <a:xfrm flipV="1">
                <a:off x="4265610" y="4237056"/>
                <a:ext cx="0" cy="1600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01" name="Line 2053"/>
              <p:cNvSpPr>
                <a:spLocks noChangeShapeType="1"/>
              </p:cNvSpPr>
              <p:nvPr/>
            </p:nvSpPr>
            <p:spPr bwMode="auto">
              <a:xfrm>
                <a:off x="3275010" y="5075256"/>
                <a:ext cx="198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02" name="Text Box 2054"/>
              <p:cNvSpPr txBox="1">
                <a:spLocks noChangeArrowheads="1"/>
              </p:cNvSpPr>
              <p:nvPr/>
            </p:nvSpPr>
            <p:spPr bwMode="auto">
              <a:xfrm>
                <a:off x="3960810" y="3703656"/>
                <a:ext cx="6096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N</a:t>
                </a:r>
                <a:endParaRPr lang="en-CA"/>
              </a:p>
            </p:txBody>
          </p:sp>
          <p:sp>
            <p:nvSpPr>
              <p:cNvPr id="80907" name="Line 2059"/>
              <p:cNvSpPr>
                <a:spLocks noChangeShapeType="1"/>
              </p:cNvSpPr>
              <p:nvPr/>
            </p:nvSpPr>
            <p:spPr bwMode="auto">
              <a:xfrm flipH="1" flipV="1">
                <a:off x="3428991" y="4214817"/>
                <a:ext cx="809631" cy="841388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08" name="Line 2060"/>
              <p:cNvSpPr>
                <a:spLocks noChangeShapeType="1"/>
              </p:cNvSpPr>
              <p:nvPr/>
            </p:nvSpPr>
            <p:spPr bwMode="auto">
              <a:xfrm flipV="1">
                <a:off x="4295772" y="4379931"/>
                <a:ext cx="685800" cy="68580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09" name="Line 2061"/>
              <p:cNvSpPr>
                <a:spLocks noChangeShapeType="1"/>
              </p:cNvSpPr>
              <p:nvPr/>
            </p:nvSpPr>
            <p:spPr bwMode="auto">
              <a:xfrm flipH="1">
                <a:off x="3435347" y="5095894"/>
                <a:ext cx="806450" cy="80645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10" name="Line 2062"/>
              <p:cNvSpPr>
                <a:spLocks noChangeShapeType="1"/>
              </p:cNvSpPr>
              <p:nvPr/>
            </p:nvSpPr>
            <p:spPr bwMode="auto">
              <a:xfrm>
                <a:off x="4295772" y="5114944"/>
                <a:ext cx="533400" cy="53340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11" name="Text Box 2063"/>
              <p:cNvSpPr txBox="1">
                <a:spLocks noChangeArrowheads="1"/>
              </p:cNvSpPr>
              <p:nvPr/>
            </p:nvSpPr>
            <p:spPr bwMode="auto">
              <a:xfrm>
                <a:off x="2857488" y="3714752"/>
                <a:ext cx="6096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>
                    <a:solidFill>
                      <a:srgbClr val="FFFF00"/>
                    </a:solidFill>
                  </a:rPr>
                  <a:t>NW</a:t>
                </a:r>
              </a:p>
            </p:txBody>
          </p:sp>
          <p:sp>
            <p:nvSpPr>
              <p:cNvPr id="80912" name="Text Box 2064"/>
              <p:cNvSpPr txBox="1">
                <a:spLocks noChangeArrowheads="1"/>
              </p:cNvSpPr>
              <p:nvPr/>
            </p:nvSpPr>
            <p:spPr bwMode="auto">
              <a:xfrm>
                <a:off x="5057772" y="3998931"/>
                <a:ext cx="6096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rgbClr val="FFFF00"/>
                    </a:solidFill>
                  </a:rPr>
                  <a:t>NE</a:t>
                </a:r>
              </a:p>
            </p:txBody>
          </p:sp>
          <p:sp>
            <p:nvSpPr>
              <p:cNvPr id="80913" name="Text Box 2065"/>
              <p:cNvSpPr txBox="1">
                <a:spLocks noChangeArrowheads="1"/>
              </p:cNvSpPr>
              <p:nvPr/>
            </p:nvSpPr>
            <p:spPr bwMode="auto">
              <a:xfrm>
                <a:off x="2771772" y="5675331"/>
                <a:ext cx="6096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rgbClr val="FFFF00"/>
                    </a:solidFill>
                  </a:rPr>
                  <a:t>SW</a:t>
                </a:r>
              </a:p>
            </p:txBody>
          </p:sp>
          <p:sp>
            <p:nvSpPr>
              <p:cNvPr id="80914" name="Text Box 2066"/>
              <p:cNvSpPr txBox="1">
                <a:spLocks noChangeArrowheads="1"/>
              </p:cNvSpPr>
              <p:nvPr/>
            </p:nvSpPr>
            <p:spPr bwMode="auto">
              <a:xfrm>
                <a:off x="4905372" y="5599131"/>
                <a:ext cx="6096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rgbClr val="FFFF00"/>
                    </a:solidFill>
                  </a:rPr>
                  <a:t>SE</a:t>
                </a:r>
              </a:p>
            </p:txBody>
          </p:sp>
          <p:sp>
            <p:nvSpPr>
              <p:cNvPr id="80915" name="Text Box 2067"/>
              <p:cNvSpPr txBox="1">
                <a:spLocks noChangeArrowheads="1"/>
              </p:cNvSpPr>
              <p:nvPr/>
            </p:nvSpPr>
            <p:spPr bwMode="auto">
              <a:xfrm>
                <a:off x="3305172" y="4684731"/>
                <a:ext cx="6096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</a:rPr>
                  <a:t>45</a:t>
                </a:r>
                <a:r>
                  <a:rPr lang="en-US" sz="1800" baseline="30000">
                    <a:solidFill>
                      <a:srgbClr val="FF0000"/>
                    </a:solidFill>
                  </a:rPr>
                  <a:t>o</a:t>
                </a:r>
              </a:p>
            </p:txBody>
          </p:sp>
          <p:sp>
            <p:nvSpPr>
              <p:cNvPr id="80916" name="Text Box 2068"/>
              <p:cNvSpPr txBox="1">
                <a:spLocks noChangeArrowheads="1"/>
              </p:cNvSpPr>
              <p:nvPr/>
            </p:nvSpPr>
            <p:spPr bwMode="auto">
              <a:xfrm>
                <a:off x="3838572" y="4303731"/>
                <a:ext cx="6096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</a:rPr>
                  <a:t>45</a:t>
                </a:r>
                <a:r>
                  <a:rPr lang="en-US" sz="1800" baseline="30000">
                    <a:solidFill>
                      <a:srgbClr val="FF0000"/>
                    </a:solidFill>
                  </a:rPr>
                  <a:t>o</a:t>
                </a:r>
              </a:p>
            </p:txBody>
          </p:sp>
          <p:sp>
            <p:nvSpPr>
              <p:cNvPr id="80917" name="Text Box 2069"/>
              <p:cNvSpPr txBox="1">
                <a:spLocks noChangeArrowheads="1"/>
              </p:cNvSpPr>
              <p:nvPr/>
            </p:nvSpPr>
            <p:spPr bwMode="auto">
              <a:xfrm>
                <a:off x="2543172" y="4837131"/>
                <a:ext cx="6096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W</a:t>
                </a:r>
                <a:endParaRPr lang="en-CA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062410" y="4837131"/>
              <a:ext cx="1860550" cy="1433513"/>
              <a:chOff x="4062410" y="4837131"/>
              <a:chExt cx="1860550" cy="1433513"/>
            </a:xfrm>
          </p:grpSpPr>
          <p:sp>
            <p:nvSpPr>
              <p:cNvPr id="80918" name="Text Box 2070"/>
              <p:cNvSpPr txBox="1">
                <a:spLocks noChangeArrowheads="1"/>
              </p:cNvSpPr>
              <p:nvPr/>
            </p:nvSpPr>
            <p:spPr bwMode="auto">
              <a:xfrm>
                <a:off x="5313360" y="4837131"/>
                <a:ext cx="6096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/>
                  <a:t>E</a:t>
                </a:r>
                <a:endParaRPr lang="en-CA"/>
              </a:p>
            </p:txBody>
          </p:sp>
          <p:sp>
            <p:nvSpPr>
              <p:cNvPr id="80919" name="Text Box 2071"/>
              <p:cNvSpPr txBox="1">
                <a:spLocks noChangeArrowheads="1"/>
              </p:cNvSpPr>
              <p:nvPr/>
            </p:nvSpPr>
            <p:spPr bwMode="auto">
              <a:xfrm>
                <a:off x="4062410" y="5813444"/>
                <a:ext cx="6096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dirty="0"/>
                  <a:t>S</a:t>
                </a:r>
                <a:endParaRPr lang="en-CA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Direction</a:t>
            </a:r>
            <a:endParaRPr lang="en-CA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357298"/>
            <a:ext cx="8643966" cy="175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But what about other directions?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 this case we use a direction from one of the </a:t>
            </a:r>
            <a:r>
              <a:rPr lang="en-US" sz="2400" dirty="0">
                <a:solidFill>
                  <a:srgbClr val="FF0066"/>
                </a:solidFill>
              </a:rPr>
              <a:t>main</a:t>
            </a:r>
            <a:r>
              <a:rPr lang="en-US" sz="2400" dirty="0"/>
              <a:t> headings </a:t>
            </a:r>
            <a:r>
              <a:rPr lang="en-US" sz="2400" dirty="0">
                <a:solidFill>
                  <a:srgbClr val="FF0000"/>
                </a:solidFill>
              </a:rPr>
              <a:t>(N, E, S, or W)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This vector would become: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24 m/s at </a:t>
            </a:r>
            <a:r>
              <a:rPr lang="en-US" sz="2200" dirty="0">
                <a:solidFill>
                  <a:srgbClr val="FF0066"/>
                </a:solidFill>
              </a:rPr>
              <a:t>32</a:t>
            </a:r>
            <a:r>
              <a:rPr lang="en-US" sz="2200" baseline="30000" dirty="0">
                <a:solidFill>
                  <a:srgbClr val="FF0066"/>
                </a:solidFill>
              </a:rPr>
              <a:t>o</a:t>
            </a:r>
            <a:r>
              <a:rPr lang="en-US" sz="2200" dirty="0">
                <a:solidFill>
                  <a:srgbClr val="FF0066"/>
                </a:solidFill>
              </a:rPr>
              <a:t> N of E</a:t>
            </a:r>
          </a:p>
          <a:p>
            <a:pPr>
              <a:lnSpc>
                <a:spcPct val="90000"/>
              </a:lnSpc>
            </a:pPr>
            <a:endParaRPr lang="en-CA" sz="2400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899B-0D33-4885-BA6D-CBF00C82C49B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E97C-B999-4F60-8C28-C0B15DF831CA}" type="slidenum">
              <a:rPr lang="en-CA"/>
              <a:pPr/>
              <a:t>8</a:t>
            </a:fld>
            <a:endParaRPr lang="en-CA"/>
          </a:p>
        </p:txBody>
      </p:sp>
      <p:grpSp>
        <p:nvGrpSpPr>
          <p:cNvPr id="21" name="Group 20"/>
          <p:cNvGrpSpPr/>
          <p:nvPr/>
        </p:nvGrpSpPr>
        <p:grpSpPr>
          <a:xfrm>
            <a:off x="2343144" y="3500438"/>
            <a:ext cx="3644900" cy="2652713"/>
            <a:chOff x="2343144" y="3500438"/>
            <a:chExt cx="3644900" cy="2652713"/>
          </a:xfrm>
        </p:grpSpPr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3714744" y="3500438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en-CA"/>
            </a:p>
          </p:txBody>
        </p:sp>
        <p:grpSp>
          <p:nvGrpSpPr>
            <p:cNvPr id="19469" name="Group 13"/>
            <p:cNvGrpSpPr>
              <a:grpSpLocks/>
            </p:cNvGrpSpPr>
            <p:nvPr/>
          </p:nvGrpSpPr>
          <p:grpSpPr bwMode="auto">
            <a:xfrm>
              <a:off x="2343144" y="3652838"/>
              <a:ext cx="3644900" cy="2500313"/>
              <a:chOff x="2456" y="2400"/>
              <a:chExt cx="2296" cy="1575"/>
            </a:xfrm>
          </p:grpSpPr>
          <p:sp>
            <p:nvSpPr>
              <p:cNvPr id="19460" name="Line 4"/>
              <p:cNvSpPr>
                <a:spLocks noChangeShapeType="1"/>
              </p:cNvSpPr>
              <p:nvPr/>
            </p:nvSpPr>
            <p:spPr bwMode="auto">
              <a:xfrm flipV="1">
                <a:off x="3456" y="2688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1" name="Line 5"/>
              <p:cNvSpPr>
                <a:spLocks noChangeShapeType="1"/>
              </p:cNvSpPr>
              <p:nvPr/>
            </p:nvSpPr>
            <p:spPr bwMode="auto">
              <a:xfrm>
                <a:off x="2832" y="3216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3" name="Text Box 7"/>
              <p:cNvSpPr txBox="1">
                <a:spLocks noChangeArrowheads="1"/>
              </p:cNvSpPr>
              <p:nvPr/>
            </p:nvSpPr>
            <p:spPr bwMode="auto">
              <a:xfrm>
                <a:off x="4145" y="3052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E</a:t>
                </a:r>
                <a:endParaRPr lang="en-CA"/>
              </a:p>
            </p:txBody>
          </p:sp>
          <p:sp>
            <p:nvSpPr>
              <p:cNvPr id="19464" name="Text Box 8"/>
              <p:cNvSpPr txBox="1">
                <a:spLocks noChangeArrowheads="1"/>
              </p:cNvSpPr>
              <p:nvPr/>
            </p:nvSpPr>
            <p:spPr bwMode="auto">
              <a:xfrm>
                <a:off x="3329" y="3687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S</a:t>
                </a:r>
                <a:endParaRPr lang="en-CA"/>
              </a:p>
            </p:txBody>
          </p:sp>
          <p:sp>
            <p:nvSpPr>
              <p:cNvPr id="19465" name="Text Box 9"/>
              <p:cNvSpPr txBox="1">
                <a:spLocks noChangeArrowheads="1"/>
              </p:cNvSpPr>
              <p:nvPr/>
            </p:nvSpPr>
            <p:spPr bwMode="auto">
              <a:xfrm>
                <a:off x="2456" y="3083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W</a:t>
                </a:r>
                <a:endParaRPr lang="en-CA"/>
              </a:p>
            </p:txBody>
          </p:sp>
          <p:sp>
            <p:nvSpPr>
              <p:cNvPr id="19466" name="Text Box 10"/>
              <p:cNvSpPr txBox="1">
                <a:spLocks noChangeArrowheads="1"/>
              </p:cNvSpPr>
              <p:nvPr/>
            </p:nvSpPr>
            <p:spPr bwMode="auto">
              <a:xfrm>
                <a:off x="3840" y="2400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24 m/s</a:t>
                </a:r>
                <a:endParaRPr lang="en-CA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 flipV="1">
                <a:off x="3456" y="2544"/>
                <a:ext cx="1200" cy="672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Text Box 12"/>
              <p:cNvSpPr txBox="1">
                <a:spLocks noChangeArrowheads="1"/>
              </p:cNvSpPr>
              <p:nvPr/>
            </p:nvSpPr>
            <p:spPr bwMode="auto">
              <a:xfrm>
                <a:off x="3984" y="292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/>
                  <a:t>32</a:t>
                </a:r>
                <a:r>
                  <a:rPr lang="en-US" sz="1600" baseline="30000"/>
                  <a:t>o</a:t>
                </a:r>
                <a:endParaRPr lang="en-CA" sz="1600" baseline="30000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5643570" y="4143380"/>
            <a:ext cx="3286148" cy="1200329"/>
            <a:chOff x="5643570" y="4143380"/>
            <a:chExt cx="3286148" cy="1200329"/>
          </a:xfrm>
        </p:grpSpPr>
        <p:sp>
          <p:nvSpPr>
            <p:cNvPr id="18" name="Curved Up Arrow 17"/>
            <p:cNvSpPr/>
            <p:nvPr/>
          </p:nvSpPr>
          <p:spPr>
            <a:xfrm>
              <a:off x="5643570" y="4286256"/>
              <a:ext cx="928694" cy="500066"/>
            </a:xfrm>
            <a:prstGeom prst="curvedUpArrow">
              <a:avLst>
                <a:gd name="adj1" fmla="val 8746"/>
                <a:gd name="adj2" fmla="val 50000"/>
                <a:gd name="adj3" fmla="val 25000"/>
              </a:avLst>
            </a:prstGeom>
            <a:solidFill>
              <a:srgbClr val="003399"/>
            </a:solidFill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29388" y="4143380"/>
              <a:ext cx="25003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FF00"/>
                  </a:solidFill>
                </a:rPr>
                <a:t>The vector direction 32</a:t>
              </a:r>
              <a:r>
                <a:rPr lang="en-US" sz="1800" baseline="30000" dirty="0" smtClean="0">
                  <a:solidFill>
                    <a:srgbClr val="FFFF00"/>
                  </a:solidFill>
                </a:rPr>
                <a:t>o</a:t>
              </a:r>
              <a:r>
                <a:rPr lang="en-US" sz="1800" dirty="0" smtClean="0">
                  <a:solidFill>
                    <a:srgbClr val="FFFF00"/>
                  </a:solidFill>
                </a:rPr>
                <a:t> above the main </a:t>
              </a:r>
              <a:r>
                <a:rPr lang="en-US" sz="1800" dirty="0" smtClean="0"/>
                <a:t>EAST</a:t>
              </a:r>
              <a:r>
                <a:rPr lang="en-US" sz="1800" dirty="0" smtClean="0">
                  <a:solidFill>
                    <a:srgbClr val="FFFF00"/>
                  </a:solidFill>
                </a:rPr>
                <a:t> direction. Hence we say </a:t>
              </a:r>
              <a:r>
                <a:rPr lang="en-US" sz="1800" dirty="0" smtClean="0">
                  <a:solidFill>
                    <a:srgbClr val="FF0066"/>
                  </a:solidFill>
                </a:rPr>
                <a:t>32</a:t>
              </a:r>
              <a:r>
                <a:rPr lang="en-US" sz="1800" baseline="30000" dirty="0" smtClean="0">
                  <a:solidFill>
                    <a:srgbClr val="FF0066"/>
                  </a:solidFill>
                </a:rPr>
                <a:t>o</a:t>
              </a:r>
              <a:r>
                <a:rPr lang="en-US" sz="1800" dirty="0" smtClean="0">
                  <a:solidFill>
                    <a:srgbClr val="FF0066"/>
                  </a:solidFill>
                </a:rPr>
                <a:t> N of E</a:t>
              </a:r>
              <a:r>
                <a:rPr lang="en-US" sz="1800" dirty="0" smtClean="0">
                  <a:solidFill>
                    <a:srgbClr val="FFFF00"/>
                  </a:solidFill>
                </a:rPr>
                <a:t>.</a:t>
              </a:r>
              <a:endParaRPr lang="en-US" sz="1800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Direction</a:t>
            </a:r>
            <a:endParaRPr lang="en-CA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357298"/>
            <a:ext cx="6172200" cy="175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There is another way of indicating this direction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 this case we use a direction measured away from  the </a:t>
            </a:r>
            <a:r>
              <a:rPr lang="en-US" sz="2400" dirty="0">
                <a:solidFill>
                  <a:srgbClr val="FF0066"/>
                </a:solidFill>
              </a:rPr>
              <a:t>north</a:t>
            </a:r>
            <a:r>
              <a:rPr lang="en-US" sz="2400" dirty="0"/>
              <a:t> direction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This vector would become: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24 m/s at </a:t>
            </a:r>
            <a:r>
              <a:rPr lang="en-US" sz="2200" dirty="0">
                <a:solidFill>
                  <a:srgbClr val="FF0066"/>
                </a:solidFill>
              </a:rPr>
              <a:t>58</a:t>
            </a:r>
            <a:r>
              <a:rPr lang="en-US" sz="2200" baseline="30000" dirty="0">
                <a:solidFill>
                  <a:srgbClr val="FF0066"/>
                </a:solidFill>
              </a:rPr>
              <a:t>o</a:t>
            </a:r>
            <a:r>
              <a:rPr lang="en-US" sz="2200" dirty="0">
                <a:solidFill>
                  <a:srgbClr val="FF0066"/>
                </a:solidFill>
              </a:rPr>
              <a:t> E of N</a:t>
            </a:r>
          </a:p>
          <a:p>
            <a:pPr>
              <a:lnSpc>
                <a:spcPct val="90000"/>
              </a:lnSpc>
            </a:pPr>
            <a:endParaRPr lang="en-CA" sz="2400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767250" y="5883283"/>
            <a:ext cx="2133600" cy="365125"/>
          </a:xfrm>
        </p:spPr>
        <p:txBody>
          <a:bodyPr/>
          <a:lstStyle/>
          <a:p>
            <a:fld id="{DA1358E0-3821-4CC1-A659-CB62CD5D99E9}" type="datetime1">
              <a:rPr lang="en-CA"/>
              <a:pPr/>
              <a:t>23/09/2019</a:t>
            </a:fld>
            <a:endParaRPr lang="en-CA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9454" y="5857892"/>
            <a:ext cx="457200" cy="365125"/>
          </a:xfrm>
        </p:spPr>
        <p:txBody>
          <a:bodyPr/>
          <a:lstStyle/>
          <a:p>
            <a:fld id="{E2A25610-9C1C-4762-AF40-3E67CF9797A1}" type="slidenum">
              <a:rPr lang="en-CA"/>
              <a:pPr/>
              <a:t>9</a:t>
            </a:fld>
            <a:endParaRPr lang="en-CA"/>
          </a:p>
        </p:txBody>
      </p:sp>
      <p:grpSp>
        <p:nvGrpSpPr>
          <p:cNvPr id="20" name="Group 19"/>
          <p:cNvGrpSpPr/>
          <p:nvPr/>
        </p:nvGrpSpPr>
        <p:grpSpPr>
          <a:xfrm>
            <a:off x="2143108" y="3571876"/>
            <a:ext cx="4687906" cy="2776549"/>
            <a:chOff x="2214546" y="3357562"/>
            <a:chExt cx="4687906" cy="2776549"/>
          </a:xfrm>
        </p:grpSpPr>
        <p:grpSp>
          <p:nvGrpSpPr>
            <p:cNvPr id="18" name="Group 17"/>
            <p:cNvGrpSpPr/>
            <p:nvPr/>
          </p:nvGrpSpPr>
          <p:grpSpPr>
            <a:xfrm>
              <a:off x="2214546" y="3357562"/>
              <a:ext cx="4687906" cy="2776549"/>
              <a:chOff x="2189150" y="3000372"/>
              <a:chExt cx="4687906" cy="277654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2189150" y="3276608"/>
                <a:ext cx="3519488" cy="2500313"/>
                <a:chOff x="2189150" y="3276608"/>
                <a:chExt cx="3519488" cy="2500313"/>
              </a:xfrm>
            </p:grpSpPr>
            <p:sp>
              <p:nvSpPr>
                <p:cNvPr id="73732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3776650" y="3733808"/>
                  <a:ext cx="0" cy="16002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733" name="Line 5"/>
                <p:cNvSpPr>
                  <a:spLocks noChangeShapeType="1"/>
                </p:cNvSpPr>
                <p:nvPr/>
              </p:nvSpPr>
              <p:spPr bwMode="auto">
                <a:xfrm>
                  <a:off x="2786050" y="4572008"/>
                  <a:ext cx="19812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73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548050" y="3276608"/>
                  <a:ext cx="6096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N</a:t>
                  </a:r>
                  <a:endParaRPr lang="en-CA"/>
                </a:p>
              </p:txBody>
            </p:sp>
            <p:sp>
              <p:nvSpPr>
                <p:cNvPr id="7373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870438" y="4311658"/>
                  <a:ext cx="8382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E</a:t>
                  </a:r>
                  <a:endParaRPr lang="en-CA"/>
                </a:p>
              </p:txBody>
            </p:sp>
            <p:sp>
              <p:nvSpPr>
                <p:cNvPr id="7373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575038" y="5319721"/>
                  <a:ext cx="5334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S</a:t>
                  </a:r>
                  <a:endParaRPr lang="en-CA"/>
                </a:p>
              </p:txBody>
            </p:sp>
            <p:sp>
              <p:nvSpPr>
                <p:cNvPr id="7373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189150" y="4360871"/>
                  <a:ext cx="5334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W</a:t>
                  </a:r>
                  <a:endParaRPr lang="en-CA"/>
                </a:p>
              </p:txBody>
            </p:sp>
          </p:grpSp>
          <p:sp>
            <p:nvSpPr>
              <p:cNvPr id="73738" name="Text Box 10"/>
              <p:cNvSpPr txBox="1">
                <a:spLocks noChangeArrowheads="1"/>
              </p:cNvSpPr>
              <p:nvPr/>
            </p:nvSpPr>
            <p:spPr bwMode="auto">
              <a:xfrm>
                <a:off x="5429256" y="3000372"/>
                <a:ext cx="14478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24 m/s</a:t>
                </a:r>
                <a:endParaRPr lang="en-CA" dirty="0"/>
              </a:p>
            </p:txBody>
          </p:sp>
          <p:sp>
            <p:nvSpPr>
              <p:cNvPr id="73739" name="Line 11"/>
              <p:cNvSpPr>
                <a:spLocks noChangeShapeType="1"/>
              </p:cNvSpPr>
              <p:nvPr/>
            </p:nvSpPr>
            <p:spPr bwMode="auto">
              <a:xfrm flipV="1">
                <a:off x="3776650" y="3505208"/>
                <a:ext cx="1905000" cy="1066800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3857620" y="4143380"/>
              <a:ext cx="762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58</a:t>
              </a:r>
              <a:r>
                <a:rPr lang="en-US" sz="1600" baseline="30000" dirty="0"/>
                <a:t>o</a:t>
              </a:r>
              <a:endParaRPr lang="en-CA" sz="1600" baseline="30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71934" y="2714620"/>
            <a:ext cx="3357586" cy="1571636"/>
            <a:chOff x="4071934" y="2714620"/>
            <a:chExt cx="3357586" cy="1571636"/>
          </a:xfrm>
        </p:grpSpPr>
        <p:sp>
          <p:nvSpPr>
            <p:cNvPr id="17" name="Curved Up Arrow 16"/>
            <p:cNvSpPr/>
            <p:nvPr/>
          </p:nvSpPr>
          <p:spPr>
            <a:xfrm flipV="1">
              <a:off x="4071934" y="3857628"/>
              <a:ext cx="1000132" cy="428628"/>
            </a:xfrm>
            <a:prstGeom prst="curvedUpArrow">
              <a:avLst/>
            </a:prstGeom>
            <a:solidFill>
              <a:srgbClr val="003399"/>
            </a:solidFill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357686" y="2714620"/>
              <a:ext cx="307183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solidFill>
                    <a:srgbClr val="FFFF00"/>
                  </a:solidFill>
                </a:rPr>
                <a:t>The vector direction 58</a:t>
              </a:r>
              <a:r>
                <a:rPr lang="en-US" sz="1800" baseline="30000" dirty="0" smtClean="0">
                  <a:solidFill>
                    <a:srgbClr val="FFFF00"/>
                  </a:solidFill>
                </a:rPr>
                <a:t>o</a:t>
              </a:r>
              <a:r>
                <a:rPr lang="en-US" sz="1800" dirty="0" smtClean="0">
                  <a:solidFill>
                    <a:srgbClr val="FFFF00"/>
                  </a:solidFill>
                </a:rPr>
                <a:t> from the main </a:t>
              </a:r>
              <a:r>
                <a:rPr lang="en-US" sz="1800" dirty="0" smtClean="0"/>
                <a:t>North</a:t>
              </a:r>
              <a:r>
                <a:rPr lang="en-US" sz="1800" dirty="0" smtClean="0">
                  <a:solidFill>
                    <a:srgbClr val="FFFF00"/>
                  </a:solidFill>
                </a:rPr>
                <a:t> direction. Hence we say </a:t>
              </a:r>
              <a:r>
                <a:rPr lang="en-US" sz="1800" dirty="0" smtClean="0">
                  <a:solidFill>
                    <a:srgbClr val="FF0066"/>
                  </a:solidFill>
                </a:rPr>
                <a:t>58</a:t>
              </a:r>
              <a:r>
                <a:rPr lang="en-US" sz="1800" baseline="30000" dirty="0" smtClean="0">
                  <a:solidFill>
                    <a:srgbClr val="FF0066"/>
                  </a:solidFill>
                </a:rPr>
                <a:t>o</a:t>
              </a:r>
              <a:r>
                <a:rPr lang="en-US" sz="1800" dirty="0" smtClean="0">
                  <a:solidFill>
                    <a:srgbClr val="FF0066"/>
                  </a:solidFill>
                </a:rPr>
                <a:t> E of  N</a:t>
              </a:r>
              <a:r>
                <a:rPr lang="en-US" sz="1800" dirty="0" smtClean="0">
                  <a:solidFill>
                    <a:srgbClr val="FFFF00"/>
                  </a:solidFill>
                </a:rPr>
                <a:t>.</a:t>
              </a:r>
              <a:endParaRPr lang="en-US" sz="1800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1284</TotalTime>
  <Words>1272</Words>
  <Application>Microsoft Office PowerPoint</Application>
  <PresentationFormat>On-screen Show (4:3)</PresentationFormat>
  <Paragraphs>357</Paragraphs>
  <Slides>30</Slides>
  <Notes>30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Metro</vt:lpstr>
      <vt:lpstr>Vector Unit</vt:lpstr>
      <vt:lpstr>Introduction</vt:lpstr>
      <vt:lpstr>Vector Unit:  Objectives</vt:lpstr>
      <vt:lpstr>Vectors</vt:lpstr>
      <vt:lpstr>Vector Direction</vt:lpstr>
      <vt:lpstr>Vector Direction</vt:lpstr>
      <vt:lpstr>Vector Direction</vt:lpstr>
      <vt:lpstr>Vector Direction</vt:lpstr>
      <vt:lpstr>Vector Direction</vt:lpstr>
      <vt:lpstr>Vector Direction</vt:lpstr>
      <vt:lpstr>Vector Direction</vt:lpstr>
      <vt:lpstr>Vector Direction</vt:lpstr>
      <vt:lpstr>Vector Direction</vt:lpstr>
      <vt:lpstr>Vector Direction</vt:lpstr>
      <vt:lpstr>Adding &amp; Subtracting Vectors</vt:lpstr>
      <vt:lpstr>Adding &amp; Subtracting Vectors</vt:lpstr>
      <vt:lpstr>Adding &amp;  Subtracting Vectors</vt:lpstr>
      <vt:lpstr>Adding &amp;  Subtracting Vectors</vt:lpstr>
      <vt:lpstr>Adding &amp;  Subtracting Vectors</vt:lpstr>
      <vt:lpstr>Adding &amp;  Subtracting Vectors</vt:lpstr>
      <vt:lpstr>Vector Addition – Component Method</vt:lpstr>
      <vt:lpstr>Vector Addition – Component Method</vt:lpstr>
      <vt:lpstr>Vector Addition – Component Method</vt:lpstr>
      <vt:lpstr>Vector Addition – Component Method</vt:lpstr>
      <vt:lpstr>Vector Addition – Component Method</vt:lpstr>
      <vt:lpstr>Vector Addition – Component Method</vt:lpstr>
      <vt:lpstr>Vector Addition – Component Method</vt:lpstr>
      <vt:lpstr>Vector Addition – Component Method</vt:lpstr>
      <vt:lpstr>Vector Addition – Component Method</vt:lpstr>
      <vt:lpstr>Concluding Statements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Morrison, Brent</dc:creator>
  <cp:lastModifiedBy>Morrison, Brent</cp:lastModifiedBy>
  <cp:revision>148</cp:revision>
  <cp:lastPrinted>1601-01-01T00:00:00Z</cp:lastPrinted>
  <dcterms:created xsi:type="dcterms:W3CDTF">1601-01-01T00:00:00Z</dcterms:created>
  <dcterms:modified xsi:type="dcterms:W3CDTF">2019-09-23T14:30:45Z</dcterms:modified>
</cp:coreProperties>
</file>